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66" r:id="rId11"/>
    <p:sldId id="264" r:id="rId12"/>
    <p:sldId id="265" r:id="rId13"/>
  </p:sldIdLst>
  <p:sldSz cx="9144000" cy="5143500" type="screen16x9"/>
  <p:notesSz cx="6805613" cy="99441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F2214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70" autoAdjust="0"/>
  </p:normalViewPr>
  <p:slideViewPr>
    <p:cSldViewPr showGuides="1">
      <p:cViewPr>
        <p:scale>
          <a:sx n="125" d="100"/>
          <a:sy n="125" d="100"/>
        </p:scale>
        <p:origin x="1116" y="108"/>
      </p:cViewPr>
      <p:guideLst>
        <p:guide orient="horz" pos="1620"/>
        <p:guide pos="15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1E9-CE0C-43A4-9912-3DACFE933C79}" type="datetimeFigureOut">
              <a:rPr lang="de-AT" smtClean="0"/>
              <a:t>24.04.2024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BF4B-0425-410C-9E46-A1C9E1B5AEF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575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132AFE-F97D-4B21-A65D-4F45096CC4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587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0769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935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32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671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603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475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115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388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40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477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32AFE-F97D-4B21-A65D-4F45096CC4FB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83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-468313" y="5584825"/>
            <a:ext cx="43195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>
                <a:latin typeface="Trebuchet MS" pitchFamily="34" charset="0"/>
              </a:rPr>
              <a:t>Präsentationstitel / Verfasser</a:t>
            </a:r>
            <a:endParaRPr lang="de-DE" altLang="de-DE" sz="800" dirty="0">
              <a:latin typeface="Trebuchet MS" pitchFamily="34" charset="0"/>
            </a:endParaRPr>
          </a:p>
        </p:txBody>
      </p:sp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0825"/>
            <a:ext cx="1079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/>
        </p:blipFill>
        <p:spPr>
          <a:xfrm>
            <a:off x="467544" y="-20539"/>
            <a:ext cx="623562" cy="3614997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258888" y="858458"/>
            <a:ext cx="7561262" cy="2736000"/>
          </a:xfrm>
        </p:spPr>
        <p:txBody>
          <a:bodyPr/>
          <a:lstStyle/>
          <a:p>
            <a:endParaRPr lang="de-AT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258888" y="4299942"/>
            <a:ext cx="7561262" cy="490710"/>
          </a:xfrm>
        </p:spPr>
        <p:txBody>
          <a:bodyPr anchor="t"/>
          <a:lstStyle>
            <a:lvl1pPr algn="r">
              <a:defRPr sz="2200" b="0" cap="none" baseline="0"/>
            </a:lvl1pPr>
          </a:lstStyle>
          <a:p>
            <a:r>
              <a:rPr lang="de-DE" dirty="0"/>
              <a:t>Untertitel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58888" y="3651869"/>
            <a:ext cx="7561262" cy="648071"/>
          </a:xfrm>
        </p:spPr>
        <p:txBody>
          <a:bodyPr anchor="b"/>
          <a:lstStyle>
            <a:lvl1pPr marL="0" indent="0" algn="r">
              <a:buNone/>
              <a:defRPr sz="3400" b="1" i="0" baseline="0">
                <a:latin typeface="Trebuchet MS" panose="020B0603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61594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5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4" y="844154"/>
            <a:ext cx="2058987" cy="1295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9" y="844154"/>
            <a:ext cx="6029325" cy="1295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439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915566"/>
            <a:ext cx="7704856" cy="681446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15616" y="1851670"/>
            <a:ext cx="7704856" cy="485775"/>
          </a:xfrm>
        </p:spPr>
        <p:txBody>
          <a:bodyPr/>
          <a:lstStyle>
            <a:lvl1pPr marL="0" indent="0">
              <a:buClr>
                <a:srgbClr val="C00000"/>
              </a:buClr>
              <a:buFont typeface="Wingdings" panose="05000000000000000000" pitchFamily="2" charset="2"/>
              <a:buNone/>
              <a:defRPr/>
            </a:lvl1pPr>
            <a:lvl2pPr marL="8001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3pPr>
            <a:lvl4pPr marL="17145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21717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192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116013" y="1851025"/>
            <a:ext cx="7704137" cy="2827338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200"/>
            </a:lvl1pPr>
            <a:lvl2pPr marL="8001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200"/>
            </a:lvl2pPr>
            <a:lvl3pPr marL="12573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200"/>
            </a:lvl3pPr>
            <a:lvl4pPr marL="17145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200"/>
            </a:lvl4pPr>
            <a:lvl5pPr marL="21717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200"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481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695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756083"/>
            <a:ext cx="7632848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99742"/>
            <a:ext cx="4040188" cy="2094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499742"/>
            <a:ext cx="4041775" cy="2094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975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6013" y="748579"/>
            <a:ext cx="7704137" cy="857250"/>
          </a:xfrm>
        </p:spPr>
        <p:txBody>
          <a:bodyPr anchor="b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236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41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22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3" y="4678363"/>
            <a:ext cx="2133600" cy="3571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427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4806950"/>
            <a:ext cx="9144000" cy="266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952322"/>
            <a:ext cx="77041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155825"/>
            <a:ext cx="77041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0"/>
            <a:endParaRPr lang="de-DE" altLang="de-DE" dirty="0"/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149225" y="4864311"/>
            <a:ext cx="1873250" cy="16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800" dirty="0">
              <a:latin typeface="Trebuchet MS" pitchFamily="34" charset="0"/>
            </a:endParaRPr>
          </a:p>
          <a:p>
            <a:pPr eaLnBrk="1" hangingPunct="1">
              <a:defRPr/>
            </a:pPr>
            <a:endParaRPr lang="de-DE" altLang="de-DE" sz="800" dirty="0">
              <a:latin typeface="Trebuchet MS" pitchFamily="34" charset="0"/>
            </a:endParaRPr>
          </a:p>
        </p:txBody>
      </p:sp>
      <p:pic>
        <p:nvPicPr>
          <p:cNvPr id="1030" name="Grafik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10680"/>
            <a:ext cx="704967" cy="26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740650" y="4846638"/>
            <a:ext cx="20875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7468D84D-7E3C-4BAF-9359-27FD5812BBBB}" type="slidenum">
              <a:rPr lang="de-DE" altLang="de-DE" sz="800" smtClean="0">
                <a:latin typeface="Trebuchet MS" pitchFamily="34" charset="0"/>
              </a:rPr>
              <a:pPr algn="ctr" eaLnBrk="1" hangingPunct="1">
                <a:defRPr/>
              </a:pPr>
              <a:t>‹Nr.›</a:t>
            </a:fld>
            <a:endParaRPr lang="de-DE" altLang="de-DE" sz="800" dirty="0">
              <a:latin typeface="Trebuchet MS" pitchFamily="34" charset="0"/>
            </a:endParaRPr>
          </a:p>
        </p:txBody>
      </p:sp>
      <p:pic>
        <p:nvPicPr>
          <p:cNvPr id="1032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0825"/>
            <a:ext cx="1079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90"/>
          <a:stretch/>
        </p:blipFill>
        <p:spPr>
          <a:xfrm>
            <a:off x="467544" y="-128015"/>
            <a:ext cx="623562" cy="161964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3453756" y="4858206"/>
            <a:ext cx="2236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latin typeface="+mj-lt"/>
              </a:rPr>
              <a:t>Folgen Sie uns auf:                      /</a:t>
            </a:r>
            <a:r>
              <a:rPr lang="de-AT" sz="800" dirty="0" err="1">
                <a:latin typeface="+mj-lt"/>
              </a:rPr>
              <a:t>WKOwien</a:t>
            </a:r>
            <a:endParaRPr lang="de-AT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17" r:id="rId3"/>
    <p:sldLayoutId id="2147483908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verkehrspolitik@wkw.at" TargetMode="External"/><Relationship Id="rId3" Type="http://schemas.openxmlformats.org/officeDocument/2006/relationships/image" Target="../media/image8.jpg"/><Relationship Id="rId7" Type="http://schemas.openxmlformats.org/officeDocument/2006/relationships/hyperlink" Target="mailto:wkoimbezirk-1@wkw.a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service/verkehr-betriebsstandort/star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ko.at/service/umwelt-energie/standortanwalt-im-uvp-verfahren.html?shorturl=wkoat_standortanwalt" TargetMode="External"/><Relationship Id="rId5" Type="http://schemas.openxmlformats.org/officeDocument/2006/relationships/hyperlink" Target="http://www.logistik2030.at/" TargetMode="External"/><Relationship Id="rId4" Type="http://schemas.openxmlformats.org/officeDocument/2006/relationships/hyperlink" Target="https://www.etaxi-austria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2610" r="1283" b="18695"/>
          <a:stretch/>
        </p:blipFill>
        <p:spPr>
          <a:xfrm>
            <a:off x="1258888" y="843508"/>
            <a:ext cx="8209656" cy="273630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59632" y="4514714"/>
            <a:ext cx="7561262" cy="433299"/>
          </a:xfrm>
        </p:spPr>
        <p:txBody>
          <a:bodyPr/>
          <a:lstStyle/>
          <a:p>
            <a:r>
              <a:rPr lang="de-AT" sz="1800" dirty="0"/>
              <a:t>Andreas Dillinger, Alexander Hannig  | 25.04.2024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58888" y="3651869"/>
            <a:ext cx="7561262" cy="805435"/>
          </a:xfrm>
        </p:spPr>
        <p:txBody>
          <a:bodyPr/>
          <a:lstStyle/>
          <a:p>
            <a:r>
              <a:rPr lang="de-AT" sz="2400" dirty="0"/>
              <a:t> Business-Treffen Baustellen im 1. Bezirk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7624" y="3543106"/>
            <a:ext cx="23402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dirty="0"/>
              <a:t>© www.expedia.at </a:t>
            </a:r>
          </a:p>
        </p:txBody>
      </p:sp>
    </p:spTree>
    <p:extLst>
      <p:ext uri="{BB962C8B-B14F-4D97-AF65-F5344CB8AC3E}">
        <p14:creationId xmlns:p14="http://schemas.microsoft.com/office/powerpoint/2010/main" val="355714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Unterstützung für Sie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5616" y="1851025"/>
            <a:ext cx="7704137" cy="2827338"/>
          </a:xfrm>
        </p:spPr>
        <p:txBody>
          <a:bodyPr/>
          <a:lstStyle/>
          <a:p>
            <a:r>
              <a:rPr lang="de-AT" dirty="0"/>
              <a:t>Information über Bauvorhaben – </a:t>
            </a:r>
            <a:r>
              <a:rPr lang="de-AT" b="1" dirty="0">
                <a:solidFill>
                  <a:srgbClr val="FF0000"/>
                </a:solidFill>
              </a:rPr>
              <a:t>Aktuelle </a:t>
            </a:r>
            <a:r>
              <a:rPr lang="de-AT" b="1" dirty="0" err="1">
                <a:solidFill>
                  <a:srgbClr val="FF0000"/>
                </a:solidFill>
              </a:rPr>
              <a:t>e-Mail</a:t>
            </a:r>
            <a:endParaRPr lang="de-AT" b="1" dirty="0">
              <a:solidFill>
                <a:srgbClr val="FF0000"/>
              </a:solidFill>
            </a:endParaRPr>
          </a:p>
          <a:p>
            <a:r>
              <a:rPr lang="de-AT" dirty="0"/>
              <a:t>Direkte Ansprechpersonen vor Ort</a:t>
            </a:r>
          </a:p>
          <a:p>
            <a:r>
              <a:rPr lang="de-AT" dirty="0"/>
              <a:t>Kontakt zu Baufirmen und Behörden</a:t>
            </a:r>
          </a:p>
          <a:p>
            <a:r>
              <a:rPr lang="de-AT" dirty="0"/>
              <a:t>Baustellentransparent</a:t>
            </a:r>
          </a:p>
          <a:p>
            <a:r>
              <a:rPr lang="de-AT" dirty="0"/>
              <a:t>Beratung zu Förderungen</a:t>
            </a:r>
          </a:p>
          <a:p>
            <a:r>
              <a:rPr lang="de-AT" dirty="0"/>
              <a:t>Info-Veranstaltungen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26953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11760" y="177966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dirty="0">
                <a:latin typeface="+mj-lt"/>
              </a:rPr>
              <a:t>    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16013" y="952322"/>
            <a:ext cx="7704137" cy="85725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47" y="2300773"/>
            <a:ext cx="1280213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18" y="2299512"/>
            <a:ext cx="1273404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13" y="2330865"/>
            <a:ext cx="1280214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2" y="2330865"/>
            <a:ext cx="1359783" cy="180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60849" y="411479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latin typeface="+mj-lt"/>
              </a:rPr>
              <a:t>Dieter</a:t>
            </a:r>
          </a:p>
          <a:p>
            <a:pPr algn="ctr"/>
            <a:r>
              <a:rPr lang="de-AT" dirty="0">
                <a:latin typeface="+mj-lt"/>
              </a:rPr>
              <a:t>Steup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70021" y="411479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latin typeface="+mj-lt"/>
              </a:rPr>
              <a:t>Anita</a:t>
            </a:r>
          </a:p>
          <a:p>
            <a:pPr algn="ctr"/>
            <a:r>
              <a:rPr lang="de-AT" dirty="0">
                <a:latin typeface="+mj-lt"/>
              </a:rPr>
              <a:t>Bock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64110" y="4121608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+mj-lt"/>
              </a:rPr>
              <a:t>Andreas</a:t>
            </a:r>
          </a:p>
          <a:p>
            <a:r>
              <a:rPr lang="de-AT" dirty="0">
                <a:latin typeface="+mj-lt"/>
              </a:rPr>
              <a:t>Dillinger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948988" y="412160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>
                <a:latin typeface="+mj-lt"/>
              </a:rPr>
              <a:t>Alexander</a:t>
            </a:r>
          </a:p>
          <a:p>
            <a:pPr algn="ctr"/>
            <a:r>
              <a:rPr lang="de-AT" dirty="0">
                <a:latin typeface="+mj-lt"/>
              </a:rPr>
              <a:t>Hannig</a:t>
            </a:r>
          </a:p>
        </p:txBody>
      </p:sp>
      <p:sp>
        <p:nvSpPr>
          <p:cNvPr id="16" name="Rechteck 15"/>
          <p:cNvSpPr/>
          <p:nvPr/>
        </p:nvSpPr>
        <p:spPr>
          <a:xfrm>
            <a:off x="889703" y="1656117"/>
            <a:ext cx="2586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>
                <a:latin typeface="+mj-lt"/>
                <a:hlinkClick r:id="rId7"/>
              </a:rPr>
              <a:t>wkoimbezirk-1@wkw.at</a:t>
            </a:r>
            <a:endParaRPr lang="de-AT" dirty="0">
              <a:latin typeface="+mj-lt"/>
            </a:endParaRPr>
          </a:p>
          <a:p>
            <a:pPr algn="ctr"/>
            <a:r>
              <a:rPr lang="de-AT" dirty="0">
                <a:latin typeface="+mj-lt"/>
              </a:rPr>
              <a:t>+43 1 514 50 3900</a:t>
            </a:r>
          </a:p>
        </p:txBody>
      </p:sp>
      <p:sp>
        <p:nvSpPr>
          <p:cNvPr id="18" name="Rechteck 17"/>
          <p:cNvSpPr/>
          <p:nvPr/>
        </p:nvSpPr>
        <p:spPr>
          <a:xfrm>
            <a:off x="5368258" y="1530897"/>
            <a:ext cx="2638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>
                <a:latin typeface="+mj-lt"/>
                <a:hlinkClick r:id="rId8"/>
              </a:rPr>
              <a:t>verkehrspolitik@wkw.at</a:t>
            </a:r>
            <a:endParaRPr lang="de-AT" dirty="0">
              <a:latin typeface="+mj-lt"/>
            </a:endParaRPr>
          </a:p>
          <a:p>
            <a:pPr algn="ctr"/>
            <a:r>
              <a:rPr lang="nb-NO" dirty="0">
                <a:latin typeface="+mj-lt"/>
              </a:rPr>
              <a:t>+43 1 514 50 1040</a:t>
            </a:r>
            <a:endParaRPr lang="de-A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4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11760" y="177966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latin typeface="+mj-lt"/>
              </a:rPr>
              <a:t>Verkehrspolitik</a:t>
            </a:r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Wirtschaftskammer Wien </a:t>
            </a:r>
          </a:p>
          <a:p>
            <a:r>
              <a:rPr lang="nb-NO" sz="2400" dirty="0">
                <a:latin typeface="+mj-lt"/>
              </a:rPr>
              <a:t>T +43 1 514 50 1040</a:t>
            </a:r>
          </a:p>
          <a:p>
            <a:r>
              <a:rPr lang="nb-NO" sz="2400" dirty="0">
                <a:latin typeface="+mj-lt"/>
              </a:rPr>
              <a:t>E verkehrspolitik@wkw.at</a:t>
            </a:r>
            <a:endParaRPr lang="de-AT" sz="2400" dirty="0">
              <a:latin typeface="+mj-lt"/>
            </a:endParaRPr>
          </a:p>
          <a:p>
            <a:r>
              <a:rPr lang="de-AT" sz="2400" dirty="0">
                <a:latin typeface="+mj-lt"/>
              </a:rPr>
              <a:t>W </a:t>
            </a:r>
            <a:r>
              <a:rPr lang="de-AT" sz="2400" u="sng" dirty="0">
                <a:latin typeface="+mj-lt"/>
                <a:hlinkClick r:id="rId3"/>
              </a:rPr>
              <a:t>wko.at/wien/verkehrspolitik</a:t>
            </a:r>
            <a:endParaRPr lang="de-AT" sz="2400" u="sng" dirty="0">
              <a:latin typeface="+mj-lt"/>
            </a:endParaRPr>
          </a:p>
          <a:p>
            <a:r>
              <a:rPr lang="de-AT" sz="2400" dirty="0">
                <a:latin typeface="+mj-lt"/>
              </a:rPr>
              <a:t>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02619" y="4299942"/>
            <a:ext cx="6309741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de-AT" dirty="0">
                <a:latin typeface="+mn-lt"/>
                <a:hlinkClick r:id="rId4"/>
              </a:rPr>
              <a:t>etaxi-austria.at</a:t>
            </a:r>
            <a:r>
              <a:rPr lang="de-AT" dirty="0">
                <a:latin typeface="+mn-lt"/>
              </a:rPr>
              <a:t> | </a:t>
            </a:r>
            <a:r>
              <a:rPr lang="de-AT" dirty="0">
                <a:latin typeface="+mn-lt"/>
                <a:hlinkClick r:id="rId5"/>
              </a:rPr>
              <a:t>logistik2030.at</a:t>
            </a:r>
            <a:r>
              <a:rPr lang="de-AT" dirty="0">
                <a:latin typeface="+mn-lt"/>
              </a:rPr>
              <a:t> |  </a:t>
            </a:r>
            <a:r>
              <a:rPr lang="de-AT" dirty="0">
                <a:latin typeface="+mn-lt"/>
                <a:hlinkClick r:id="rId6"/>
              </a:rPr>
              <a:t>wko.at/</a:t>
            </a:r>
            <a:r>
              <a:rPr lang="de-AT" dirty="0" err="1">
                <a:latin typeface="+mn-lt"/>
                <a:hlinkClick r:id="rId6"/>
              </a:rPr>
              <a:t>standortanwalt</a:t>
            </a:r>
            <a:endParaRPr lang="de-A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25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Karte, Atlas, Diagramm enthält.&#10;&#10;Automatisch generierte Beschreibung">
            <a:extLst>
              <a:ext uri="{FF2B5EF4-FFF2-40B4-BE49-F238E27FC236}">
                <a16:creationId xmlns:a16="http://schemas.microsoft.com/office/drawing/2014/main" id="{DDDAB08D-92C7-47CA-78E4-D37F66757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2" y="1172"/>
            <a:ext cx="7273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Michaeler Platz | Verkehrsberuhigung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8B4A8-13CC-6149-B6DB-CF8A284CEF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Zeitraum: Seit April bis 15.11.2024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Bereich von 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Schauflergasse</a:t>
            </a: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bis zur Reitschulgasse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Umgestaltung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Baumpflanzungen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Begrünung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Barrierefrei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Größere Fußgängerbereiche zum Kohlmarkt hin (Erweiterung der FUZO)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Sitzmöglichkeiten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Verlegung der Fahrbahn zur Hofburg hin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Verlegung des Fiakerstandplatzes in die </a:t>
            </a:r>
            <a:r>
              <a:rPr lang="de-AT" sz="16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Schauflergasse</a:t>
            </a:r>
            <a:endParaRPr lang="de-AT" sz="16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45291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Michaeler Platz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7E80CA-3923-C0BB-BE18-3D2C61096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 descr="Ein Bild, das Karte, Text, Diagramm, Atlas enthält.&#10;&#10;Automatisch generierte Beschreibung">
            <a:extLst>
              <a:ext uri="{FF2B5EF4-FFF2-40B4-BE49-F238E27FC236}">
                <a16:creationId xmlns:a16="http://schemas.microsoft.com/office/drawing/2014/main" id="{0F6D05C9-D5F2-08DF-5490-5849C5502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20760" b="23001"/>
          <a:stretch/>
        </p:blipFill>
        <p:spPr>
          <a:xfrm>
            <a:off x="-29598" y="0"/>
            <a:ext cx="9173598" cy="45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Walfischgasse | Sanierung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6013" y="1851025"/>
            <a:ext cx="7704137" cy="2827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Zeitraum: Mai bis Ende August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Bereich: Vom Plateau Kärntner Straße bis zur Akademiestraße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Gesamtsanierung nach diversen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Einbautenlegungen</a:t>
            </a: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(Strom, Wasser, Fernwärme)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Gehsteig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Fahrbahn</a:t>
            </a:r>
          </a:p>
        </p:txBody>
      </p:sp>
    </p:spTree>
    <p:extLst>
      <p:ext uri="{BB962C8B-B14F-4D97-AF65-F5344CB8AC3E}">
        <p14:creationId xmlns:p14="http://schemas.microsoft.com/office/powerpoint/2010/main" val="187518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Babenbergerstraße-Opernring |  Fernkälte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6013" y="1851025"/>
            <a:ext cx="7704137" cy="2827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Zeitraum: Seit Jänner bis Juni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Bereich von der Babenbergerstraße bis zur Goethegasse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Fernkälte- Trassenerweiterung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Fahrbahn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Gehsteig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 Bereich der Ringfahrbahn wurde die Leitung unterirdisch „durchgeschossen“</a:t>
            </a:r>
          </a:p>
        </p:txBody>
      </p:sp>
    </p:spTree>
    <p:extLst>
      <p:ext uri="{BB962C8B-B14F-4D97-AF65-F5344CB8AC3E}">
        <p14:creationId xmlns:p14="http://schemas.microsoft.com/office/powerpoint/2010/main" val="350620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Dominikanerbastei</a:t>
            </a:r>
            <a:r>
              <a:rPr lang="de-AT" dirty="0"/>
              <a:t> | Umgestaltung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6013" y="1851025"/>
            <a:ext cx="7704137" cy="2827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Bereich: Alte Post bis zum Franz-Josefs-Kai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Zeitraum: voraussichtlich 2024/2025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Umgestaltung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Baumpflanzungen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Breitere Gehsteige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8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Klimafiter</a:t>
            </a: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Straßenzug</a:t>
            </a:r>
          </a:p>
        </p:txBody>
      </p:sp>
    </p:spTree>
    <p:extLst>
      <p:ext uri="{BB962C8B-B14F-4D97-AF65-F5344CB8AC3E}">
        <p14:creationId xmlns:p14="http://schemas.microsoft.com/office/powerpoint/2010/main" val="170882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Universitätsstraße | Umgestaltung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6013" y="1851025"/>
            <a:ext cx="7704137" cy="2827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Bereich von der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Wickenburggasse</a:t>
            </a: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bis zum Jonas Reindl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Zeitraum: seit 16.4. bis Ende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Umgestaltung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Baumpflanzungen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Grünflächen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Verlegung der Lage der Straßenbahn in Richtung 1. Bezirk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AT" sz="1800" dirty="0">
              <a:effectLst/>
              <a:latin typeface="Trebuchet MS" panose="020B06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2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Rudolfplatz | Fernwärme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116013" y="1851025"/>
            <a:ext cx="7704137" cy="2827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Bereich: </a:t>
            </a:r>
            <a:r>
              <a:rPr lang="de-AT" sz="1800" dirty="0" err="1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Rudolfsplatz</a:t>
            </a: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 bis Kindergarten (Wohnstraße)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Zeitraum: Juni bis Ende Oktober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Trebuchet MS" panose="020B06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Fernwärme Anschluss Kindergarten</a:t>
            </a:r>
          </a:p>
        </p:txBody>
      </p:sp>
    </p:spTree>
    <p:extLst>
      <p:ext uri="{BB962C8B-B14F-4D97-AF65-F5344CB8AC3E}">
        <p14:creationId xmlns:p14="http://schemas.microsoft.com/office/powerpoint/2010/main" val="256584237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307</Words>
  <Application>Microsoft Office PowerPoint</Application>
  <PresentationFormat>Bildschirmpräsentation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Symbol</vt:lpstr>
      <vt:lpstr>Trebuchet MS</vt:lpstr>
      <vt:lpstr>Wingdings</vt:lpstr>
      <vt:lpstr>Benutzerdefiniertes Design</vt:lpstr>
      <vt:lpstr>Andreas Dillinger, Alexander Hannig  | 25.04.2024</vt:lpstr>
      <vt:lpstr>PowerPoint-Präsentation</vt:lpstr>
      <vt:lpstr>Michaeler Platz | Verkehrsberuhigung</vt:lpstr>
      <vt:lpstr>Michaeler Platz</vt:lpstr>
      <vt:lpstr>Walfischgasse | Sanierung</vt:lpstr>
      <vt:lpstr>Babenbergerstraße-Opernring |  Fernkälte</vt:lpstr>
      <vt:lpstr>Dominikanerbastei | Umgestaltung</vt:lpstr>
      <vt:lpstr>Universitätsstraße | Umgestaltung</vt:lpstr>
      <vt:lpstr>Rudolfplatz | Fernwärme</vt:lpstr>
      <vt:lpstr>Unterstützung für Sie</vt:lpstr>
      <vt:lpstr>PowerPoint-Präsentation</vt:lpstr>
      <vt:lpstr>PowerPoint-Präsentation</vt:lpstr>
    </vt:vector>
  </TitlesOfParts>
  <Company>Wirtschaftskammer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almerc</dc:creator>
  <cp:lastModifiedBy>Dillinger Andreas | WKW</cp:lastModifiedBy>
  <cp:revision>122</cp:revision>
  <cp:lastPrinted>2022-04-29T11:44:32Z</cp:lastPrinted>
  <dcterms:created xsi:type="dcterms:W3CDTF">2009-09-21T08:06:21Z</dcterms:created>
  <dcterms:modified xsi:type="dcterms:W3CDTF">2024-04-24T20:04:21Z</dcterms:modified>
</cp:coreProperties>
</file>