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4" r:id="rId2"/>
    <p:sldId id="499" r:id="rId3"/>
    <p:sldId id="455" r:id="rId4"/>
    <p:sldId id="490" r:id="rId5"/>
    <p:sldId id="489" r:id="rId6"/>
    <p:sldId id="495" r:id="rId7"/>
    <p:sldId id="501" r:id="rId8"/>
    <p:sldId id="496" r:id="rId9"/>
    <p:sldId id="500" r:id="rId10"/>
    <p:sldId id="491" r:id="rId11"/>
    <p:sldId id="492" r:id="rId12"/>
    <p:sldId id="493" r:id="rId13"/>
    <p:sldId id="494" r:id="rId14"/>
    <p:sldId id="502" r:id="rId15"/>
    <p:sldId id="497" r:id="rId16"/>
    <p:sldId id="464" r:id="rId17"/>
    <p:sldId id="488" r:id="rId18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FF"/>
    <a:srgbClr val="009900"/>
    <a:srgbClr val="FF0000"/>
    <a:srgbClr val="0000FF"/>
    <a:srgbClr val="66FFFF"/>
    <a:srgbClr val="FFFF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734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45" cy="49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30" y="0"/>
            <a:ext cx="2946145" cy="49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07"/>
            <a:ext cx="2946145" cy="49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30" y="9429907"/>
            <a:ext cx="2946145" cy="49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7A7719B0-341F-5342-A66B-524D640817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306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45" cy="49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30" y="0"/>
            <a:ext cx="2946145" cy="49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05" y="4714953"/>
            <a:ext cx="4983666" cy="44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07"/>
            <a:ext cx="2946145" cy="49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30" y="9429907"/>
            <a:ext cx="2946145" cy="49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840CA67-E33B-2B42-9CF9-CBBD5E1F05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446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de-DE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253AE8-F8A1-4786-A19E-EC63CEC3F69B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64C80B-0CB9-5E41-8F60-EE55AA669062}" type="slidenum">
              <a:rPr lang="de-DE"/>
              <a:pPr>
                <a:defRPr/>
              </a:pPr>
              <a:t>16</a:t>
            </a:fld>
            <a:endParaRPr lang="de-DE"/>
          </a:p>
        </p:txBody>
      </p:sp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49911" y="9428309"/>
            <a:ext cx="2946144" cy="49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82" tIns="46791" rIns="93582" bIns="46791" anchor="b"/>
          <a:lstStyle>
            <a:lvl1pPr defTabSz="9398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r" eaLnBrk="1" hangingPunct="1"/>
            <a:fld id="{0958EC9B-8287-154D-A186-AD8C26FCA903}" type="slidenum">
              <a:rPr lang="fi-FI" sz="1200">
                <a:latin typeface="Arial" charset="0"/>
              </a:rPr>
              <a:pPr algn="r" eaLnBrk="1" hangingPunct="1"/>
              <a:t>16</a:t>
            </a:fld>
            <a:endParaRPr lang="fi-FI" sz="1200">
              <a:latin typeface="Arial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54" y="4714953"/>
            <a:ext cx="5437168" cy="4467387"/>
          </a:xfrm>
        </p:spPr>
        <p:txBody>
          <a:bodyPr lIns="93582" tIns="46791" rIns="93582" bIns="46791"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325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032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484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484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245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21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3434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343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321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21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1905000"/>
            <a:ext cx="7772400" cy="4343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321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578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85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513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95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734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065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764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85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70021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Format des Titel-Masters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Textformatierung des Masters zu bearbeiten.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-36513" y="6518275"/>
            <a:ext cx="147637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 i="1">
                <a:latin typeface="Verdana" charset="0"/>
                <a:cs typeface="+mn-cs"/>
              </a:rPr>
              <a:t>BFG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 Narrow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 Narrow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 Narrow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 Narrow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 Narrow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 Narrow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 Narrow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16833"/>
            <a:ext cx="7772400" cy="1440160"/>
          </a:xfrm>
        </p:spPr>
        <p:txBody>
          <a:bodyPr/>
          <a:lstStyle/>
          <a:p>
            <a:pPr>
              <a:defRPr/>
            </a:pPr>
            <a:r>
              <a:rPr lang="de-DE" sz="5400" dirty="0" smtClean="0"/>
              <a:t>Rush Hour des Lebens.</a:t>
            </a:r>
            <a:endParaRPr lang="de-DE" sz="5400" dirty="0" smtClean="0">
              <a:latin typeface="Arial" charset="0"/>
              <a:cs typeface="+mj-cs"/>
            </a:endParaRPr>
          </a:p>
        </p:txBody>
      </p:sp>
      <p:sp>
        <p:nvSpPr>
          <p:cNvPr id="17410" name="Rechteck 1"/>
          <p:cNvSpPr>
            <a:spLocks noChangeArrowheads="1"/>
          </p:cNvSpPr>
          <p:nvPr/>
        </p:nvSpPr>
        <p:spPr bwMode="auto">
          <a:xfrm>
            <a:off x="2339975" y="5097958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1800" i="1" dirty="0" smtClean="0"/>
              <a:t>Dornbirn, 25.9.2019</a:t>
            </a:r>
            <a:endParaRPr lang="de-DE" sz="1800" i="1" dirty="0"/>
          </a:p>
          <a:p>
            <a:pPr algn="ctr"/>
            <a:endParaRPr lang="de-DE" sz="1800" i="1" dirty="0"/>
          </a:p>
          <a:p>
            <a:pPr algn="ctr"/>
            <a:r>
              <a:rPr lang="de-DE" sz="1800" i="1" dirty="0" smtClean="0"/>
              <a:t>Univ. Prof. </a:t>
            </a:r>
            <a:r>
              <a:rPr lang="de-DE" sz="1800" i="1" dirty="0" err="1" smtClean="0"/>
              <a:t>em</a:t>
            </a:r>
            <a:r>
              <a:rPr lang="de-DE" sz="1800" i="1" dirty="0" smtClean="0"/>
              <a:t>. Dr. Heinrich </a:t>
            </a:r>
            <a:r>
              <a:rPr lang="de-DE" sz="1800" i="1" dirty="0"/>
              <a:t>Geissler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2"/>
            <a:ext cx="5580458" cy="102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97721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88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45638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60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128" y="0"/>
            <a:ext cx="9148128" cy="1528813"/>
          </a:xfrm>
        </p:spPr>
        <p:txBody>
          <a:bodyPr/>
          <a:lstStyle/>
          <a:p>
            <a:r>
              <a:rPr lang="de-DE" dirty="0" smtClean="0"/>
              <a:t>Wunscharbeitszeiten</a:t>
            </a:r>
            <a:endParaRPr lang="de-DE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737360" cy="46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6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5" y="260648"/>
            <a:ext cx="8479511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513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94" y="5733256"/>
            <a:ext cx="7048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32656"/>
            <a:ext cx="75438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496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/>
          <a:lstStyle/>
          <a:p>
            <a:r>
              <a:rPr lang="de-DE" dirty="0" smtClean="0"/>
              <a:t>Arbeitsbewältigungs-Fähigkeit &amp; </a:t>
            </a:r>
            <a:br>
              <a:rPr lang="de-DE" dirty="0" smtClean="0"/>
            </a:br>
            <a:r>
              <a:rPr lang="de-DE" dirty="0" smtClean="0"/>
              <a:t>Life-Domain-Balance</a:t>
            </a:r>
            <a:br>
              <a:rPr lang="de-DE" dirty="0" smtClean="0"/>
            </a:br>
            <a:r>
              <a:rPr lang="de-DE" sz="2400" b="0" dirty="0" smtClean="0"/>
              <a:t>(Gesundheitswesen, 2018)</a:t>
            </a:r>
            <a:endParaRPr lang="de-DE" sz="2400" b="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996127"/>
              </p:ext>
            </p:extLst>
          </p:nvPr>
        </p:nvGraphicFramePr>
        <p:xfrm>
          <a:off x="611560" y="2636912"/>
          <a:ext cx="8064896" cy="3168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6491"/>
                <a:gridCol w="886455"/>
                <a:gridCol w="1177774"/>
                <a:gridCol w="1584176"/>
              </a:tblGrid>
              <a:tr h="549879">
                <a:tc>
                  <a:txBody>
                    <a:bodyPr/>
                    <a:lstStyle/>
                    <a:p>
                      <a:pPr algn="l" fontAlgn="b"/>
                      <a:r>
                        <a:rPr lang="de-DE" sz="3200" b="1" i="1" u="none" strike="noStrike" dirty="0">
                          <a:effectLst/>
                        </a:rPr>
                        <a:t>Vereinbarkeit Life Domains</a:t>
                      </a:r>
                      <a:endParaRPr lang="de-DE" sz="3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800" b="1" i="1" u="none" strike="noStrike" dirty="0">
                          <a:effectLst/>
                        </a:rPr>
                        <a:t>ABI</a:t>
                      </a:r>
                      <a:endParaRPr lang="de-DE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800" b="1" i="1" u="none" strike="noStrike" dirty="0">
                          <a:effectLst/>
                        </a:rPr>
                        <a:t>Alle</a:t>
                      </a:r>
                      <a:endParaRPr lang="de-DE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800" b="1" i="1" u="none" strike="noStrike" dirty="0">
                          <a:effectLst/>
                        </a:rPr>
                        <a:t>Befragung</a:t>
                      </a:r>
                      <a:endParaRPr lang="de-DE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  <a:tr h="523695"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1" i="1" u="none" strike="noStrike" dirty="0">
                          <a:effectLst/>
                        </a:rPr>
                        <a:t>sehr gut</a:t>
                      </a:r>
                      <a:endParaRPr lang="de-DE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800" u="none" strike="noStrike" dirty="0">
                          <a:effectLst/>
                        </a:rPr>
                        <a:t>42,8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1117</a:t>
                      </a:r>
                    </a:p>
                  </a:txBody>
                  <a:tcPr marL="9525" marR="9525" marT="952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u="none" strike="noStrike" dirty="0">
                          <a:effectLst/>
                        </a:rPr>
                        <a:t>391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  <a:tr h="523695"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1" i="1" u="none" strike="noStrike" dirty="0">
                          <a:effectLst/>
                        </a:rPr>
                        <a:t>eher gut</a:t>
                      </a:r>
                      <a:endParaRPr lang="de-DE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800" u="none" strike="noStrike" dirty="0">
                          <a:effectLst/>
                        </a:rPr>
                        <a:t>41,1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1577</a:t>
                      </a:r>
                    </a:p>
                  </a:txBody>
                  <a:tcPr marL="9525" marR="9525" marT="952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u="none" strike="noStrike" dirty="0">
                          <a:effectLst/>
                        </a:rPr>
                        <a:t>552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  <a:tr h="523695"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1" i="1" u="none" strike="noStrike" dirty="0">
                          <a:effectLst/>
                        </a:rPr>
                        <a:t>mittelmäßig</a:t>
                      </a:r>
                      <a:endParaRPr lang="de-DE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800" u="none" strike="noStrike" dirty="0">
                          <a:effectLst/>
                        </a:rPr>
                        <a:t>39,1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1283</a:t>
                      </a:r>
                    </a:p>
                  </a:txBody>
                  <a:tcPr marL="9525" marR="9525" marT="952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u="none" strike="noStrike">
                          <a:effectLst/>
                        </a:rPr>
                        <a:t>449</a:t>
                      </a:r>
                      <a:endParaRPr lang="de-DE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  <a:tr h="523695"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1" i="1" u="none" strike="noStrike" dirty="0">
                          <a:effectLst/>
                        </a:rPr>
                        <a:t>eher schlecht</a:t>
                      </a:r>
                      <a:endParaRPr lang="de-DE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800" u="none" strike="noStrike" dirty="0">
                          <a:effectLst/>
                        </a:rPr>
                        <a:t>36,7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357</a:t>
                      </a:r>
                    </a:p>
                  </a:txBody>
                  <a:tcPr marL="9525" marR="9525" marT="952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u="none" strike="noStrike">
                          <a:effectLst/>
                        </a:rPr>
                        <a:t>125</a:t>
                      </a:r>
                      <a:endParaRPr lang="de-DE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  <a:tr h="523695"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1" i="1" u="none" strike="noStrike" dirty="0">
                          <a:effectLst/>
                        </a:rPr>
                        <a:t>sehr schlecht</a:t>
                      </a:r>
                      <a:endParaRPr lang="de-DE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800" u="none" strike="noStrike" dirty="0">
                          <a:effectLst/>
                        </a:rPr>
                        <a:t>35,8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u="none" strike="noStrike" dirty="0">
                          <a:effectLst/>
                        </a:rPr>
                        <a:t>18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16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84"/>
          <p:cNvGrpSpPr>
            <a:grpSpLocks/>
          </p:cNvGrpSpPr>
          <p:nvPr/>
        </p:nvGrpSpPr>
        <p:grpSpPr bwMode="auto">
          <a:xfrm>
            <a:off x="179388" y="1414463"/>
            <a:ext cx="8964612" cy="3743325"/>
            <a:chOff x="500034" y="590116"/>
            <a:chExt cx="8215370" cy="4499180"/>
          </a:xfrm>
        </p:grpSpPr>
        <p:grpSp>
          <p:nvGrpSpPr>
            <p:cNvPr id="45077" name="Group 48"/>
            <p:cNvGrpSpPr>
              <a:grpSpLocks/>
            </p:cNvGrpSpPr>
            <p:nvPr/>
          </p:nvGrpSpPr>
          <p:grpSpPr bwMode="auto">
            <a:xfrm>
              <a:off x="500034" y="1028626"/>
              <a:ext cx="7950263" cy="4060670"/>
              <a:chOff x="500034" y="1028626"/>
              <a:chExt cx="7950263" cy="4060670"/>
            </a:xfrm>
          </p:grpSpPr>
          <p:sp>
            <p:nvSpPr>
              <p:cNvPr id="45105" name="Line 3"/>
              <p:cNvSpPr>
                <a:spLocks noChangeShapeType="1"/>
              </p:cNvSpPr>
              <p:nvPr/>
            </p:nvSpPr>
            <p:spPr bwMode="auto">
              <a:xfrm>
                <a:off x="1468977" y="3424270"/>
                <a:ext cx="6981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106" name="Line 4"/>
              <p:cNvSpPr>
                <a:spLocks noChangeShapeType="1"/>
              </p:cNvSpPr>
              <p:nvPr/>
            </p:nvSpPr>
            <p:spPr bwMode="auto">
              <a:xfrm>
                <a:off x="1457689" y="4161694"/>
                <a:ext cx="69926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107" name="Rectangle 5"/>
              <p:cNvSpPr>
                <a:spLocks noChangeArrowheads="1"/>
              </p:cNvSpPr>
              <p:nvPr/>
            </p:nvSpPr>
            <p:spPr bwMode="auto">
              <a:xfrm>
                <a:off x="1452046" y="1452630"/>
                <a:ext cx="6998251" cy="3353341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>
                  <a:latin typeface="Arial" charset="0"/>
                </a:endParaRPr>
              </a:p>
            </p:txBody>
          </p:sp>
          <p:sp>
            <p:nvSpPr>
              <p:cNvPr id="45108" name="Line 6"/>
              <p:cNvSpPr>
                <a:spLocks noChangeShapeType="1"/>
              </p:cNvSpPr>
              <p:nvPr/>
            </p:nvSpPr>
            <p:spPr bwMode="auto">
              <a:xfrm>
                <a:off x="1361746" y="4157813"/>
                <a:ext cx="95944" cy="3881"/>
              </a:xfrm>
              <a:prstGeom prst="line">
                <a:avLst/>
              </a:prstGeom>
              <a:noFill/>
              <a:ln w="952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109" name="Line 7"/>
              <p:cNvSpPr>
                <a:spLocks noChangeShapeType="1"/>
              </p:cNvSpPr>
              <p:nvPr/>
            </p:nvSpPr>
            <p:spPr bwMode="auto">
              <a:xfrm>
                <a:off x="1361746" y="3420389"/>
                <a:ext cx="95944" cy="3881"/>
              </a:xfrm>
              <a:prstGeom prst="line">
                <a:avLst/>
              </a:prstGeom>
              <a:noFill/>
              <a:ln w="952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110" name="Line 8"/>
              <p:cNvSpPr>
                <a:spLocks noChangeShapeType="1"/>
              </p:cNvSpPr>
              <p:nvPr/>
            </p:nvSpPr>
            <p:spPr bwMode="auto">
              <a:xfrm>
                <a:off x="1361746" y="2682964"/>
                <a:ext cx="95944" cy="7762"/>
              </a:xfrm>
              <a:prstGeom prst="line">
                <a:avLst/>
              </a:prstGeom>
              <a:noFill/>
              <a:ln w="952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111" name="Line 9"/>
              <p:cNvSpPr>
                <a:spLocks noChangeShapeType="1"/>
              </p:cNvSpPr>
              <p:nvPr/>
            </p:nvSpPr>
            <p:spPr bwMode="auto">
              <a:xfrm>
                <a:off x="1361746" y="1945540"/>
                <a:ext cx="95944" cy="7762"/>
              </a:xfrm>
              <a:prstGeom prst="line">
                <a:avLst/>
              </a:prstGeom>
              <a:noFill/>
              <a:ln w="952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112" name="Line 10"/>
              <p:cNvSpPr>
                <a:spLocks noChangeShapeType="1"/>
              </p:cNvSpPr>
              <p:nvPr/>
            </p:nvSpPr>
            <p:spPr bwMode="auto">
              <a:xfrm flipV="1">
                <a:off x="2287321" y="4802089"/>
                <a:ext cx="0" cy="283326"/>
              </a:xfrm>
              <a:prstGeom prst="line">
                <a:avLst/>
              </a:prstGeom>
              <a:noFill/>
              <a:ln w="952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113" name="Line 11"/>
              <p:cNvSpPr>
                <a:spLocks noChangeShapeType="1"/>
              </p:cNvSpPr>
              <p:nvPr/>
            </p:nvSpPr>
            <p:spPr bwMode="auto">
              <a:xfrm flipV="1">
                <a:off x="2780406" y="4786322"/>
                <a:ext cx="5644" cy="283326"/>
              </a:xfrm>
              <a:prstGeom prst="line">
                <a:avLst/>
              </a:prstGeom>
              <a:noFill/>
              <a:ln w="952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114" name="Freeform 13"/>
              <p:cNvSpPr>
                <a:spLocks/>
              </p:cNvSpPr>
              <p:nvPr/>
            </p:nvSpPr>
            <p:spPr bwMode="auto">
              <a:xfrm>
                <a:off x="1571604" y="3948229"/>
                <a:ext cx="242681" cy="403643"/>
              </a:xfrm>
              <a:custGeom>
                <a:avLst/>
                <a:gdLst>
                  <a:gd name="T0" fmla="*/ 2147483647 w 165"/>
                  <a:gd name="T1" fmla="*/ 0 h 150"/>
                  <a:gd name="T2" fmla="*/ 2147483647 w 165"/>
                  <a:gd name="T3" fmla="*/ 2147483647 h 150"/>
                  <a:gd name="T4" fmla="*/ 2147483647 w 165"/>
                  <a:gd name="T5" fmla="*/ 2147483647 h 150"/>
                  <a:gd name="T6" fmla="*/ 0 w 165"/>
                  <a:gd name="T7" fmla="*/ 2147483647 h 150"/>
                  <a:gd name="T8" fmla="*/ 2147483647 w 165"/>
                  <a:gd name="T9" fmla="*/ 0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"/>
                  <a:gd name="T16" fmla="*/ 0 h 150"/>
                  <a:gd name="T17" fmla="*/ 165 w 165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" h="150">
                    <a:moveTo>
                      <a:pt x="82" y="0"/>
                    </a:moveTo>
                    <a:lnTo>
                      <a:pt x="165" y="75"/>
                    </a:lnTo>
                    <a:lnTo>
                      <a:pt x="82" y="150"/>
                    </a:lnTo>
                    <a:lnTo>
                      <a:pt x="0" y="7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3333CC"/>
              </a:solidFill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115" name="Rectangle 14"/>
              <p:cNvSpPr>
                <a:spLocks noChangeArrowheads="1"/>
              </p:cNvSpPr>
              <p:nvPr/>
            </p:nvSpPr>
            <p:spPr bwMode="auto">
              <a:xfrm>
                <a:off x="1015019" y="4058863"/>
                <a:ext cx="116381" cy="33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fi-FI" b="1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45116" name="Rectangle 15"/>
              <p:cNvSpPr>
                <a:spLocks noChangeArrowheads="1"/>
              </p:cNvSpPr>
              <p:nvPr/>
            </p:nvSpPr>
            <p:spPr bwMode="auto">
              <a:xfrm>
                <a:off x="783712" y="3284130"/>
                <a:ext cx="407333" cy="33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fi-FI" b="1">
                    <a:solidFill>
                      <a:srgbClr val="FF0000"/>
                    </a:solidFill>
                    <a:latin typeface="Arial" charset="0"/>
                  </a:rPr>
                  <a:t>1.25</a:t>
                </a:r>
              </a:p>
            </p:txBody>
          </p:sp>
          <p:sp>
            <p:nvSpPr>
              <p:cNvPr id="45117" name="Rectangle 16"/>
              <p:cNvSpPr>
                <a:spLocks noChangeArrowheads="1"/>
              </p:cNvSpPr>
              <p:nvPr/>
            </p:nvSpPr>
            <p:spPr bwMode="auto">
              <a:xfrm>
                <a:off x="923369" y="2589541"/>
                <a:ext cx="290952" cy="330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fi-FI" b="1">
                    <a:solidFill>
                      <a:srgbClr val="FF0000"/>
                    </a:solidFill>
                    <a:latin typeface="Arial" charset="0"/>
                  </a:rPr>
                  <a:t>1.5</a:t>
                </a:r>
              </a:p>
            </p:txBody>
          </p:sp>
          <p:sp>
            <p:nvSpPr>
              <p:cNvPr id="45118" name="Rectangle 17"/>
              <p:cNvSpPr>
                <a:spLocks noChangeArrowheads="1"/>
              </p:cNvSpPr>
              <p:nvPr/>
            </p:nvSpPr>
            <p:spPr bwMode="auto">
              <a:xfrm>
                <a:off x="783712" y="1851064"/>
                <a:ext cx="407333" cy="330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fi-FI" b="1">
                    <a:solidFill>
                      <a:srgbClr val="FF0000"/>
                    </a:solidFill>
                    <a:latin typeface="Arial" charset="0"/>
                  </a:rPr>
                  <a:t>1.75</a:t>
                </a:r>
              </a:p>
            </p:txBody>
          </p:sp>
          <p:sp>
            <p:nvSpPr>
              <p:cNvPr id="45119" name="Line 19"/>
              <p:cNvSpPr>
                <a:spLocks noChangeShapeType="1"/>
              </p:cNvSpPr>
              <p:nvPr/>
            </p:nvSpPr>
            <p:spPr bwMode="auto">
              <a:xfrm>
                <a:off x="1440758" y="2690726"/>
                <a:ext cx="6981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120" name="Text Box 20"/>
              <p:cNvSpPr txBox="1">
                <a:spLocks noChangeArrowheads="1"/>
              </p:cNvSpPr>
              <p:nvPr/>
            </p:nvSpPr>
            <p:spPr bwMode="auto">
              <a:xfrm>
                <a:off x="500034" y="1143119"/>
                <a:ext cx="529533" cy="440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fi-FI" sz="1800" b="1">
                    <a:solidFill>
                      <a:srgbClr val="FF0000"/>
                    </a:solidFill>
                    <a:latin typeface="Arial" charset="0"/>
                  </a:rPr>
                  <a:t>IRR</a:t>
                </a:r>
              </a:p>
            </p:txBody>
          </p:sp>
          <p:sp>
            <p:nvSpPr>
              <p:cNvPr id="45121" name="Line 21"/>
              <p:cNvSpPr>
                <a:spLocks noChangeShapeType="1"/>
              </p:cNvSpPr>
              <p:nvPr/>
            </p:nvSpPr>
            <p:spPr bwMode="auto">
              <a:xfrm flipV="1">
                <a:off x="4945527" y="1274095"/>
                <a:ext cx="33863" cy="36987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122" name="Line 26"/>
              <p:cNvSpPr>
                <a:spLocks noChangeShapeType="1"/>
              </p:cNvSpPr>
              <p:nvPr/>
            </p:nvSpPr>
            <p:spPr bwMode="auto">
              <a:xfrm flipV="1">
                <a:off x="1711658" y="4805970"/>
                <a:ext cx="5644" cy="283326"/>
              </a:xfrm>
              <a:prstGeom prst="line">
                <a:avLst/>
              </a:prstGeom>
              <a:noFill/>
              <a:ln w="952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123" name="Line 30"/>
              <p:cNvSpPr>
                <a:spLocks noChangeShapeType="1"/>
              </p:cNvSpPr>
              <p:nvPr/>
            </p:nvSpPr>
            <p:spPr bwMode="auto">
              <a:xfrm>
                <a:off x="1452046" y="1953302"/>
                <a:ext cx="6981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124" name="Text Box 31"/>
              <p:cNvSpPr txBox="1">
                <a:spLocks noChangeArrowheads="1"/>
              </p:cNvSpPr>
              <p:nvPr/>
            </p:nvSpPr>
            <p:spPr bwMode="auto">
              <a:xfrm>
                <a:off x="2343457" y="1028626"/>
                <a:ext cx="1551935" cy="440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i-FI" sz="1800" b="1">
                    <a:latin typeface="Arial" charset="0"/>
                  </a:rPr>
                  <a:t>Men</a:t>
                </a:r>
              </a:p>
            </p:txBody>
          </p:sp>
          <p:sp>
            <p:nvSpPr>
              <p:cNvPr id="45125" name="Text Box 32"/>
              <p:cNvSpPr txBox="1">
                <a:spLocks noChangeArrowheads="1"/>
              </p:cNvSpPr>
              <p:nvPr/>
            </p:nvSpPr>
            <p:spPr bwMode="auto">
              <a:xfrm>
                <a:off x="5373654" y="1028626"/>
                <a:ext cx="2772342" cy="440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i-FI" sz="1800" b="1">
                    <a:latin typeface="Arial" charset="0"/>
                  </a:rPr>
                  <a:t>Women</a:t>
                </a:r>
              </a:p>
            </p:txBody>
          </p:sp>
          <p:grpSp>
            <p:nvGrpSpPr>
              <p:cNvPr id="45126" name="Group 34"/>
              <p:cNvGrpSpPr>
                <a:grpSpLocks/>
              </p:cNvGrpSpPr>
              <p:nvPr/>
            </p:nvGrpSpPr>
            <p:grpSpPr bwMode="auto">
              <a:xfrm>
                <a:off x="2112364" y="2714002"/>
                <a:ext cx="242681" cy="1071204"/>
                <a:chOff x="3034" y="2130"/>
                <a:chExt cx="43" cy="276"/>
              </a:xfrm>
            </p:grpSpPr>
            <p:sp>
              <p:nvSpPr>
                <p:cNvPr id="45130" name="Freeform 35"/>
                <p:cNvSpPr>
                  <a:spLocks/>
                </p:cNvSpPr>
                <p:nvPr/>
              </p:nvSpPr>
              <p:spPr bwMode="auto">
                <a:xfrm>
                  <a:off x="3034" y="2204"/>
                  <a:ext cx="43" cy="104"/>
                </a:xfrm>
                <a:custGeom>
                  <a:avLst/>
                  <a:gdLst>
                    <a:gd name="T0" fmla="*/ 0 w 165"/>
                    <a:gd name="T1" fmla="*/ 0 h 150"/>
                    <a:gd name="T2" fmla="*/ 0 w 165"/>
                    <a:gd name="T3" fmla="*/ 1 h 150"/>
                    <a:gd name="T4" fmla="*/ 0 w 165"/>
                    <a:gd name="T5" fmla="*/ 1 h 150"/>
                    <a:gd name="T6" fmla="*/ 0 w 165"/>
                    <a:gd name="T7" fmla="*/ 1 h 150"/>
                    <a:gd name="T8" fmla="*/ 0 w 165"/>
                    <a:gd name="T9" fmla="*/ 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5"/>
                    <a:gd name="T16" fmla="*/ 0 h 150"/>
                    <a:gd name="T17" fmla="*/ 165 w 165"/>
                    <a:gd name="T18" fmla="*/ 150 h 1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5" h="150">
                      <a:moveTo>
                        <a:pt x="82" y="0"/>
                      </a:moveTo>
                      <a:lnTo>
                        <a:pt x="165" y="75"/>
                      </a:lnTo>
                      <a:lnTo>
                        <a:pt x="82" y="150"/>
                      </a:lnTo>
                      <a:lnTo>
                        <a:pt x="0" y="75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131" name="Line 36"/>
                <p:cNvSpPr>
                  <a:spLocks noChangeShapeType="1"/>
                </p:cNvSpPr>
                <p:nvPr/>
              </p:nvSpPr>
              <p:spPr bwMode="auto">
                <a:xfrm>
                  <a:off x="3052" y="2130"/>
                  <a:ext cx="3" cy="27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45127" name="Group 37"/>
              <p:cNvGrpSpPr>
                <a:grpSpLocks/>
              </p:cNvGrpSpPr>
              <p:nvPr/>
            </p:nvGrpSpPr>
            <p:grpSpPr bwMode="auto">
              <a:xfrm>
                <a:off x="2642877" y="2500546"/>
                <a:ext cx="242681" cy="1571878"/>
                <a:chOff x="3128" y="2075"/>
                <a:chExt cx="43" cy="405"/>
              </a:xfrm>
            </p:grpSpPr>
            <p:sp>
              <p:nvSpPr>
                <p:cNvPr id="45128" name="Freeform 38"/>
                <p:cNvSpPr>
                  <a:spLocks/>
                </p:cNvSpPr>
                <p:nvPr/>
              </p:nvSpPr>
              <p:spPr bwMode="auto">
                <a:xfrm>
                  <a:off x="3128" y="2204"/>
                  <a:ext cx="43" cy="104"/>
                </a:xfrm>
                <a:custGeom>
                  <a:avLst/>
                  <a:gdLst>
                    <a:gd name="T0" fmla="*/ 0 w 165"/>
                    <a:gd name="T1" fmla="*/ 0 h 150"/>
                    <a:gd name="T2" fmla="*/ 0 w 165"/>
                    <a:gd name="T3" fmla="*/ 1 h 150"/>
                    <a:gd name="T4" fmla="*/ 0 w 165"/>
                    <a:gd name="T5" fmla="*/ 1 h 150"/>
                    <a:gd name="T6" fmla="*/ 0 w 165"/>
                    <a:gd name="T7" fmla="*/ 1 h 150"/>
                    <a:gd name="T8" fmla="*/ 0 w 165"/>
                    <a:gd name="T9" fmla="*/ 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5"/>
                    <a:gd name="T16" fmla="*/ 0 h 150"/>
                    <a:gd name="T17" fmla="*/ 165 w 165"/>
                    <a:gd name="T18" fmla="*/ 150 h 1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5" h="150">
                      <a:moveTo>
                        <a:pt x="82" y="0"/>
                      </a:moveTo>
                      <a:lnTo>
                        <a:pt x="165" y="75"/>
                      </a:lnTo>
                      <a:lnTo>
                        <a:pt x="82" y="150"/>
                      </a:lnTo>
                      <a:lnTo>
                        <a:pt x="0" y="75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129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3150" y="2075"/>
                  <a:ext cx="3" cy="40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</p:grpSp>
        </p:grpSp>
        <p:sp>
          <p:nvSpPr>
            <p:cNvPr id="45078" name="Text Box 47"/>
            <p:cNvSpPr txBox="1">
              <a:spLocks noChangeArrowheads="1"/>
            </p:cNvSpPr>
            <p:nvPr/>
          </p:nvSpPr>
          <p:spPr bwMode="auto">
            <a:xfrm>
              <a:off x="642606" y="590116"/>
              <a:ext cx="8072798" cy="452208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99"/>
                  </a:solidFill>
                  <a:latin typeface="Arial" charset="0"/>
                </a:rPr>
                <a:t>Risk for IADL disability according to midlife professional group and work ability*</a:t>
              </a:r>
              <a:r>
                <a:rPr lang="en-US" sz="1800">
                  <a:latin typeface="Arial" charset="0"/>
                </a:rPr>
                <a:t> </a:t>
              </a:r>
            </a:p>
          </p:txBody>
        </p:sp>
        <p:sp>
          <p:nvSpPr>
            <p:cNvPr id="45079" name="Line 10"/>
            <p:cNvSpPr>
              <a:spLocks noChangeShapeType="1"/>
            </p:cNvSpPr>
            <p:nvPr/>
          </p:nvSpPr>
          <p:spPr bwMode="auto">
            <a:xfrm flipV="1">
              <a:off x="3858957" y="4788868"/>
              <a:ext cx="0" cy="283326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80" name="Line 11"/>
            <p:cNvSpPr>
              <a:spLocks noChangeShapeType="1"/>
            </p:cNvSpPr>
            <p:nvPr/>
          </p:nvSpPr>
          <p:spPr bwMode="auto">
            <a:xfrm flipV="1">
              <a:off x="4352042" y="4773101"/>
              <a:ext cx="5644" cy="283326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81" name="Freeform 13"/>
            <p:cNvSpPr>
              <a:spLocks/>
            </p:cNvSpPr>
            <p:nvPr/>
          </p:nvSpPr>
          <p:spPr bwMode="auto">
            <a:xfrm>
              <a:off x="3143240" y="3525423"/>
              <a:ext cx="242681" cy="403643"/>
            </a:xfrm>
            <a:custGeom>
              <a:avLst/>
              <a:gdLst>
                <a:gd name="T0" fmla="*/ 2147483647 w 165"/>
                <a:gd name="T1" fmla="*/ 0 h 150"/>
                <a:gd name="T2" fmla="*/ 2147483647 w 165"/>
                <a:gd name="T3" fmla="*/ 2147483647 h 150"/>
                <a:gd name="T4" fmla="*/ 2147483647 w 165"/>
                <a:gd name="T5" fmla="*/ 2147483647 h 150"/>
                <a:gd name="T6" fmla="*/ 0 w 165"/>
                <a:gd name="T7" fmla="*/ 2147483647 h 150"/>
                <a:gd name="T8" fmla="*/ 2147483647 w 165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150"/>
                <a:gd name="T17" fmla="*/ 165 w 165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150">
                  <a:moveTo>
                    <a:pt x="82" y="0"/>
                  </a:moveTo>
                  <a:lnTo>
                    <a:pt x="165" y="75"/>
                  </a:lnTo>
                  <a:lnTo>
                    <a:pt x="82" y="150"/>
                  </a:lnTo>
                  <a:lnTo>
                    <a:pt x="0" y="7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82" name="Line 26"/>
            <p:cNvSpPr>
              <a:spLocks noChangeShapeType="1"/>
            </p:cNvSpPr>
            <p:nvPr/>
          </p:nvSpPr>
          <p:spPr bwMode="auto">
            <a:xfrm flipV="1">
              <a:off x="3283294" y="4792749"/>
              <a:ext cx="5644" cy="283326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83" name="Freeform 35"/>
            <p:cNvSpPr>
              <a:spLocks/>
            </p:cNvSpPr>
            <p:nvPr/>
          </p:nvSpPr>
          <p:spPr bwMode="auto">
            <a:xfrm>
              <a:off x="3757369" y="3025357"/>
              <a:ext cx="242681" cy="403643"/>
            </a:xfrm>
            <a:custGeom>
              <a:avLst/>
              <a:gdLst>
                <a:gd name="T0" fmla="*/ 2147483647 w 165"/>
                <a:gd name="T1" fmla="*/ 0 h 150"/>
                <a:gd name="T2" fmla="*/ 2147483647 w 165"/>
                <a:gd name="T3" fmla="*/ 2147483647 h 150"/>
                <a:gd name="T4" fmla="*/ 2147483647 w 165"/>
                <a:gd name="T5" fmla="*/ 2147483647 h 150"/>
                <a:gd name="T6" fmla="*/ 0 w 165"/>
                <a:gd name="T7" fmla="*/ 2147483647 h 150"/>
                <a:gd name="T8" fmla="*/ 2147483647 w 165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150"/>
                <a:gd name="T17" fmla="*/ 165 w 165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150">
                  <a:moveTo>
                    <a:pt x="82" y="0"/>
                  </a:moveTo>
                  <a:lnTo>
                    <a:pt x="165" y="75"/>
                  </a:lnTo>
                  <a:lnTo>
                    <a:pt x="82" y="150"/>
                  </a:lnTo>
                  <a:lnTo>
                    <a:pt x="0" y="7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84" name="Line 36"/>
            <p:cNvSpPr>
              <a:spLocks noChangeShapeType="1"/>
            </p:cNvSpPr>
            <p:nvPr/>
          </p:nvSpPr>
          <p:spPr bwMode="auto">
            <a:xfrm flipH="1">
              <a:off x="3873600" y="2857496"/>
              <a:ext cx="1336" cy="10886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5085" name="Freeform 38"/>
            <p:cNvSpPr>
              <a:spLocks/>
            </p:cNvSpPr>
            <p:nvPr/>
          </p:nvSpPr>
          <p:spPr bwMode="auto">
            <a:xfrm>
              <a:off x="4214513" y="2668167"/>
              <a:ext cx="242681" cy="403643"/>
            </a:xfrm>
            <a:custGeom>
              <a:avLst/>
              <a:gdLst>
                <a:gd name="T0" fmla="*/ 2147483647 w 165"/>
                <a:gd name="T1" fmla="*/ 0 h 150"/>
                <a:gd name="T2" fmla="*/ 2147483647 w 165"/>
                <a:gd name="T3" fmla="*/ 2147483647 h 150"/>
                <a:gd name="T4" fmla="*/ 2147483647 w 165"/>
                <a:gd name="T5" fmla="*/ 2147483647 h 150"/>
                <a:gd name="T6" fmla="*/ 0 w 165"/>
                <a:gd name="T7" fmla="*/ 2147483647 h 150"/>
                <a:gd name="T8" fmla="*/ 2147483647 w 165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150"/>
                <a:gd name="T17" fmla="*/ 165 w 165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150">
                  <a:moveTo>
                    <a:pt x="82" y="0"/>
                  </a:moveTo>
                  <a:lnTo>
                    <a:pt x="165" y="75"/>
                  </a:lnTo>
                  <a:lnTo>
                    <a:pt x="82" y="150"/>
                  </a:lnTo>
                  <a:lnTo>
                    <a:pt x="0" y="7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86" name="Line 39"/>
            <p:cNvSpPr>
              <a:spLocks noChangeShapeType="1"/>
            </p:cNvSpPr>
            <p:nvPr/>
          </p:nvSpPr>
          <p:spPr bwMode="auto">
            <a:xfrm flipH="1">
              <a:off x="4334400" y="2143116"/>
              <a:ext cx="1" cy="15001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5087" name="Line 36"/>
            <p:cNvSpPr>
              <a:spLocks noChangeShapeType="1"/>
            </p:cNvSpPr>
            <p:nvPr/>
          </p:nvSpPr>
          <p:spPr bwMode="auto">
            <a:xfrm>
              <a:off x="3268800" y="2928934"/>
              <a:ext cx="0" cy="1214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5088" name="Freeform 13"/>
            <p:cNvSpPr>
              <a:spLocks/>
            </p:cNvSpPr>
            <p:nvPr/>
          </p:nvSpPr>
          <p:spPr bwMode="auto">
            <a:xfrm>
              <a:off x="5186872" y="3948229"/>
              <a:ext cx="242681" cy="403643"/>
            </a:xfrm>
            <a:custGeom>
              <a:avLst/>
              <a:gdLst>
                <a:gd name="T0" fmla="*/ 2147483647 w 165"/>
                <a:gd name="T1" fmla="*/ 0 h 150"/>
                <a:gd name="T2" fmla="*/ 2147483647 w 165"/>
                <a:gd name="T3" fmla="*/ 2147483647 h 150"/>
                <a:gd name="T4" fmla="*/ 2147483647 w 165"/>
                <a:gd name="T5" fmla="*/ 2147483647 h 150"/>
                <a:gd name="T6" fmla="*/ 0 w 165"/>
                <a:gd name="T7" fmla="*/ 2147483647 h 150"/>
                <a:gd name="T8" fmla="*/ 2147483647 w 165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150"/>
                <a:gd name="T17" fmla="*/ 165 w 165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150">
                  <a:moveTo>
                    <a:pt x="82" y="0"/>
                  </a:moveTo>
                  <a:lnTo>
                    <a:pt x="165" y="75"/>
                  </a:lnTo>
                  <a:lnTo>
                    <a:pt x="82" y="150"/>
                  </a:lnTo>
                  <a:lnTo>
                    <a:pt x="0" y="7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3333CC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89" name="Freeform 35"/>
            <p:cNvSpPr>
              <a:spLocks/>
            </p:cNvSpPr>
            <p:nvPr/>
          </p:nvSpPr>
          <p:spPr bwMode="auto">
            <a:xfrm>
              <a:off x="5730009" y="3525423"/>
              <a:ext cx="242681" cy="403643"/>
            </a:xfrm>
            <a:custGeom>
              <a:avLst/>
              <a:gdLst>
                <a:gd name="T0" fmla="*/ 2147483647 w 165"/>
                <a:gd name="T1" fmla="*/ 0 h 150"/>
                <a:gd name="T2" fmla="*/ 2147483647 w 165"/>
                <a:gd name="T3" fmla="*/ 2147483647 h 150"/>
                <a:gd name="T4" fmla="*/ 2147483647 w 165"/>
                <a:gd name="T5" fmla="*/ 2147483647 h 150"/>
                <a:gd name="T6" fmla="*/ 0 w 165"/>
                <a:gd name="T7" fmla="*/ 2147483647 h 150"/>
                <a:gd name="T8" fmla="*/ 2147483647 w 165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150"/>
                <a:gd name="T17" fmla="*/ 165 w 165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150">
                  <a:moveTo>
                    <a:pt x="82" y="0"/>
                  </a:moveTo>
                  <a:lnTo>
                    <a:pt x="165" y="75"/>
                  </a:lnTo>
                  <a:lnTo>
                    <a:pt x="82" y="150"/>
                  </a:lnTo>
                  <a:lnTo>
                    <a:pt x="0" y="7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90" name="Line 36"/>
            <p:cNvSpPr>
              <a:spLocks noChangeShapeType="1"/>
            </p:cNvSpPr>
            <p:nvPr/>
          </p:nvSpPr>
          <p:spPr bwMode="auto">
            <a:xfrm flipH="1">
              <a:off x="5844230" y="3071810"/>
              <a:ext cx="13654" cy="9286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5091" name="Freeform 38"/>
            <p:cNvSpPr>
              <a:spLocks/>
            </p:cNvSpPr>
            <p:nvPr/>
          </p:nvSpPr>
          <p:spPr bwMode="auto">
            <a:xfrm>
              <a:off x="6258145" y="2953919"/>
              <a:ext cx="242681" cy="403643"/>
            </a:xfrm>
            <a:custGeom>
              <a:avLst/>
              <a:gdLst>
                <a:gd name="T0" fmla="*/ 2147483647 w 165"/>
                <a:gd name="T1" fmla="*/ 0 h 150"/>
                <a:gd name="T2" fmla="*/ 2147483647 w 165"/>
                <a:gd name="T3" fmla="*/ 2147483647 h 150"/>
                <a:gd name="T4" fmla="*/ 2147483647 w 165"/>
                <a:gd name="T5" fmla="*/ 2147483647 h 150"/>
                <a:gd name="T6" fmla="*/ 0 w 165"/>
                <a:gd name="T7" fmla="*/ 2147483647 h 150"/>
                <a:gd name="T8" fmla="*/ 2147483647 w 165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150"/>
                <a:gd name="T17" fmla="*/ 165 w 165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150">
                  <a:moveTo>
                    <a:pt x="82" y="0"/>
                  </a:moveTo>
                  <a:lnTo>
                    <a:pt x="165" y="75"/>
                  </a:lnTo>
                  <a:lnTo>
                    <a:pt x="82" y="150"/>
                  </a:lnTo>
                  <a:lnTo>
                    <a:pt x="0" y="7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92" name="Line 39"/>
            <p:cNvSpPr>
              <a:spLocks noChangeShapeType="1"/>
            </p:cNvSpPr>
            <p:nvPr/>
          </p:nvSpPr>
          <p:spPr bwMode="auto">
            <a:xfrm>
              <a:off x="6357950" y="2643182"/>
              <a:ext cx="14050" cy="12858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5093" name="Freeform 13"/>
            <p:cNvSpPr>
              <a:spLocks/>
            </p:cNvSpPr>
            <p:nvPr/>
          </p:nvSpPr>
          <p:spPr bwMode="auto">
            <a:xfrm>
              <a:off x="6901384" y="3643314"/>
              <a:ext cx="242681" cy="403643"/>
            </a:xfrm>
            <a:custGeom>
              <a:avLst/>
              <a:gdLst>
                <a:gd name="T0" fmla="*/ 2147483647 w 165"/>
                <a:gd name="T1" fmla="*/ 0 h 150"/>
                <a:gd name="T2" fmla="*/ 2147483647 w 165"/>
                <a:gd name="T3" fmla="*/ 2147483647 h 150"/>
                <a:gd name="T4" fmla="*/ 2147483647 w 165"/>
                <a:gd name="T5" fmla="*/ 2147483647 h 150"/>
                <a:gd name="T6" fmla="*/ 0 w 165"/>
                <a:gd name="T7" fmla="*/ 2147483647 h 150"/>
                <a:gd name="T8" fmla="*/ 2147483647 w 165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150"/>
                <a:gd name="T17" fmla="*/ 165 w 165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150">
                  <a:moveTo>
                    <a:pt x="82" y="0"/>
                  </a:moveTo>
                  <a:lnTo>
                    <a:pt x="165" y="75"/>
                  </a:lnTo>
                  <a:lnTo>
                    <a:pt x="82" y="150"/>
                  </a:lnTo>
                  <a:lnTo>
                    <a:pt x="0" y="7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94" name="Freeform 35"/>
            <p:cNvSpPr>
              <a:spLocks/>
            </p:cNvSpPr>
            <p:nvPr/>
          </p:nvSpPr>
          <p:spPr bwMode="auto">
            <a:xfrm>
              <a:off x="7515513" y="3071810"/>
              <a:ext cx="242681" cy="403643"/>
            </a:xfrm>
            <a:custGeom>
              <a:avLst/>
              <a:gdLst>
                <a:gd name="T0" fmla="*/ 2147483647 w 165"/>
                <a:gd name="T1" fmla="*/ 0 h 150"/>
                <a:gd name="T2" fmla="*/ 2147483647 w 165"/>
                <a:gd name="T3" fmla="*/ 2147483647 h 150"/>
                <a:gd name="T4" fmla="*/ 2147483647 w 165"/>
                <a:gd name="T5" fmla="*/ 2147483647 h 150"/>
                <a:gd name="T6" fmla="*/ 0 w 165"/>
                <a:gd name="T7" fmla="*/ 2147483647 h 150"/>
                <a:gd name="T8" fmla="*/ 2147483647 w 165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150"/>
                <a:gd name="T17" fmla="*/ 165 w 165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150">
                  <a:moveTo>
                    <a:pt x="82" y="0"/>
                  </a:moveTo>
                  <a:lnTo>
                    <a:pt x="165" y="75"/>
                  </a:lnTo>
                  <a:lnTo>
                    <a:pt x="82" y="150"/>
                  </a:lnTo>
                  <a:lnTo>
                    <a:pt x="0" y="7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95" name="Line 36"/>
            <p:cNvSpPr>
              <a:spLocks noChangeShapeType="1"/>
            </p:cNvSpPr>
            <p:nvPr/>
          </p:nvSpPr>
          <p:spPr bwMode="auto">
            <a:xfrm flipH="1">
              <a:off x="7631744" y="2786058"/>
              <a:ext cx="12090" cy="107157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5096" name="Freeform 38"/>
            <p:cNvSpPr>
              <a:spLocks/>
            </p:cNvSpPr>
            <p:nvPr/>
          </p:nvSpPr>
          <p:spPr bwMode="auto">
            <a:xfrm>
              <a:off x="7972657" y="2643182"/>
              <a:ext cx="242681" cy="403643"/>
            </a:xfrm>
            <a:custGeom>
              <a:avLst/>
              <a:gdLst>
                <a:gd name="T0" fmla="*/ 2147483647 w 165"/>
                <a:gd name="T1" fmla="*/ 0 h 150"/>
                <a:gd name="T2" fmla="*/ 2147483647 w 165"/>
                <a:gd name="T3" fmla="*/ 2147483647 h 150"/>
                <a:gd name="T4" fmla="*/ 2147483647 w 165"/>
                <a:gd name="T5" fmla="*/ 2147483647 h 150"/>
                <a:gd name="T6" fmla="*/ 0 w 165"/>
                <a:gd name="T7" fmla="*/ 2147483647 h 150"/>
                <a:gd name="T8" fmla="*/ 2147483647 w 165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150"/>
                <a:gd name="T17" fmla="*/ 165 w 165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150">
                  <a:moveTo>
                    <a:pt x="82" y="0"/>
                  </a:moveTo>
                  <a:lnTo>
                    <a:pt x="165" y="75"/>
                  </a:lnTo>
                  <a:lnTo>
                    <a:pt x="82" y="150"/>
                  </a:lnTo>
                  <a:lnTo>
                    <a:pt x="0" y="7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97" name="Line 39"/>
            <p:cNvSpPr>
              <a:spLocks noChangeShapeType="1"/>
            </p:cNvSpPr>
            <p:nvPr/>
          </p:nvSpPr>
          <p:spPr bwMode="auto">
            <a:xfrm flipH="1">
              <a:off x="8082000" y="2285992"/>
              <a:ext cx="1" cy="1220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5098" name="Line 36"/>
            <p:cNvSpPr>
              <a:spLocks noChangeShapeType="1"/>
            </p:cNvSpPr>
            <p:nvPr/>
          </p:nvSpPr>
          <p:spPr bwMode="auto">
            <a:xfrm>
              <a:off x="7000892" y="3071810"/>
              <a:ext cx="29908" cy="107157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5099" name="Line 10"/>
            <p:cNvSpPr>
              <a:spLocks noChangeShapeType="1"/>
            </p:cNvSpPr>
            <p:nvPr/>
          </p:nvSpPr>
          <p:spPr bwMode="auto">
            <a:xfrm flipV="1">
              <a:off x="5930659" y="4802089"/>
              <a:ext cx="0" cy="283326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100" name="Line 11"/>
            <p:cNvSpPr>
              <a:spLocks noChangeShapeType="1"/>
            </p:cNvSpPr>
            <p:nvPr/>
          </p:nvSpPr>
          <p:spPr bwMode="auto">
            <a:xfrm flipV="1">
              <a:off x="6423744" y="4786322"/>
              <a:ext cx="5644" cy="283326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101" name="Line 26"/>
            <p:cNvSpPr>
              <a:spLocks noChangeShapeType="1"/>
            </p:cNvSpPr>
            <p:nvPr/>
          </p:nvSpPr>
          <p:spPr bwMode="auto">
            <a:xfrm flipV="1">
              <a:off x="5354996" y="4805970"/>
              <a:ext cx="5644" cy="283326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102" name="Line 10"/>
            <p:cNvSpPr>
              <a:spLocks noChangeShapeType="1"/>
            </p:cNvSpPr>
            <p:nvPr/>
          </p:nvSpPr>
          <p:spPr bwMode="auto">
            <a:xfrm flipV="1">
              <a:off x="7572748" y="4802089"/>
              <a:ext cx="0" cy="283326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103" name="Line 11"/>
            <p:cNvSpPr>
              <a:spLocks noChangeShapeType="1"/>
            </p:cNvSpPr>
            <p:nvPr/>
          </p:nvSpPr>
          <p:spPr bwMode="auto">
            <a:xfrm flipV="1">
              <a:off x="8065833" y="4786322"/>
              <a:ext cx="5644" cy="283326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104" name="Line 26"/>
            <p:cNvSpPr>
              <a:spLocks noChangeShapeType="1"/>
            </p:cNvSpPr>
            <p:nvPr/>
          </p:nvSpPr>
          <p:spPr bwMode="auto">
            <a:xfrm flipV="1">
              <a:off x="6997085" y="4805970"/>
              <a:ext cx="5644" cy="283326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5058" name="Text Box 31"/>
          <p:cNvSpPr txBox="1">
            <a:spLocks noChangeArrowheads="1"/>
          </p:cNvSpPr>
          <p:nvPr/>
        </p:nvSpPr>
        <p:spPr bwMode="auto">
          <a:xfrm>
            <a:off x="5292725" y="5589588"/>
            <a:ext cx="155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i-FI" sz="1400" b="1">
                <a:latin typeface="Arial" charset="0"/>
              </a:rPr>
              <a:t>White-collar</a:t>
            </a:r>
          </a:p>
        </p:txBody>
      </p:sp>
      <p:sp>
        <p:nvSpPr>
          <p:cNvPr id="45059" name="Text Box 31"/>
          <p:cNvSpPr txBox="1">
            <a:spLocks noChangeArrowheads="1"/>
          </p:cNvSpPr>
          <p:nvPr/>
        </p:nvSpPr>
        <p:spPr bwMode="auto">
          <a:xfrm>
            <a:off x="6877050" y="5589240"/>
            <a:ext cx="155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i-FI" sz="1400" b="1" dirty="0">
                <a:latin typeface="Arial" charset="0"/>
              </a:rPr>
              <a:t>Blue collar</a:t>
            </a:r>
          </a:p>
        </p:txBody>
      </p:sp>
      <p:sp>
        <p:nvSpPr>
          <p:cNvPr id="45060" name="Text Box 31"/>
          <p:cNvSpPr txBox="1">
            <a:spLocks noChangeArrowheads="1"/>
          </p:cNvSpPr>
          <p:nvPr/>
        </p:nvSpPr>
        <p:spPr bwMode="auto">
          <a:xfrm>
            <a:off x="1476375" y="5589588"/>
            <a:ext cx="155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i-FI" sz="1400" b="1" dirty="0">
                <a:latin typeface="Arial" charset="0"/>
              </a:rPr>
              <a:t>White-collar</a:t>
            </a:r>
          </a:p>
        </p:txBody>
      </p:sp>
      <p:sp>
        <p:nvSpPr>
          <p:cNvPr id="45061" name="Text Box 31"/>
          <p:cNvSpPr txBox="1">
            <a:spLocks noChangeArrowheads="1"/>
          </p:cNvSpPr>
          <p:nvPr/>
        </p:nvSpPr>
        <p:spPr bwMode="auto">
          <a:xfrm>
            <a:off x="3059113" y="5589588"/>
            <a:ext cx="155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i-FI" sz="1400" b="1">
                <a:latin typeface="Arial" charset="0"/>
              </a:rPr>
              <a:t>Blue-collar</a:t>
            </a:r>
          </a:p>
        </p:txBody>
      </p:sp>
      <p:sp>
        <p:nvSpPr>
          <p:cNvPr id="45062" name="Text Box 22"/>
          <p:cNvSpPr txBox="1">
            <a:spLocks noChangeArrowheads="1"/>
          </p:cNvSpPr>
          <p:nvPr/>
        </p:nvSpPr>
        <p:spPr bwMode="auto">
          <a:xfrm>
            <a:off x="1763713" y="5157788"/>
            <a:ext cx="747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i-FI" sz="1000" b="1">
                <a:latin typeface="Arial" charset="0"/>
              </a:rPr>
              <a:t>Moderate</a:t>
            </a:r>
          </a:p>
          <a:p>
            <a:pPr algn="ctr" eaLnBrk="1" hangingPunct="1"/>
            <a:r>
              <a:rPr lang="fi-FI" sz="1000" b="1">
                <a:latin typeface="Arial" charset="0"/>
              </a:rPr>
              <a:t>WA</a:t>
            </a:r>
          </a:p>
        </p:txBody>
      </p:sp>
      <p:sp>
        <p:nvSpPr>
          <p:cNvPr id="45063" name="Text Box 22"/>
          <p:cNvSpPr txBox="1">
            <a:spLocks noChangeArrowheads="1"/>
          </p:cNvSpPr>
          <p:nvPr/>
        </p:nvSpPr>
        <p:spPr bwMode="auto">
          <a:xfrm>
            <a:off x="2447925" y="5157788"/>
            <a:ext cx="47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i-FI" sz="1000" b="1">
                <a:latin typeface="Arial" charset="0"/>
              </a:rPr>
              <a:t>Poor</a:t>
            </a:r>
          </a:p>
          <a:p>
            <a:pPr algn="ctr" eaLnBrk="1" hangingPunct="1"/>
            <a:r>
              <a:rPr lang="fi-FI" sz="1000" b="1">
                <a:latin typeface="Arial" charset="0"/>
              </a:rPr>
              <a:t>WA</a:t>
            </a:r>
          </a:p>
        </p:txBody>
      </p:sp>
      <p:sp>
        <p:nvSpPr>
          <p:cNvPr id="45064" name="Text Box 22"/>
          <p:cNvSpPr txBox="1">
            <a:spLocks noChangeArrowheads="1"/>
          </p:cNvSpPr>
          <p:nvPr/>
        </p:nvSpPr>
        <p:spPr bwMode="auto">
          <a:xfrm>
            <a:off x="1187450" y="5157788"/>
            <a:ext cx="68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i-FI" sz="1000" b="1">
                <a:latin typeface="Arial" charset="0"/>
              </a:rPr>
              <a:t>Execl.</a:t>
            </a:r>
          </a:p>
          <a:p>
            <a:pPr algn="ctr" eaLnBrk="1" hangingPunct="1"/>
            <a:r>
              <a:rPr lang="fi-FI" sz="1000" b="1">
                <a:latin typeface="Arial" charset="0"/>
              </a:rPr>
              <a:t>WA</a:t>
            </a:r>
          </a:p>
        </p:txBody>
      </p:sp>
      <p:sp>
        <p:nvSpPr>
          <p:cNvPr id="45065" name="Rectangle 80"/>
          <p:cNvSpPr>
            <a:spLocks noChangeArrowheads="1"/>
          </p:cNvSpPr>
          <p:nvPr/>
        </p:nvSpPr>
        <p:spPr bwMode="auto">
          <a:xfrm>
            <a:off x="457200" y="228600"/>
            <a:ext cx="82915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/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chemeClr val="tx2"/>
                </a:solidFill>
                <a:latin typeface="Arial" charset="0"/>
              </a:rPr>
              <a:t>Midlife work ability predicts old age disability (IADL) (= unselbständige Haushaltsführung)</a:t>
            </a:r>
            <a:r>
              <a:rPr lang="en-US" sz="3200" b="1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US" sz="3200" b="1">
                <a:solidFill>
                  <a:schemeClr val="tx2"/>
                </a:solidFill>
                <a:latin typeface="Arial" charset="0"/>
              </a:rPr>
            </a:br>
            <a:r>
              <a:rPr lang="en-US" sz="2000" b="1">
                <a:solidFill>
                  <a:schemeClr val="tx2"/>
                </a:solidFill>
                <a:latin typeface="Arial" charset="0"/>
              </a:rPr>
              <a:t>(73-85 Jahre, 28 Jahre Längsschnitt)</a:t>
            </a:r>
          </a:p>
        </p:txBody>
      </p:sp>
      <p:sp>
        <p:nvSpPr>
          <p:cNvPr id="45066" name="Rectangle 84"/>
          <p:cNvSpPr>
            <a:spLocks noChangeArrowheads="1"/>
          </p:cNvSpPr>
          <p:nvPr/>
        </p:nvSpPr>
        <p:spPr bwMode="auto">
          <a:xfrm>
            <a:off x="4932363" y="6381750"/>
            <a:ext cx="4003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i-FI" sz="1400" b="1">
                <a:solidFill>
                  <a:srgbClr val="000099"/>
                </a:solidFill>
                <a:latin typeface="Arial" charset="0"/>
              </a:rPr>
              <a:t>(von Bonsdorff M.B. et al. in review, CMAJ)</a:t>
            </a:r>
          </a:p>
        </p:txBody>
      </p:sp>
      <p:sp>
        <p:nvSpPr>
          <p:cNvPr id="45067" name="Text Box 22"/>
          <p:cNvSpPr txBox="1">
            <a:spLocks noChangeArrowheads="1"/>
          </p:cNvSpPr>
          <p:nvPr/>
        </p:nvSpPr>
        <p:spPr bwMode="auto">
          <a:xfrm>
            <a:off x="2916238" y="5157788"/>
            <a:ext cx="68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i-FI" sz="1000" b="1">
                <a:latin typeface="Arial" charset="0"/>
              </a:rPr>
              <a:t>Excel.</a:t>
            </a:r>
          </a:p>
          <a:p>
            <a:pPr algn="ctr" eaLnBrk="1" hangingPunct="1"/>
            <a:r>
              <a:rPr lang="fi-FI" sz="1000" b="1">
                <a:latin typeface="Arial" charset="0"/>
              </a:rPr>
              <a:t>WA</a:t>
            </a:r>
          </a:p>
        </p:txBody>
      </p:sp>
      <p:sp>
        <p:nvSpPr>
          <p:cNvPr id="45068" name="Text Box 22"/>
          <p:cNvSpPr txBox="1">
            <a:spLocks noChangeArrowheads="1"/>
          </p:cNvSpPr>
          <p:nvPr/>
        </p:nvSpPr>
        <p:spPr bwMode="auto">
          <a:xfrm>
            <a:off x="3535363" y="5157788"/>
            <a:ext cx="747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i-FI" sz="1000" b="1">
                <a:latin typeface="Arial" charset="0"/>
              </a:rPr>
              <a:t>Moderate</a:t>
            </a:r>
          </a:p>
          <a:p>
            <a:pPr algn="ctr" eaLnBrk="1" hangingPunct="1"/>
            <a:r>
              <a:rPr lang="fi-FI" sz="1000" b="1">
                <a:latin typeface="Arial" charset="0"/>
              </a:rPr>
              <a:t>WA</a:t>
            </a:r>
          </a:p>
        </p:txBody>
      </p:sp>
      <p:sp>
        <p:nvSpPr>
          <p:cNvPr id="45069" name="Text Box 22"/>
          <p:cNvSpPr txBox="1">
            <a:spLocks noChangeArrowheads="1"/>
          </p:cNvSpPr>
          <p:nvPr/>
        </p:nvSpPr>
        <p:spPr bwMode="auto">
          <a:xfrm>
            <a:off x="4140200" y="5157788"/>
            <a:ext cx="68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i-FI" sz="1000" b="1">
                <a:latin typeface="Arial" charset="0"/>
              </a:rPr>
              <a:t>Poor</a:t>
            </a:r>
          </a:p>
          <a:p>
            <a:pPr algn="ctr" eaLnBrk="1" hangingPunct="1"/>
            <a:r>
              <a:rPr lang="fi-FI" sz="1000" b="1">
                <a:latin typeface="Arial" charset="0"/>
              </a:rPr>
              <a:t>WA</a:t>
            </a:r>
          </a:p>
        </p:txBody>
      </p:sp>
      <p:sp>
        <p:nvSpPr>
          <p:cNvPr id="45070" name="Text Box 22"/>
          <p:cNvSpPr txBox="1">
            <a:spLocks noChangeArrowheads="1"/>
          </p:cNvSpPr>
          <p:nvPr/>
        </p:nvSpPr>
        <p:spPr bwMode="auto">
          <a:xfrm>
            <a:off x="5148263" y="5229225"/>
            <a:ext cx="68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i-FI" sz="1000" b="1">
                <a:latin typeface="Arial" charset="0"/>
              </a:rPr>
              <a:t>Excel.</a:t>
            </a:r>
          </a:p>
          <a:p>
            <a:pPr algn="ctr" eaLnBrk="1" hangingPunct="1"/>
            <a:r>
              <a:rPr lang="fi-FI" sz="1000" b="1">
                <a:latin typeface="Arial" charset="0"/>
              </a:rPr>
              <a:t>WA</a:t>
            </a:r>
          </a:p>
        </p:txBody>
      </p:sp>
      <p:sp>
        <p:nvSpPr>
          <p:cNvPr id="45071" name="Text Box 22"/>
          <p:cNvSpPr txBox="1">
            <a:spLocks noChangeArrowheads="1"/>
          </p:cNvSpPr>
          <p:nvPr/>
        </p:nvSpPr>
        <p:spPr bwMode="auto">
          <a:xfrm>
            <a:off x="5651500" y="5229225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i-FI" sz="1000" b="1">
                <a:latin typeface="Arial" charset="0"/>
              </a:rPr>
              <a:t>Moderate</a:t>
            </a:r>
          </a:p>
          <a:p>
            <a:pPr algn="ctr" eaLnBrk="1" hangingPunct="1"/>
            <a:r>
              <a:rPr lang="fi-FI" sz="1000" b="1">
                <a:latin typeface="Arial" charset="0"/>
              </a:rPr>
              <a:t>WA</a:t>
            </a:r>
          </a:p>
        </p:txBody>
      </p:sp>
      <p:sp>
        <p:nvSpPr>
          <p:cNvPr id="45072" name="Text Box 22"/>
          <p:cNvSpPr txBox="1">
            <a:spLocks noChangeArrowheads="1"/>
          </p:cNvSpPr>
          <p:nvPr/>
        </p:nvSpPr>
        <p:spPr bwMode="auto">
          <a:xfrm>
            <a:off x="6300788" y="5229225"/>
            <a:ext cx="68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i-FI" sz="1000" b="1">
                <a:latin typeface="Arial" charset="0"/>
              </a:rPr>
              <a:t>Poor</a:t>
            </a:r>
          </a:p>
          <a:p>
            <a:pPr algn="ctr" eaLnBrk="1" hangingPunct="1"/>
            <a:r>
              <a:rPr lang="fi-FI" sz="1000" b="1">
                <a:latin typeface="Arial" charset="0"/>
              </a:rPr>
              <a:t>WA</a:t>
            </a:r>
          </a:p>
        </p:txBody>
      </p:sp>
      <p:sp>
        <p:nvSpPr>
          <p:cNvPr id="45073" name="Text Box 22"/>
          <p:cNvSpPr txBox="1">
            <a:spLocks noChangeArrowheads="1"/>
          </p:cNvSpPr>
          <p:nvPr/>
        </p:nvSpPr>
        <p:spPr bwMode="auto">
          <a:xfrm>
            <a:off x="6948488" y="5229225"/>
            <a:ext cx="68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i-FI" sz="1000" b="1">
                <a:latin typeface="Arial" charset="0"/>
              </a:rPr>
              <a:t>Excel.</a:t>
            </a:r>
          </a:p>
          <a:p>
            <a:pPr algn="ctr" eaLnBrk="1" hangingPunct="1"/>
            <a:r>
              <a:rPr lang="fi-FI" sz="1000" b="1">
                <a:latin typeface="Arial" charset="0"/>
              </a:rPr>
              <a:t>WA</a:t>
            </a:r>
          </a:p>
        </p:txBody>
      </p:sp>
      <p:sp>
        <p:nvSpPr>
          <p:cNvPr id="45074" name="Text Box 22"/>
          <p:cNvSpPr txBox="1">
            <a:spLocks noChangeArrowheads="1"/>
          </p:cNvSpPr>
          <p:nvPr/>
        </p:nvSpPr>
        <p:spPr bwMode="auto">
          <a:xfrm>
            <a:off x="7451725" y="5229225"/>
            <a:ext cx="833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i-FI" sz="1000" b="1">
                <a:latin typeface="Arial" charset="0"/>
              </a:rPr>
              <a:t>Moderate</a:t>
            </a:r>
          </a:p>
          <a:p>
            <a:pPr algn="ctr" eaLnBrk="1" hangingPunct="1"/>
            <a:r>
              <a:rPr lang="fi-FI" sz="1000" b="1">
                <a:latin typeface="Arial" charset="0"/>
              </a:rPr>
              <a:t>WA</a:t>
            </a:r>
          </a:p>
        </p:txBody>
      </p:sp>
      <p:sp>
        <p:nvSpPr>
          <p:cNvPr id="45075" name="Text Box 22"/>
          <p:cNvSpPr txBox="1">
            <a:spLocks noChangeArrowheads="1"/>
          </p:cNvSpPr>
          <p:nvPr/>
        </p:nvSpPr>
        <p:spPr bwMode="auto">
          <a:xfrm>
            <a:off x="8172450" y="5229225"/>
            <a:ext cx="68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i-FI" sz="1000" b="1">
                <a:latin typeface="Arial" charset="0"/>
              </a:rPr>
              <a:t>Poor</a:t>
            </a:r>
          </a:p>
          <a:p>
            <a:pPr algn="ctr" eaLnBrk="1" hangingPunct="1"/>
            <a:r>
              <a:rPr lang="fi-FI" sz="1000" b="1">
                <a:latin typeface="Arial" charset="0"/>
              </a:rPr>
              <a:t>WA</a:t>
            </a:r>
          </a:p>
        </p:txBody>
      </p:sp>
      <p:sp>
        <p:nvSpPr>
          <p:cNvPr id="45076" name="Rectangle 84"/>
          <p:cNvSpPr>
            <a:spLocks noChangeArrowheads="1"/>
          </p:cNvSpPr>
          <p:nvPr/>
        </p:nvSpPr>
        <p:spPr bwMode="auto">
          <a:xfrm>
            <a:off x="179388" y="6021388"/>
            <a:ext cx="8143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99"/>
                </a:solidFill>
                <a:latin typeface="Arial" charset="0"/>
              </a:rPr>
              <a:t>*adjusted for age+marital status+alcohol intake+smoking+exercise+main chronic diseases</a:t>
            </a:r>
            <a:endParaRPr lang="fi-FI" sz="1400" b="1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609600" y="549275"/>
            <a:ext cx="80772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6600" b="1">
                <a:solidFill>
                  <a:srgbClr val="FF0000"/>
                </a:solidFill>
                <a:cs typeface="+mn-cs"/>
              </a:rPr>
              <a:t>Krankheit ist ein Kostenfaktor.</a:t>
            </a:r>
            <a:endParaRPr lang="de-DE" sz="2000" b="1">
              <a:latin typeface="Times New Roman" charset="0"/>
              <a:cs typeface="+mn-cs"/>
            </a:endParaRP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0" y="3213100"/>
            <a:ext cx="91440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0600" b="1" dirty="0">
                <a:solidFill>
                  <a:srgbClr val="0000FF"/>
                </a:solidFill>
                <a:cs typeface="+mn-cs"/>
              </a:rPr>
              <a:t>Gesundheit ist eine Investition.</a:t>
            </a:r>
            <a:endParaRPr lang="de-DE" sz="4000" b="1" dirty="0">
              <a:solidFill>
                <a:srgbClr val="0000FF"/>
              </a:solidFill>
              <a:latin typeface="Times New Roman" charset="0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  <p:bldP spid="2242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03200"/>
            <a:ext cx="8455025" cy="1143000"/>
          </a:xfrm>
        </p:spPr>
        <p:txBody>
          <a:bodyPr/>
          <a:lstStyle/>
          <a:p>
            <a:r>
              <a:rPr lang="fi-FI" altLang="de-DE" sz="4000" dirty="0" smtClean="0"/>
              <a:t>Der Lebenslauf von der Arbeitsaufnahme</a:t>
            </a:r>
            <a:br>
              <a:rPr lang="fi-FI" altLang="de-DE" sz="4000" dirty="0" smtClean="0"/>
            </a:br>
            <a:r>
              <a:rPr lang="fi-FI" altLang="de-DE" sz="4000" dirty="0" smtClean="0"/>
              <a:t>bis zur </a:t>
            </a:r>
            <a:r>
              <a:rPr lang="fi-FI" altLang="de-DE" sz="4000" dirty="0" smtClean="0"/>
              <a:t>Pensionierung</a:t>
            </a:r>
            <a:endParaRPr lang="fi-FI" altLang="de-DE" sz="4000" dirty="0" smtClean="0"/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686800" cy="49085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fi-FI" altLang="de-DE" sz="2200" dirty="0" smtClean="0"/>
              <a:t>	</a:t>
            </a:r>
            <a:r>
              <a:rPr lang="fi-FI" altLang="de-DE" sz="2200" b="1" dirty="0" smtClean="0"/>
              <a:t>Alter</a:t>
            </a:r>
            <a:r>
              <a:rPr lang="fi-FI" altLang="de-DE" sz="2200" dirty="0" smtClean="0"/>
              <a:t>		</a:t>
            </a:r>
            <a:r>
              <a:rPr lang="fi-FI" altLang="de-DE" sz="2200" b="1" dirty="0" smtClean="0"/>
              <a:t>Abschnitte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fi-FI" altLang="de-DE" sz="22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fi-FI" altLang="de-DE" sz="2200" b="0" dirty="0" smtClean="0"/>
              <a:t>18-30</a:t>
            </a:r>
            <a:r>
              <a:rPr lang="fi-FI" altLang="de-DE" sz="2200" dirty="0" smtClean="0"/>
              <a:t>	</a:t>
            </a:r>
            <a:r>
              <a:rPr lang="fi-FI" altLang="de-DE" sz="2200" b="0" dirty="0" smtClean="0"/>
              <a:t>Übergang von der Ausbildung in das Arbeitsleben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fi-FI" altLang="de-DE" sz="2200" dirty="0" smtClean="0">
                <a:solidFill>
                  <a:srgbClr val="0033CC"/>
                </a:solidFill>
              </a:rPr>
              <a:t>25-40</a:t>
            </a:r>
            <a:r>
              <a:rPr lang="fi-FI" altLang="de-DE" sz="2200" dirty="0" smtClean="0"/>
              <a:t>	</a:t>
            </a:r>
            <a:r>
              <a:rPr lang="fi-FI" altLang="de-DE" sz="2200" dirty="0" smtClean="0">
                <a:solidFill>
                  <a:srgbClr val="0033CC"/>
                </a:solidFill>
              </a:rPr>
              <a:t>Erfolgreiches Arbeiten und Planung der </a:t>
            </a:r>
            <a:r>
              <a:rPr lang="fi-FI" altLang="de-DE" sz="2200" dirty="0" smtClean="0">
                <a:solidFill>
                  <a:srgbClr val="0033CC"/>
                </a:solidFill>
              </a:rPr>
              <a:t>Familie</a:t>
            </a:r>
            <a:br>
              <a:rPr lang="fi-FI" altLang="de-DE" sz="2200" dirty="0" smtClean="0">
                <a:solidFill>
                  <a:srgbClr val="0033CC"/>
                </a:solidFill>
              </a:rPr>
            </a:br>
            <a:r>
              <a:rPr lang="fi-FI" altLang="de-DE" sz="2200" dirty="0" smtClean="0">
                <a:solidFill>
                  <a:srgbClr val="0033CC"/>
                </a:solidFill>
              </a:rPr>
              <a:t>		Wechsel </a:t>
            </a:r>
            <a:r>
              <a:rPr lang="fi-FI" altLang="de-DE" sz="2200" dirty="0" smtClean="0">
                <a:solidFill>
                  <a:srgbClr val="0033CC"/>
                </a:solidFill>
              </a:rPr>
              <a:t>der Tätigkeiten, </a:t>
            </a:r>
            <a:r>
              <a:rPr lang="fi-FI" altLang="de-DE" sz="2200" dirty="0" smtClean="0">
                <a:solidFill>
                  <a:srgbClr val="0033CC"/>
                </a:solidFill>
              </a:rPr>
              <a:t>Familienangelegenheiten</a:t>
            </a:r>
            <a:br>
              <a:rPr lang="fi-FI" altLang="de-DE" sz="2200" dirty="0" smtClean="0">
                <a:solidFill>
                  <a:srgbClr val="0033CC"/>
                </a:solidFill>
              </a:rPr>
            </a:br>
            <a:r>
              <a:rPr lang="fi-FI" altLang="de-DE" sz="2200" dirty="0" smtClean="0">
                <a:solidFill>
                  <a:srgbClr val="0033CC"/>
                </a:solidFill>
              </a:rPr>
              <a:t>		Wechsel </a:t>
            </a:r>
            <a:r>
              <a:rPr lang="fi-FI" altLang="de-DE" sz="2200" dirty="0" smtClean="0">
                <a:solidFill>
                  <a:srgbClr val="0033CC"/>
                </a:solidFill>
              </a:rPr>
              <a:t>der Arbeitsaufgabe, Karriereentwicklung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fi-FI" altLang="de-DE" sz="2200" b="0" dirty="0" smtClean="0"/>
              <a:t>45-	</a:t>
            </a:r>
            <a:r>
              <a:rPr lang="fi-FI" altLang="de-DE" sz="2200" b="0" dirty="0" smtClean="0"/>
              <a:t>Veränderungen </a:t>
            </a:r>
            <a:r>
              <a:rPr lang="fi-FI" altLang="de-DE" sz="2200" b="0" dirty="0" smtClean="0"/>
              <a:t>der eigenen Ressourcen </a:t>
            </a:r>
            <a:r>
              <a:rPr lang="fi-FI" altLang="de-DE" sz="2200" b="0" dirty="0" smtClean="0"/>
              <a:t/>
            </a:r>
            <a:br>
              <a:rPr lang="fi-FI" altLang="de-DE" sz="2200" b="0" dirty="0" smtClean="0"/>
            </a:br>
            <a:r>
              <a:rPr lang="fi-FI" altLang="de-DE" sz="2200" b="0" dirty="0" smtClean="0"/>
              <a:t>		(</a:t>
            </a:r>
            <a:r>
              <a:rPr lang="fi-FI" altLang="de-DE" sz="2200" b="0" dirty="0" smtClean="0"/>
              <a:t>funktionelle Kapazität)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fi-FI" altLang="de-DE" sz="2200" b="0" dirty="0" smtClean="0"/>
              <a:t>50-	</a:t>
            </a:r>
            <a:r>
              <a:rPr lang="fi-FI" altLang="de-DE" sz="2200" b="0" dirty="0" smtClean="0"/>
              <a:t>Veränderung </a:t>
            </a:r>
            <a:r>
              <a:rPr lang="fi-FI" altLang="de-DE" sz="2200" b="0" dirty="0" smtClean="0"/>
              <a:t>der Familie (Gesundheit, Haushalt)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fi-FI" altLang="de-DE" sz="2200" b="0" dirty="0" smtClean="0"/>
              <a:t>55-	</a:t>
            </a:r>
            <a:r>
              <a:rPr lang="fi-FI" altLang="de-DE" sz="2200" b="0" dirty="0" smtClean="0"/>
              <a:t>Änderung </a:t>
            </a:r>
            <a:r>
              <a:rPr lang="fi-FI" altLang="de-DE" sz="2200" b="0" dirty="0" smtClean="0"/>
              <a:t>der Einstellung zur Arbeit und Berentung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fi-FI" altLang="de-DE" sz="2200" b="0" dirty="0" smtClean="0"/>
              <a:t>60-	</a:t>
            </a:r>
            <a:r>
              <a:rPr lang="fi-FI" altLang="de-DE" sz="2200" b="0" dirty="0" smtClean="0"/>
              <a:t>Vorbereitung </a:t>
            </a:r>
            <a:r>
              <a:rPr lang="fi-FI" altLang="de-DE" sz="2200" b="0" dirty="0" smtClean="0"/>
              <a:t>auf Ausscheiden aus dem Arbeitsleben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fi-FI" altLang="de-DE" sz="2200" b="0" dirty="0" smtClean="0"/>
              <a:t>60-	</a:t>
            </a:r>
            <a:r>
              <a:rPr lang="fi-FI" altLang="de-DE" sz="2200" b="0" dirty="0" smtClean="0"/>
              <a:t>Übergang </a:t>
            </a:r>
            <a:r>
              <a:rPr lang="fi-FI" altLang="de-DE" sz="2200" b="0" dirty="0" smtClean="0"/>
              <a:t>in die </a:t>
            </a:r>
            <a:r>
              <a:rPr lang="fi-FI" altLang="de-DE" sz="2200" b="0" dirty="0" smtClean="0"/>
              <a:t>Pensionierung</a:t>
            </a:r>
            <a:endParaRPr lang="fi-FI" altLang="de-DE" sz="2200" b="0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fi-FI" altLang="de-DE" sz="2200" b="0" dirty="0" smtClean="0"/>
              <a:t>    	</a:t>
            </a:r>
            <a:r>
              <a:rPr lang="fi-FI" altLang="de-DE" sz="2200" b="0" dirty="0" smtClean="0"/>
              <a:t>	(Un-)Ruhestand</a:t>
            </a:r>
            <a:endParaRPr lang="fi-FI" altLang="de-DE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10391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538163"/>
            <a:ext cx="9877426" cy="577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12776"/>
          </a:xfrm>
        </p:spPr>
        <p:txBody>
          <a:bodyPr/>
          <a:lstStyle/>
          <a:p>
            <a:pPr algn="l">
              <a:defRPr/>
            </a:pPr>
            <a:r>
              <a:rPr lang="de-DE" sz="4800" dirty="0" smtClean="0"/>
              <a:t>	Veränderte </a:t>
            </a:r>
            <a:r>
              <a:rPr lang="de-DE" sz="4800" dirty="0" smtClean="0"/>
              <a:t>Rolle der Arbeit</a:t>
            </a:r>
            <a:endParaRPr lang="de-DE" sz="4800" dirty="0"/>
          </a:p>
        </p:txBody>
      </p:sp>
      <p:sp>
        <p:nvSpPr>
          <p:cNvPr id="86019" name="Textfeld 13"/>
          <p:cNvSpPr txBox="1">
            <a:spLocks noChangeArrowheads="1"/>
          </p:cNvSpPr>
          <p:nvPr/>
        </p:nvSpPr>
        <p:spPr bwMode="auto">
          <a:xfrm>
            <a:off x="1831975" y="3157538"/>
            <a:ext cx="855663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2000"/>
              <a:t>Arbeit</a:t>
            </a:r>
          </a:p>
        </p:txBody>
      </p:sp>
      <p:sp>
        <p:nvSpPr>
          <p:cNvPr id="86020" name="Textfeld 14"/>
          <p:cNvSpPr txBox="1">
            <a:spLocks noChangeArrowheads="1"/>
          </p:cNvSpPr>
          <p:nvPr/>
        </p:nvSpPr>
        <p:spPr bwMode="auto">
          <a:xfrm>
            <a:off x="5576888" y="4365625"/>
            <a:ext cx="855662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2000"/>
              <a:t>Arbeit</a:t>
            </a:r>
          </a:p>
        </p:txBody>
      </p:sp>
      <p:sp>
        <p:nvSpPr>
          <p:cNvPr id="86021" name="Textfeld 15"/>
          <p:cNvSpPr txBox="1">
            <a:spLocks noChangeArrowheads="1"/>
          </p:cNvSpPr>
          <p:nvPr/>
        </p:nvSpPr>
        <p:spPr bwMode="auto">
          <a:xfrm>
            <a:off x="1687513" y="1795463"/>
            <a:ext cx="101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2000"/>
              <a:t>Familie</a:t>
            </a:r>
          </a:p>
        </p:txBody>
      </p:sp>
      <p:sp>
        <p:nvSpPr>
          <p:cNvPr id="86022" name="Textfeld 16"/>
          <p:cNvSpPr txBox="1">
            <a:spLocks noChangeArrowheads="1"/>
          </p:cNvSpPr>
          <p:nvPr/>
        </p:nvSpPr>
        <p:spPr bwMode="auto">
          <a:xfrm>
            <a:off x="4772025" y="2890838"/>
            <a:ext cx="101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2000"/>
              <a:t>Familie</a:t>
            </a:r>
          </a:p>
        </p:txBody>
      </p:sp>
      <p:sp>
        <p:nvSpPr>
          <p:cNvPr id="86023" name="Textfeld 17"/>
          <p:cNvSpPr txBox="1">
            <a:spLocks noChangeArrowheads="1"/>
          </p:cNvSpPr>
          <p:nvPr/>
        </p:nvSpPr>
        <p:spPr bwMode="auto">
          <a:xfrm>
            <a:off x="590550" y="4287838"/>
            <a:ext cx="1595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2000"/>
              <a:t>Freizeitsport</a:t>
            </a:r>
          </a:p>
          <a:p>
            <a:pPr eaLnBrk="1" hangingPunct="1"/>
            <a:endParaRPr lang="de-DE" altLang="de-DE" sz="2000"/>
          </a:p>
        </p:txBody>
      </p:sp>
      <p:sp>
        <p:nvSpPr>
          <p:cNvPr id="86024" name="Textfeld 18"/>
          <p:cNvSpPr txBox="1">
            <a:spLocks noChangeArrowheads="1"/>
          </p:cNvSpPr>
          <p:nvPr/>
        </p:nvSpPr>
        <p:spPr bwMode="auto">
          <a:xfrm>
            <a:off x="7539038" y="2735263"/>
            <a:ext cx="1593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2000"/>
              <a:t>Freizeitsport</a:t>
            </a:r>
          </a:p>
          <a:p>
            <a:pPr eaLnBrk="1" hangingPunct="1"/>
            <a:endParaRPr lang="de-DE" altLang="de-DE" sz="2000"/>
          </a:p>
        </p:txBody>
      </p:sp>
      <p:sp>
        <p:nvSpPr>
          <p:cNvPr id="86025" name="Textfeld 19"/>
          <p:cNvSpPr txBox="1">
            <a:spLocks noChangeArrowheads="1"/>
          </p:cNvSpPr>
          <p:nvPr/>
        </p:nvSpPr>
        <p:spPr bwMode="auto">
          <a:xfrm>
            <a:off x="3292475" y="2781300"/>
            <a:ext cx="98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2000"/>
              <a:t>Reisen</a:t>
            </a:r>
          </a:p>
        </p:txBody>
      </p:sp>
      <p:sp>
        <p:nvSpPr>
          <p:cNvPr id="86026" name="Textfeld 20"/>
          <p:cNvSpPr txBox="1">
            <a:spLocks noChangeArrowheads="1"/>
          </p:cNvSpPr>
          <p:nvPr/>
        </p:nvSpPr>
        <p:spPr bwMode="auto">
          <a:xfrm>
            <a:off x="5859463" y="1992313"/>
            <a:ext cx="98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2000"/>
              <a:t>Reisen</a:t>
            </a:r>
          </a:p>
        </p:txBody>
      </p:sp>
      <p:sp>
        <p:nvSpPr>
          <p:cNvPr id="86027" name="Textfeld 21"/>
          <p:cNvSpPr txBox="1">
            <a:spLocks noChangeArrowheads="1"/>
          </p:cNvSpPr>
          <p:nvPr/>
        </p:nvSpPr>
        <p:spPr bwMode="auto">
          <a:xfrm>
            <a:off x="46038" y="2636838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2000"/>
              <a:t>Ehrenamt</a:t>
            </a:r>
          </a:p>
        </p:txBody>
      </p:sp>
      <p:sp>
        <p:nvSpPr>
          <p:cNvPr id="86028" name="Textfeld 22"/>
          <p:cNvSpPr txBox="1">
            <a:spLocks noChangeArrowheads="1"/>
          </p:cNvSpPr>
          <p:nvPr/>
        </p:nvSpPr>
        <p:spPr bwMode="auto">
          <a:xfrm>
            <a:off x="3302000" y="4119563"/>
            <a:ext cx="396875" cy="400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2000"/>
              <a:t>...</a:t>
            </a:r>
          </a:p>
        </p:txBody>
      </p:sp>
      <p:sp>
        <p:nvSpPr>
          <p:cNvPr id="86029" name="Textfeld 23"/>
          <p:cNvSpPr txBox="1">
            <a:spLocks noChangeArrowheads="1"/>
          </p:cNvSpPr>
          <p:nvPr/>
        </p:nvSpPr>
        <p:spPr bwMode="auto">
          <a:xfrm>
            <a:off x="7534275" y="4264025"/>
            <a:ext cx="395288" cy="400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2000"/>
              <a:t>...</a:t>
            </a:r>
          </a:p>
        </p:txBody>
      </p:sp>
      <p:sp>
        <p:nvSpPr>
          <p:cNvPr id="86030" name="Textfeld 24"/>
          <p:cNvSpPr txBox="1">
            <a:spLocks noChangeArrowheads="1"/>
          </p:cNvSpPr>
          <p:nvPr/>
        </p:nvSpPr>
        <p:spPr bwMode="auto">
          <a:xfrm>
            <a:off x="900113" y="5589588"/>
            <a:ext cx="2735262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2000" b="1"/>
              <a:t>Ältere: </a:t>
            </a:r>
            <a:r>
              <a:rPr lang="de-DE" altLang="de-DE" sz="2000"/>
              <a:t>Arbeit ist zentral</a:t>
            </a:r>
          </a:p>
        </p:txBody>
      </p:sp>
      <p:sp>
        <p:nvSpPr>
          <p:cNvPr id="86031" name="Textfeld 25"/>
          <p:cNvSpPr txBox="1">
            <a:spLocks noChangeArrowheads="1"/>
          </p:cNvSpPr>
          <p:nvPr/>
        </p:nvSpPr>
        <p:spPr bwMode="auto">
          <a:xfrm>
            <a:off x="5299075" y="5622925"/>
            <a:ext cx="27368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2000" b="1"/>
              <a:t>Jüngere: </a:t>
            </a:r>
            <a:r>
              <a:rPr lang="de-DE" altLang="de-DE" sz="2000"/>
              <a:t>Arbeit und Anderes</a:t>
            </a:r>
          </a:p>
        </p:txBody>
      </p:sp>
      <p:cxnSp>
        <p:nvCxnSpPr>
          <p:cNvPr id="28" name="Gerade Verbindung 27"/>
          <p:cNvCxnSpPr>
            <a:stCxn id="86021" idx="2"/>
          </p:cNvCxnSpPr>
          <p:nvPr/>
        </p:nvCxnSpPr>
        <p:spPr>
          <a:xfrm>
            <a:off x="2193925" y="2195513"/>
            <a:ext cx="1588" cy="882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2484438" y="3606800"/>
            <a:ext cx="788987" cy="6810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H="1">
            <a:off x="1187450" y="3627438"/>
            <a:ext cx="792163" cy="738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>
            <a:off x="5508625" y="2498725"/>
            <a:ext cx="511175" cy="3921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6019800" y="2473325"/>
            <a:ext cx="280988" cy="1758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endCxn id="86029" idx="0"/>
          </p:cNvCxnSpPr>
          <p:nvPr/>
        </p:nvCxnSpPr>
        <p:spPr>
          <a:xfrm>
            <a:off x="6456363" y="2563813"/>
            <a:ext cx="1276350" cy="1700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H="1" flipV="1">
            <a:off x="6948488" y="2276475"/>
            <a:ext cx="1052512" cy="512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endCxn id="86029" idx="0"/>
          </p:cNvCxnSpPr>
          <p:nvPr/>
        </p:nvCxnSpPr>
        <p:spPr>
          <a:xfrm flipH="1">
            <a:off x="7732713" y="3260725"/>
            <a:ext cx="427037" cy="1003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flipH="1" flipV="1">
            <a:off x="5715000" y="3282950"/>
            <a:ext cx="1746250" cy="10048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flipH="1">
            <a:off x="5813425" y="3043238"/>
            <a:ext cx="1647825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>
            <a:stCxn id="86022" idx="2"/>
          </p:cNvCxnSpPr>
          <p:nvPr/>
        </p:nvCxnSpPr>
        <p:spPr>
          <a:xfrm>
            <a:off x="5278438" y="3290888"/>
            <a:ext cx="550862" cy="101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 flipH="1">
            <a:off x="6300788" y="3195638"/>
            <a:ext cx="1312862" cy="1092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>
            <a:endCxn id="86027" idx="3"/>
          </p:cNvCxnSpPr>
          <p:nvPr/>
        </p:nvCxnSpPr>
        <p:spPr>
          <a:xfrm flipH="1" flipV="1">
            <a:off x="1341438" y="2836863"/>
            <a:ext cx="422275" cy="40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endCxn id="86019" idx="3"/>
          </p:cNvCxnSpPr>
          <p:nvPr/>
        </p:nvCxnSpPr>
        <p:spPr>
          <a:xfrm flipH="1">
            <a:off x="2687638" y="3033713"/>
            <a:ext cx="585787" cy="323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 flipH="1">
            <a:off x="6583363" y="4524375"/>
            <a:ext cx="877887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6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6" y="1143000"/>
            <a:ext cx="66436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927423" y="2708275"/>
            <a:ext cx="3671888" cy="3143250"/>
            <a:chOff x="1475656" y="2708275"/>
            <a:chExt cx="3672457" cy="3143250"/>
          </a:xfrm>
        </p:grpSpPr>
        <p:sp>
          <p:nvSpPr>
            <p:cNvPr id="82955" name="Oval 5"/>
            <p:cNvSpPr>
              <a:spLocks noChangeArrowheads="1"/>
            </p:cNvSpPr>
            <p:nvPr/>
          </p:nvSpPr>
          <p:spPr bwMode="auto">
            <a:xfrm>
              <a:off x="1475656" y="5203830"/>
              <a:ext cx="3060698" cy="647695"/>
            </a:xfrm>
            <a:prstGeom prst="ellips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82956" name="AutoShape 7"/>
            <p:cNvSpPr>
              <a:spLocks noChangeArrowheads="1"/>
            </p:cNvSpPr>
            <p:nvPr/>
          </p:nvSpPr>
          <p:spPr bwMode="auto">
            <a:xfrm>
              <a:off x="1547664" y="2708275"/>
              <a:ext cx="3600449" cy="1225539"/>
            </a:xfrm>
            <a:prstGeom prst="wedgeRoundRectCallout">
              <a:avLst>
                <a:gd name="adj1" fmla="val 2640"/>
                <a:gd name="adj2" fmla="val 178171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CC00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 altLang="de-DE" sz="2000"/>
                <a:t>Altern einer großen Kohorte </a:t>
              </a:r>
              <a:br>
                <a:rPr lang="de-DE" altLang="de-DE" sz="2000"/>
              </a:br>
              <a:r>
                <a:rPr lang="de-DE" altLang="de-DE" sz="2000">
                  <a:sym typeface="Wingdings" pitchFamily="2" charset="2"/>
                </a:rPr>
                <a:t> viele Erwerbspersonen </a:t>
              </a:r>
              <a:br>
                <a:rPr lang="de-DE" altLang="de-DE" sz="2000">
                  <a:sym typeface="Wingdings" pitchFamily="2" charset="2"/>
                </a:rPr>
              </a:br>
              <a:r>
                <a:rPr lang="de-DE" altLang="de-DE" sz="2000">
                  <a:solidFill>
                    <a:srgbClr val="FF0000"/>
                  </a:solidFill>
                  <a:sym typeface="Wingdings" pitchFamily="2" charset="2"/>
                </a:rPr>
                <a:t> Alter(n)sgerechte Arbeit</a:t>
              </a:r>
              <a:endParaRPr lang="de-DE" altLang="de-DE" sz="2000">
                <a:solidFill>
                  <a:srgbClr val="FF0000"/>
                </a:solidFill>
              </a:endParaRPr>
            </a:p>
          </p:txBody>
        </p:sp>
      </p:grpSp>
      <p:sp>
        <p:nvSpPr>
          <p:cNvPr id="4100" name="Titel 9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63000" cy="115212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 sz="4000" dirty="0" smtClean="0"/>
              <a:t>Aspekte des demografischen Wandels</a:t>
            </a: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3991298" y="1628775"/>
            <a:ext cx="4351338" cy="3575050"/>
            <a:chOff x="4540069" y="1844830"/>
            <a:chExt cx="4350798" cy="3359012"/>
          </a:xfrm>
        </p:grpSpPr>
        <p:sp>
          <p:nvSpPr>
            <p:cNvPr id="82953" name="Oval 5"/>
            <p:cNvSpPr>
              <a:spLocks noChangeArrowheads="1"/>
            </p:cNvSpPr>
            <p:nvPr/>
          </p:nvSpPr>
          <p:spPr bwMode="auto">
            <a:xfrm>
              <a:off x="4540069" y="4365152"/>
              <a:ext cx="3060698" cy="83869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altLang="de-DE" sz="1600"/>
            </a:p>
          </p:txBody>
        </p:sp>
        <p:sp>
          <p:nvSpPr>
            <p:cNvPr id="82954" name="AutoShape 7"/>
            <p:cNvSpPr>
              <a:spLocks noChangeArrowheads="1"/>
            </p:cNvSpPr>
            <p:nvPr/>
          </p:nvSpPr>
          <p:spPr bwMode="auto">
            <a:xfrm>
              <a:off x="5290418" y="1844830"/>
              <a:ext cx="3600449" cy="1333340"/>
            </a:xfrm>
            <a:prstGeom prst="wedgeRoundRectCallout">
              <a:avLst>
                <a:gd name="adj1" fmla="val 3991"/>
                <a:gd name="adj2" fmla="val 17508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 altLang="de-DE" sz="1800" dirty="0"/>
                <a:t>Kollektives Altern </a:t>
              </a:r>
              <a:br>
                <a:rPr lang="de-DE" altLang="de-DE" sz="1800" dirty="0"/>
              </a:br>
              <a:r>
                <a:rPr lang="de-DE" altLang="de-DE" sz="1800" dirty="0">
                  <a:sym typeface="Wingdings" pitchFamily="2" charset="2"/>
                </a:rPr>
                <a:t> wenige Erwerbspersonen</a:t>
              </a:r>
            </a:p>
            <a:p>
              <a:r>
                <a:rPr lang="de-DE" altLang="de-DE" sz="1800" dirty="0">
                  <a:sym typeface="Wingdings" pitchFamily="2" charset="2"/>
                </a:rPr>
                <a:t>Im Verhältnis zu vielen </a:t>
              </a:r>
              <a:r>
                <a:rPr lang="de-DE" altLang="de-DE" sz="1800" dirty="0" err="1">
                  <a:sym typeface="Wingdings" pitchFamily="2" charset="2"/>
                </a:rPr>
                <a:t>RentnerInnen</a:t>
              </a:r>
              <a:r>
                <a:rPr lang="de-DE" altLang="de-DE" sz="1800" dirty="0">
                  <a:sym typeface="Wingdings" pitchFamily="2" charset="2"/>
                </a:rPr>
                <a:t> </a:t>
              </a:r>
              <a:r>
                <a:rPr lang="de-DE" altLang="de-DE" sz="1800" dirty="0">
                  <a:solidFill>
                    <a:srgbClr val="FF0000"/>
                  </a:solidFill>
                  <a:sym typeface="Wingdings" pitchFamily="2" charset="2"/>
                </a:rPr>
                <a:t>(von 4:1 auf 2:1)</a:t>
              </a:r>
              <a:endParaRPr lang="de-DE" altLang="de-DE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uppieren 2"/>
          <p:cNvGrpSpPr>
            <a:grpSpLocks/>
          </p:cNvGrpSpPr>
          <p:nvPr/>
        </p:nvGrpSpPr>
        <p:grpSpPr bwMode="auto">
          <a:xfrm>
            <a:off x="4173861" y="3224213"/>
            <a:ext cx="4386262" cy="3373437"/>
            <a:chOff x="4722813" y="3224707"/>
            <a:chExt cx="4386132" cy="3372943"/>
          </a:xfrm>
        </p:grpSpPr>
        <p:sp>
          <p:nvSpPr>
            <p:cNvPr id="82951" name="Oval 6"/>
            <p:cNvSpPr>
              <a:spLocks noChangeArrowheads="1"/>
            </p:cNvSpPr>
            <p:nvPr/>
          </p:nvSpPr>
          <p:spPr bwMode="auto">
            <a:xfrm>
              <a:off x="4722813" y="5857982"/>
              <a:ext cx="2663824" cy="739668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altLang="de-DE" sz="1800"/>
            </a:p>
          </p:txBody>
        </p:sp>
        <p:sp>
          <p:nvSpPr>
            <p:cNvPr id="82952" name="AutoShape 8"/>
            <p:cNvSpPr>
              <a:spLocks noChangeArrowheads="1"/>
            </p:cNvSpPr>
            <p:nvPr/>
          </p:nvSpPr>
          <p:spPr bwMode="auto">
            <a:xfrm>
              <a:off x="6529249" y="3224707"/>
              <a:ext cx="2579696" cy="1979327"/>
            </a:xfrm>
            <a:prstGeom prst="wedgeRoundRectCallout">
              <a:avLst>
                <a:gd name="adj1" fmla="val -35046"/>
                <a:gd name="adj2" fmla="val 102495"/>
                <a:gd name="adj3" fmla="val 16667"/>
              </a:avLst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 altLang="de-DE" sz="1800" b="1" dirty="0"/>
                <a:t>„</a:t>
              </a:r>
              <a:r>
                <a:rPr lang="de-DE" altLang="de-DE" sz="2000" b="1" dirty="0" err="1"/>
                <a:t>Entjüngung</a:t>
              </a:r>
              <a:r>
                <a:rPr lang="de-DE" altLang="de-DE" sz="1800" b="1" dirty="0"/>
                <a:t>“ </a:t>
              </a:r>
              <a:r>
                <a:rPr lang="de-DE" altLang="de-DE" sz="1800" dirty="0"/>
                <a:t>der Gesellschaft </a:t>
              </a:r>
              <a:br>
                <a:rPr lang="de-DE" altLang="de-DE" sz="1800" dirty="0"/>
              </a:br>
              <a:r>
                <a:rPr lang="de-DE" altLang="de-DE" sz="1800" dirty="0">
                  <a:sym typeface="Wingdings" pitchFamily="2" charset="2"/>
                </a:rPr>
                <a:t> weniger Erwerbspersonen = Nachwuchsprobleme </a:t>
              </a:r>
              <a:br>
                <a:rPr lang="de-DE" altLang="de-DE" sz="1800" dirty="0">
                  <a:sym typeface="Wingdings" pitchFamily="2" charset="2"/>
                </a:rPr>
              </a:br>
              <a:r>
                <a:rPr lang="de-DE" altLang="de-DE" sz="1800" dirty="0">
                  <a:sym typeface="Wingdings" pitchFamily="2" charset="2"/>
                </a:rPr>
                <a:t> </a:t>
              </a:r>
              <a:r>
                <a:rPr lang="de-DE" altLang="de-DE" sz="2000" b="1" dirty="0">
                  <a:solidFill>
                    <a:srgbClr val="FF0000"/>
                  </a:solidFill>
                  <a:sym typeface="Wingdings" pitchFamily="2" charset="2"/>
                </a:rPr>
                <a:t> Attraktive Arbeit</a:t>
              </a:r>
              <a:endParaRPr lang="de-DE" altLang="de-DE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6254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52738"/>
            <a:ext cx="4724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49080"/>
            <a:ext cx="36861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04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076" y="980728"/>
            <a:ext cx="9347075" cy="513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71741"/>
            <a:ext cx="7816413" cy="348947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2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15" y="116632"/>
            <a:ext cx="7334493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60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91" y="2852937"/>
            <a:ext cx="3265147" cy="97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60" y="4632816"/>
            <a:ext cx="2941102" cy="22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57092"/>
            <a:ext cx="721580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96663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Bildschirmpräsentation (4:3)</PresentationFormat>
  <Paragraphs>104</Paragraphs>
  <Slides>17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Standarddesign</vt:lpstr>
      <vt:lpstr>Rush Hour des Lebens.</vt:lpstr>
      <vt:lpstr>Der Lebenslauf von der Arbeitsaufnahme bis zur Pensionierung</vt:lpstr>
      <vt:lpstr>PowerPoint-Präsentation</vt:lpstr>
      <vt:lpstr> Veränderte Rolle der Arbeit</vt:lpstr>
      <vt:lpstr>Aspekte des demografischen Wandels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Wunscharbeitszeiten</vt:lpstr>
      <vt:lpstr>PowerPoint-Präsentation</vt:lpstr>
      <vt:lpstr>PowerPoint-Präsentation</vt:lpstr>
      <vt:lpstr>Arbeitsbewältigungs-Fähigkeit &amp;  Life-Domain-Balance (Gesundheitswesen, 2018)</vt:lpstr>
      <vt:lpstr>PowerPoint-Präsentation</vt:lpstr>
      <vt:lpstr>PowerPoint-Präsentation</vt:lpstr>
    </vt:vector>
  </TitlesOfParts>
  <Company>IBG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Von den Gesund(et)en lernen.</dc:title>
  <dc:creator>Heinrich</dc:creator>
  <cp:lastModifiedBy>Heinrich Geissler</cp:lastModifiedBy>
  <cp:revision>351</cp:revision>
  <cp:lastPrinted>2019-09-23T09:28:29Z</cp:lastPrinted>
  <dcterms:created xsi:type="dcterms:W3CDTF">2001-09-12T09:35:44Z</dcterms:created>
  <dcterms:modified xsi:type="dcterms:W3CDTF">2019-09-23T09:30:58Z</dcterms:modified>
</cp:coreProperties>
</file>