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  <p:sldMasterId id="2147483673" r:id="rId6"/>
  </p:sldMasterIdLst>
  <p:notesMasterIdLst>
    <p:notesMasterId r:id="rId19"/>
  </p:notesMasterIdLst>
  <p:sldIdLst>
    <p:sldId id="256" r:id="rId7"/>
    <p:sldId id="645" r:id="rId8"/>
    <p:sldId id="2145706527" r:id="rId9"/>
    <p:sldId id="649" r:id="rId10"/>
    <p:sldId id="2145706528" r:id="rId11"/>
    <p:sldId id="2145706529" r:id="rId12"/>
    <p:sldId id="2145706530" r:id="rId13"/>
    <p:sldId id="272" r:id="rId14"/>
    <p:sldId id="267" r:id="rId15"/>
    <p:sldId id="269" r:id="rId16"/>
    <p:sldId id="266" r:id="rId17"/>
    <p:sldId id="271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B52"/>
    <a:srgbClr val="385878"/>
    <a:srgbClr val="E9C103"/>
    <a:srgbClr val="21344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DFDB9-DB55-42A3-ABFF-3E75CB45811E}" type="datetimeFigureOut">
              <a:rPr lang="de-AT" smtClean="0"/>
              <a:t>24.06.2024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98BCC-AF8A-4D46-B9C3-DA8CD9C328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441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07.02.2024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13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07.02.2024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647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07.02.2024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224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334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alken_unten_hell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3"/>
            <a:ext cx="12192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cubu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3288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7718" y="2133600"/>
            <a:ext cx="9465734" cy="1371600"/>
          </a:xfrm>
        </p:spPr>
        <p:txBody>
          <a:bodyPr/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729038"/>
            <a:ext cx="1030605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9" name="Textfeld 8"/>
          <p:cNvSpPr txBox="1"/>
          <p:nvPr userDrawn="1"/>
        </p:nvSpPr>
        <p:spPr>
          <a:xfrm>
            <a:off x="814918" y="6399755"/>
            <a:ext cx="48154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50" b="1" dirty="0">
                <a:solidFill>
                  <a:srgbClr val="647A84"/>
                </a:solidFill>
                <a:latin typeface="ITC Officina Serif Book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Wirtschaft sind wir alle.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71" y="5794878"/>
            <a:ext cx="2817454" cy="7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1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1F97-9CA2-4281-857B-D5C9BA9A154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460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6EAE-589F-4EA2-947B-57AEFEA69A0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9552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1" y="1484314"/>
            <a:ext cx="52324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1251" y="1484314"/>
            <a:ext cx="52324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49F24-83F3-4A0B-B9FE-034C8981ED7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3642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9AF0D-431F-4F54-913F-FC873B40985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0289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D0E6-0E60-46DE-8A8D-7B277E362A3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8122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17C0-F623-43A3-94D0-88FF4142F6C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176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07.02.2024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4196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212E-EE5A-4416-80B7-EAB8ACB91FB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8965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B2EE-775F-4367-8900-B213F59A61F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8549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B9B3D-AC9B-464B-BF15-C6678C15FAB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2065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65118" y="188914"/>
            <a:ext cx="2669116" cy="58324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1" y="188914"/>
            <a:ext cx="7806267" cy="58324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B9C1-7A03-49CB-A6A5-18F9BE357EA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6062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alken_unten_hell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27"/>
            <a:ext cx="12192000" cy="66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cubu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3998"/>
            <a:ext cx="1599171" cy="119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 descr="tourismus_ti4_pp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79" y="5776043"/>
            <a:ext cx="2207260" cy="89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7717" y="2133599"/>
            <a:ext cx="9465734" cy="1371601"/>
          </a:xfrm>
        </p:spPr>
        <p:txBody>
          <a:bodyPr/>
          <a:lstStyle>
            <a:lvl1pPr>
              <a:lnSpc>
                <a:spcPct val="100000"/>
              </a:lnSpc>
              <a:defRPr sz="4444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9" y="3729039"/>
            <a:ext cx="10306049" cy="1600201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40"/>
            </a:lvl1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8" name="Textfeld 7"/>
          <p:cNvSpPr txBox="1"/>
          <p:nvPr userDrawn="1"/>
        </p:nvSpPr>
        <p:spPr>
          <a:xfrm>
            <a:off x="638323" y="6334781"/>
            <a:ext cx="7643098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93" b="1" dirty="0">
                <a:solidFill>
                  <a:srgbClr val="647A84"/>
                </a:solidFill>
                <a:latin typeface="ITC Officina Serif Book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Wirtschaft sind wir alle.</a:t>
            </a:r>
          </a:p>
        </p:txBody>
      </p:sp>
    </p:spTree>
    <p:extLst>
      <p:ext uri="{BB962C8B-B14F-4D97-AF65-F5344CB8AC3E}">
        <p14:creationId xmlns:p14="http://schemas.microsoft.com/office/powerpoint/2010/main" val="264579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A1153-B8B1-4C4D-9B97-70403E4E8FB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0240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681A-5D5C-4623-BD98-F617A3F9FAE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502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07.02.2024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080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07.02.2024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907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07.02.2024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199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07.02.2024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953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07.02.2024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616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07.02.2024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06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07.02.2024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285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07.02.2024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7F091-7D65-4312-AA9A-20BE85E2A1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72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alken_unten_hell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1101"/>
            <a:ext cx="12192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4" y="188914"/>
            <a:ext cx="10668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484314"/>
            <a:ext cx="106680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9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22B6E24E-E3ED-49DC-8441-1478DEBBC39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30" name="Line 11"/>
          <p:cNvSpPr>
            <a:spLocks noChangeShapeType="1"/>
          </p:cNvSpPr>
          <p:nvPr userDrawn="1"/>
        </p:nvSpPr>
        <p:spPr bwMode="auto">
          <a:xfrm flipH="1">
            <a:off x="0" y="1273175"/>
            <a:ext cx="12192000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76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814918" y="6399755"/>
            <a:ext cx="48154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50" b="1" dirty="0">
                <a:solidFill>
                  <a:srgbClr val="647A84"/>
                </a:solidFill>
                <a:latin typeface="ITC Officina Serif Book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Wirtschaft sind wir alle.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332" y="6245225"/>
            <a:ext cx="1974268" cy="5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4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C5D68"/>
          </a:solidFill>
          <a:latin typeface="Trebuchet MS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rgbClr val="4C5D6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alken_unten_hell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9899"/>
            <a:ext cx="12192000" cy="4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5991" y="188167"/>
            <a:ext cx="10666740" cy="9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12" y="1485173"/>
            <a:ext cx="10666738" cy="453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1098" y="6246460"/>
            <a:ext cx="2640648" cy="4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r">
              <a:defRPr sz="1270">
                <a:latin typeface="+mn-lt"/>
              </a:defRPr>
            </a:lvl1pPr>
          </a:lstStyle>
          <a:p>
            <a:pPr>
              <a:defRPr/>
            </a:pPr>
            <a:fld id="{E6634A5A-3442-4FC2-89BE-C41B49AC88D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26635" name="Line 11"/>
          <p:cNvSpPr>
            <a:spLocks noChangeShapeType="1"/>
          </p:cNvSpPr>
          <p:nvPr userDrawn="1"/>
        </p:nvSpPr>
        <p:spPr bwMode="auto">
          <a:xfrm flipH="1">
            <a:off x="0" y="1273485"/>
            <a:ext cx="12192000" cy="0"/>
          </a:xfrm>
          <a:prstGeom prst="line">
            <a:avLst/>
          </a:prstGeom>
          <a:noFill/>
          <a:ln w="19050">
            <a:solidFill>
              <a:srgbClr val="4C5D68"/>
            </a:solidFill>
            <a:round/>
            <a:headEnd/>
            <a:tailEnd/>
          </a:ln>
          <a:effectLst/>
        </p:spPr>
        <p:txBody>
          <a:bodyPr lIns="108851" tIns="54427" rIns="108851" bIns="54427"/>
          <a:lstStyle/>
          <a:p>
            <a:pPr>
              <a:defRPr/>
            </a:pPr>
            <a:endParaRPr lang="de-DE" sz="3809"/>
          </a:p>
        </p:txBody>
      </p:sp>
      <p:pic>
        <p:nvPicPr>
          <p:cNvPr id="1032" name="Picture 53" descr="tourismus_ti4_pp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83" y="6317021"/>
            <a:ext cx="897015" cy="35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638323" y="6334781"/>
            <a:ext cx="7643098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93" b="1" dirty="0">
                <a:solidFill>
                  <a:srgbClr val="647A84"/>
                </a:solidFill>
                <a:latin typeface="ITC Officina Serif Book" panose="02000506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Wirtschaft sind wir alle.</a:t>
            </a:r>
          </a:p>
        </p:txBody>
      </p:sp>
    </p:spTree>
    <p:extLst>
      <p:ext uri="{BB962C8B-B14F-4D97-AF65-F5344CB8AC3E}">
        <p14:creationId xmlns:p14="http://schemas.microsoft.com/office/powerpoint/2010/main" val="410368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98">
          <a:solidFill>
            <a:srgbClr val="4C5D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98">
          <a:solidFill>
            <a:srgbClr val="4C5D68"/>
          </a:solidFill>
          <a:latin typeface="Trebuchet MS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98">
          <a:solidFill>
            <a:srgbClr val="4C5D68"/>
          </a:solidFill>
          <a:latin typeface="Trebuchet MS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98">
          <a:solidFill>
            <a:srgbClr val="4C5D68"/>
          </a:solidFill>
          <a:latin typeface="Trebuchet MS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98">
          <a:solidFill>
            <a:srgbClr val="4C5D68"/>
          </a:solidFill>
          <a:latin typeface="Trebuchet MS" pitchFamily="34" charset="0"/>
        </a:defRPr>
      </a:lvl5pPr>
      <a:lvl6pPr marL="54425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98">
          <a:solidFill>
            <a:srgbClr val="4C5D68"/>
          </a:solidFill>
          <a:latin typeface="Trebuchet MS" pitchFamily="34" charset="0"/>
        </a:defRPr>
      </a:lvl6pPr>
      <a:lvl7pPr marL="108851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98">
          <a:solidFill>
            <a:srgbClr val="4C5D68"/>
          </a:solidFill>
          <a:latin typeface="Trebuchet MS" pitchFamily="34" charset="0"/>
        </a:defRPr>
      </a:lvl7pPr>
      <a:lvl8pPr marL="163277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98">
          <a:solidFill>
            <a:srgbClr val="4C5D68"/>
          </a:solidFill>
          <a:latin typeface="Trebuchet MS" pitchFamily="34" charset="0"/>
        </a:defRPr>
      </a:lvl8pPr>
      <a:lvl9pPr marL="217703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598">
          <a:solidFill>
            <a:srgbClr val="4C5D68"/>
          </a:solidFill>
          <a:latin typeface="Trebuchet MS" pitchFamily="34" charset="0"/>
        </a:defRPr>
      </a:lvl9pPr>
    </p:titleStyle>
    <p:bodyStyle>
      <a:lvl1pPr marL="557698" indent="-557698" algn="l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Font typeface="Wingdings" pitchFamily="2" charset="2"/>
        <a:buChar char="n"/>
        <a:defRPr sz="2540">
          <a:solidFill>
            <a:schemeClr val="tx1"/>
          </a:solidFill>
          <a:latin typeface="+mn-lt"/>
          <a:ea typeface="+mn-ea"/>
          <a:cs typeface="+mn-cs"/>
        </a:defRPr>
      </a:lvl1pPr>
      <a:lvl2pPr marL="1078441" indent="-517382" algn="l" rtl="0" eaLnBrk="1" fontAlgn="base" hangingPunct="1">
        <a:spcBef>
          <a:spcPct val="20000"/>
        </a:spcBef>
        <a:spcAft>
          <a:spcPct val="0"/>
        </a:spcAft>
        <a:buClr>
          <a:srgbClr val="4C5D68"/>
        </a:buClr>
        <a:buFont typeface="Wingdings" pitchFamily="2" charset="2"/>
        <a:buChar char="§"/>
        <a:defRPr sz="2328">
          <a:solidFill>
            <a:schemeClr val="tx1"/>
          </a:solidFill>
          <a:latin typeface="+mn-lt"/>
        </a:defRPr>
      </a:lvl2pPr>
      <a:lvl3pPr marL="1552147" indent="-47034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2328">
          <a:solidFill>
            <a:schemeClr val="tx1"/>
          </a:solidFill>
          <a:latin typeface="+mn-lt"/>
        </a:defRPr>
      </a:lvl3pPr>
      <a:lvl4pPr marL="2015776" indent="-46027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328">
          <a:solidFill>
            <a:schemeClr val="tx1"/>
          </a:solidFill>
          <a:latin typeface="+mn-lt"/>
        </a:defRPr>
      </a:lvl4pPr>
      <a:lvl5pPr marL="2489484" indent="-473708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328">
          <a:solidFill>
            <a:schemeClr val="tx1"/>
          </a:solidFill>
          <a:latin typeface="+mn-lt"/>
        </a:defRPr>
      </a:lvl5pPr>
      <a:lvl6pPr marL="3036893" indent="-47433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328">
          <a:solidFill>
            <a:schemeClr val="tx1"/>
          </a:solidFill>
          <a:latin typeface="+mn-lt"/>
        </a:defRPr>
      </a:lvl6pPr>
      <a:lvl7pPr marL="3581152" indent="-47433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328">
          <a:solidFill>
            <a:schemeClr val="tx1"/>
          </a:solidFill>
          <a:latin typeface="+mn-lt"/>
        </a:defRPr>
      </a:lvl7pPr>
      <a:lvl8pPr marL="4125412" indent="-47433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328">
          <a:solidFill>
            <a:schemeClr val="tx1"/>
          </a:solidFill>
          <a:latin typeface="+mn-lt"/>
        </a:defRPr>
      </a:lvl8pPr>
      <a:lvl9pPr marL="4669671" indent="-474337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32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44259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88519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32778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77038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721297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65557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6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54076" algn="l" defTabSz="1088519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rol.wifi.at/kurs/85357x-foodwastehero" TargetMode="External"/><Relationship Id="rId2" Type="http://schemas.openxmlformats.org/officeDocument/2006/relationships/hyperlink" Target="https://www.wko.at/tirol/tourismus-freizeitwirtschaft/ladecheck-fuer-tourismus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o.at/oe/tourismus-freizeitwirtschaft/hotellerie/tools#heading_online_toolkit___nachhaltiges_speisen__und_getraenkeangebot_in_Gastronomie_und_hotellerie_" TargetMode="External"/><Relationship Id="rId2" Type="http://schemas.openxmlformats.org/officeDocument/2006/relationships/hyperlink" Target="https://www.tirol.wifi.at/kurs/57115x-lehrgang-nachhaltigkeitsmanagement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wko.at/oe/tourismus-freizeitwirtschaft/hotellerie/nachhaltigkeitsberichterstattung-hotelleri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wko.at/tirol/umwelt-energie/gefoerderte-csr-und-nachhaltigkeitsberatungen" TargetMode="External"/><Relationship Id="rId7" Type="http://schemas.openxmlformats.org/officeDocument/2006/relationships/hyperlink" Target="https://www.tirol.wifi.at/kurs/57115x-lehrgang-nachhaltigkeitsmanagement" TargetMode="External"/><Relationship Id="rId2" Type="http://schemas.openxmlformats.org/officeDocument/2006/relationships/hyperlink" Target="https://www.wko.at/tirol/umwelt-energie/sdg-nachhaltigkeitscheck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wko.at/tirol/umwelt/umweltzertifizierung-oekoprofit" TargetMode="External"/><Relationship Id="rId5" Type="http://schemas.openxmlformats.org/officeDocument/2006/relationships/hyperlink" Target="https://www.wk-nachhaltigkeitsbericht.tirol/" TargetMode="External"/><Relationship Id="rId4" Type="http://schemas.openxmlformats.org/officeDocument/2006/relationships/hyperlink" Target="https://www.wko.at/tirol/foerderung/tiroler-beratungsfoerderu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gos.at/about/trigos-regional/tirol/" TargetMode="External"/><Relationship Id="rId2" Type="http://schemas.openxmlformats.org/officeDocument/2006/relationships/hyperlink" Target="https://veranstaltung.wktirol.at/?eid=24021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esiree.stofner@wktirol.at" TargetMode="External"/><Relationship Id="rId7" Type="http://schemas.openxmlformats.org/officeDocument/2006/relationships/image" Target="../media/image14.png"/><Relationship Id="rId2" Type="http://schemas.openxmlformats.org/officeDocument/2006/relationships/hyperlink" Target="mailto:marlene.hopfgartner@wktirol.at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jasmin.franceschini@wktirol.a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3652" y="719327"/>
            <a:ext cx="4044696" cy="40431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04490" y="5060646"/>
            <a:ext cx="605663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3200" b="1" dirty="0">
                <a:solidFill>
                  <a:srgbClr val="4E4D4A"/>
                </a:solidFill>
                <a:latin typeface="DIN-Bold"/>
                <a:cs typeface="DIN-Bold"/>
              </a:rPr>
              <a:t>ZU</a:t>
            </a:r>
            <a:r>
              <a:rPr sz="3200" b="1" spc="-40" dirty="0">
                <a:solidFill>
                  <a:srgbClr val="4E4D4A"/>
                </a:solidFill>
                <a:latin typeface="DIN-Bold"/>
                <a:cs typeface="DIN-Bold"/>
              </a:rPr>
              <a:t> </a:t>
            </a:r>
            <a:r>
              <a:rPr sz="3200" b="1" dirty="0">
                <a:solidFill>
                  <a:srgbClr val="4E4D4A"/>
                </a:solidFill>
                <a:latin typeface="DIN-Bold"/>
                <a:cs typeface="DIN-Bold"/>
              </a:rPr>
              <a:t>GAST</a:t>
            </a:r>
            <a:r>
              <a:rPr sz="3200" b="1" spc="-40" dirty="0">
                <a:solidFill>
                  <a:srgbClr val="4E4D4A"/>
                </a:solidFill>
                <a:latin typeface="DIN-Bold"/>
                <a:cs typeface="DIN-Bold"/>
              </a:rPr>
              <a:t> </a:t>
            </a:r>
            <a:r>
              <a:rPr lang="de-AT" sz="3200" b="1" dirty="0">
                <a:solidFill>
                  <a:srgbClr val="4E4D4A"/>
                </a:solidFill>
                <a:latin typeface="DIN-Bold"/>
              </a:rPr>
              <a:t>bei </a:t>
            </a:r>
            <a:r>
              <a:rPr lang="de-AT" sz="3200" b="1" dirty="0" err="1">
                <a:solidFill>
                  <a:srgbClr val="4E4D4A"/>
                </a:solidFill>
                <a:latin typeface="DIN-Bold"/>
              </a:rPr>
              <a:t>harry´s</a:t>
            </a:r>
            <a:r>
              <a:rPr lang="de-AT" sz="3200" b="1" dirty="0">
                <a:solidFill>
                  <a:srgbClr val="4E4D4A"/>
                </a:solidFill>
                <a:latin typeface="DIN-Bold"/>
              </a:rPr>
              <a:t> </a:t>
            </a:r>
            <a:r>
              <a:rPr lang="de-AT" sz="3200" b="1" dirty="0" err="1">
                <a:solidFill>
                  <a:srgbClr val="4E4D4A"/>
                </a:solidFill>
                <a:latin typeface="DIN-Bold"/>
              </a:rPr>
              <a:t>home</a:t>
            </a:r>
            <a:r>
              <a:rPr lang="de-AT" sz="3200" b="1" dirty="0">
                <a:solidFill>
                  <a:srgbClr val="4E4D4A"/>
                </a:solidFill>
                <a:latin typeface="DIN-Bold"/>
              </a:rPr>
              <a:t> </a:t>
            </a:r>
            <a:endParaRPr sz="3200" b="1" dirty="0">
              <a:solidFill>
                <a:srgbClr val="4E4D4A"/>
              </a:solidFill>
              <a:latin typeface="DIN-Bold"/>
            </a:endParaRPr>
          </a:p>
          <a:p>
            <a:pPr marL="1797685">
              <a:spcBef>
                <a:spcPts val="30"/>
              </a:spcBef>
            </a:pPr>
            <a:r>
              <a:rPr lang="de-AT" sz="2800" b="1" dirty="0">
                <a:solidFill>
                  <a:srgbClr val="ADACAC"/>
                </a:solidFill>
                <a:latin typeface="DIN-Black"/>
                <a:cs typeface="DIN-Black"/>
              </a:rPr>
              <a:t>21. Juni </a:t>
            </a:r>
            <a:r>
              <a:rPr sz="2800" b="1" spc="-20" dirty="0">
                <a:solidFill>
                  <a:srgbClr val="ADACAC"/>
                </a:solidFill>
                <a:latin typeface="DIN-Black"/>
                <a:cs typeface="DIN-Black"/>
              </a:rPr>
              <a:t>202</a:t>
            </a:r>
            <a:r>
              <a:rPr lang="de-AT" sz="2800" b="1" spc="-20" dirty="0">
                <a:solidFill>
                  <a:srgbClr val="ADACAC"/>
                </a:solidFill>
                <a:latin typeface="DIN-Black"/>
                <a:cs typeface="DIN-Black"/>
              </a:rPr>
              <a:t>4</a:t>
            </a:r>
            <a:endParaRPr sz="2800" dirty="0">
              <a:latin typeface="DIN-Black"/>
              <a:cs typeface="DIN-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116" b="1" u="sng" dirty="0">
                <a:solidFill>
                  <a:srgbClr val="467886"/>
                </a:solidFill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Ladecheck für Tourismusbetriebe</a:t>
            </a:r>
            <a:endParaRPr lang="de-AT" sz="2116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de-AT" sz="2116" dirty="0">
                <a:ea typeface="Aptos" panose="020B0004020202020204" pitchFamily="34" charset="0"/>
                <a:cs typeface="Aptos" panose="020B0004020202020204" pitchFamily="34" charset="0"/>
              </a:rPr>
              <a:t>Beratungsangebot zur Errichtung von Ladestationen für E-Fahrzeuge</a:t>
            </a:r>
          </a:p>
          <a:p>
            <a:r>
              <a:rPr lang="de-AT" sz="2116" dirty="0">
                <a:ea typeface="Aptos" panose="020B0004020202020204" pitchFamily="34" charset="0"/>
                <a:cs typeface="Aptos" panose="020B0004020202020204" pitchFamily="34" charset="0"/>
              </a:rPr>
              <a:t>Fördermöglichkeiten: In einer gemeinsamen Förderaktion unterstützen das Land Tirol und die Wirtschaftskammer Tirol Umwelt-, Energie und Nachhaltigkeitsberatungen mit bis zu 80 % der anfallenden Kosten.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de-AT" altLang="de-DE" sz="2116" b="1" dirty="0">
                <a:hlinkClick r:id="rId3"/>
              </a:rPr>
              <a:t>Food </a:t>
            </a:r>
            <a:r>
              <a:rPr lang="de-AT" altLang="de-DE" sz="2116" b="1" dirty="0" err="1">
                <a:hlinkClick r:id="rId3"/>
              </a:rPr>
              <a:t>Waste</a:t>
            </a:r>
            <a:r>
              <a:rPr lang="de-AT" altLang="de-DE" sz="2116" b="1" dirty="0">
                <a:hlinkClick r:id="rId3"/>
              </a:rPr>
              <a:t> Hero</a:t>
            </a:r>
            <a:endParaRPr lang="de-AT" altLang="de-DE" sz="2116" b="1" dirty="0"/>
          </a:p>
          <a:p>
            <a:pPr marL="0" indent="0">
              <a:buClr>
                <a:srgbClr val="FF0000"/>
              </a:buClr>
              <a:buNone/>
            </a:pPr>
            <a:r>
              <a:rPr lang="de-AT" altLang="de-DE" sz="2116" dirty="0"/>
              <a:t>E-Learning-Kurs zur Reduzierung vermeidbarer Lebensmittelabfälle.</a:t>
            </a:r>
          </a:p>
          <a:p>
            <a:r>
              <a:rPr lang="de-AT" sz="2116" b="1" dirty="0"/>
              <a:t>Inhalte: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116" dirty="0"/>
              <a:t>Lebensmittelabfall in Küchenbetrieben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116" dirty="0"/>
              <a:t>Ursachen und Lösungen rund um Lebensmittelabfall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116" dirty="0"/>
              <a:t>Bewusster Umgang mit Lebensmitteln in Verpflegungsbetrieben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116" dirty="0"/>
              <a:t>Praxistipps zur Lebensmittelvermeidung</a:t>
            </a:r>
          </a:p>
          <a:p>
            <a:pPr marL="0" indent="0">
              <a:buNone/>
            </a:pPr>
            <a:endParaRPr lang="de-AT" sz="2328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417384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de-AT" altLang="de-DE" sz="2116" b="1" dirty="0"/>
              <a:t>Experten Talks zum Thema Nachhaltigkeit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de-AT" altLang="de-DE" sz="2116" dirty="0"/>
              <a:t>Webinare zu verschiedenen Themen </a:t>
            </a:r>
            <a:r>
              <a:rPr lang="de-AT" altLang="de-DE" sz="2116" dirty="0" err="1"/>
              <a:t>z.B</a:t>
            </a:r>
            <a:r>
              <a:rPr lang="de-AT" altLang="de-DE" sz="2116" dirty="0"/>
              <a:t>: Zertifizierungen für Tourismusbetriebe (UZ 200, UZ 62), ; Grüner Tourismuskredit; Food </a:t>
            </a:r>
            <a:r>
              <a:rPr lang="de-AT" altLang="de-DE" sz="2116" dirty="0" err="1"/>
              <a:t>Waste</a:t>
            </a:r>
            <a:r>
              <a:rPr lang="de-AT" altLang="de-DE" sz="2116" dirty="0"/>
              <a:t>; Green Claims im Tourismus etc.</a:t>
            </a:r>
          </a:p>
          <a:p>
            <a:pPr marL="0" indent="0">
              <a:buNone/>
            </a:pPr>
            <a:endParaRPr lang="de-AT" sz="2116" b="1" dirty="0"/>
          </a:p>
          <a:p>
            <a:pPr marL="0" indent="0">
              <a:buNone/>
            </a:pPr>
            <a:r>
              <a:rPr lang="de-AT" sz="2116" b="1" dirty="0">
                <a:hlinkClick r:id="rId2"/>
              </a:rPr>
              <a:t>Lehrgang Nachhaltigkeitsmanagement</a:t>
            </a:r>
            <a:endParaRPr lang="de-AT" sz="2116" b="1" dirty="0"/>
          </a:p>
          <a:p>
            <a:pPr marL="0" indent="0">
              <a:buNone/>
            </a:pPr>
            <a:r>
              <a:rPr lang="de-AT" sz="2116" b="1" dirty="0"/>
              <a:t>Vertiefung: Nachhaltigkeit im Tourismus</a:t>
            </a:r>
          </a:p>
          <a:p>
            <a:r>
              <a:rPr lang="de-AT" sz="2116" dirty="0"/>
              <a:t>Grundlagen und praktische Ansätze für Nachhaltigkeit im Tourismus vermitteln.</a:t>
            </a:r>
          </a:p>
          <a:p>
            <a:endParaRPr lang="de-AT" sz="2116" dirty="0"/>
          </a:p>
          <a:p>
            <a:pPr marL="0" indent="0">
              <a:buNone/>
            </a:pPr>
            <a:r>
              <a:rPr lang="de-AT" sz="2116" b="1" dirty="0"/>
              <a:t>Nützliche Infos</a:t>
            </a:r>
          </a:p>
          <a:p>
            <a:pPr marL="0" indent="0">
              <a:buNone/>
            </a:pPr>
            <a:r>
              <a:rPr lang="de-AT" sz="2116" dirty="0">
                <a:hlinkClick r:id="rId3"/>
              </a:rPr>
              <a:t>Tools für mehr Nachhaltigkeit </a:t>
            </a:r>
            <a:endParaRPr lang="de-AT" sz="2116" dirty="0"/>
          </a:p>
          <a:p>
            <a:pPr marL="0" indent="0">
              <a:buNone/>
            </a:pPr>
            <a:r>
              <a:rPr lang="de-AT" sz="2116" dirty="0">
                <a:hlinkClick r:id="rId4"/>
              </a:rPr>
              <a:t>Nachhaltigkeitsberichterstattung aus dem Blickwinkel der Hotellerie</a:t>
            </a:r>
            <a:endParaRPr lang="de-AT" sz="2116" dirty="0"/>
          </a:p>
          <a:p>
            <a:pPr marL="0" indent="0">
              <a:buNone/>
            </a:pPr>
            <a:endParaRPr lang="de-AT" sz="2116" dirty="0"/>
          </a:p>
          <a:p>
            <a:pPr marL="0" indent="0">
              <a:buClr>
                <a:srgbClr val="FF0000"/>
              </a:buClr>
              <a:buNone/>
            </a:pPr>
            <a:endParaRPr lang="de-AT" altLang="de-DE" dirty="0"/>
          </a:p>
          <a:p>
            <a:pPr lvl="1" eaLnBrk="1" hangingPunct="1">
              <a:buFont typeface="Wingdings" pitchFamily="2" charset="2"/>
              <a:buNone/>
            </a:pPr>
            <a:endParaRPr lang="de-AT" altLang="de-DE" dirty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AT" alt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7774" y="579498"/>
            <a:ext cx="10666739" cy="4609376"/>
          </a:xfrm>
          <a:noFill/>
        </p:spPr>
        <p:txBody>
          <a:bodyPr anchor="ctr"/>
          <a:lstStyle/>
          <a:p>
            <a:pPr marL="0" indent="0" algn="ctr">
              <a:buClrTx/>
              <a:buNone/>
            </a:pPr>
            <a:r>
              <a:rPr lang="de-AT" altLang="de-DE" sz="3598" dirty="0">
                <a:solidFill>
                  <a:srgbClr val="4C5D68"/>
                </a:solidFill>
              </a:rPr>
              <a:t>Vielen Dank!</a:t>
            </a:r>
          </a:p>
          <a:p>
            <a:pPr marL="0" indent="0">
              <a:buClrTx/>
              <a:buNone/>
            </a:pPr>
            <a:endParaRPr lang="de-AT" altLang="de-DE" sz="3598" dirty="0">
              <a:solidFill>
                <a:srgbClr val="4C5D68"/>
              </a:solidFill>
            </a:endParaRPr>
          </a:p>
          <a:p>
            <a:pPr marL="0" indent="0">
              <a:buClrTx/>
              <a:buNone/>
            </a:pPr>
            <a:endParaRPr lang="de-AT" altLang="de-DE" sz="3598" dirty="0">
              <a:solidFill>
                <a:srgbClr val="4C5D68"/>
              </a:solidFill>
            </a:endParaRPr>
          </a:p>
          <a:p>
            <a:pPr marL="0" indent="0">
              <a:buClrTx/>
              <a:buNone/>
            </a:pPr>
            <a:endParaRPr lang="de-AT" altLang="de-DE" sz="3598" dirty="0">
              <a:solidFill>
                <a:srgbClr val="4C5D68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52412C-1D33-0D58-3091-DCEDAB2F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48" y="2974894"/>
            <a:ext cx="3762758" cy="29355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939191-5BC8-614E-1FA8-B1C78CAB5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034" y="3007349"/>
            <a:ext cx="5761989" cy="28881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Strategischer Schwerpunkt Nachhaltigkeit der WKT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46066" y="1037684"/>
            <a:ext cx="6707877" cy="642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36376" hangingPunct="0">
              <a:lnSpc>
                <a:spcPts val="1700"/>
              </a:lnSpc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408214" lvl="1" defTabSz="1936376" hangingPunct="0">
              <a:spcBef>
                <a:spcPts val="952"/>
              </a:spcBef>
              <a:buClr>
                <a:srgbClr val="FF0000"/>
              </a:buClr>
            </a:pPr>
            <a:r>
              <a:rPr lang="de-AT" sz="2000" b="1" kern="0" dirty="0">
                <a:solidFill>
                  <a:srgbClr val="000000"/>
                </a:solidFill>
                <a:latin typeface="Trebuchet MS"/>
                <a:sym typeface="Trebuchet MS"/>
              </a:rPr>
              <a:t>Die nachhaltige Transformation begleiten (2024-2026)</a:t>
            </a:r>
          </a:p>
          <a:p>
            <a:pPr marL="408214" lvl="1" defTabSz="1936376" hangingPunct="0">
              <a:spcBef>
                <a:spcPts val="952"/>
              </a:spcBef>
              <a:buClr>
                <a:srgbClr val="FF0000"/>
              </a:buClr>
            </a:pPr>
            <a:r>
              <a:rPr lang="de-AT" sz="1750" b="1" kern="0" dirty="0">
                <a:solidFill>
                  <a:srgbClr val="000000"/>
                </a:solidFill>
                <a:latin typeface="Trebuchet MS"/>
                <a:sym typeface="Trebuchet MS"/>
              </a:rPr>
              <a:t>ZIEL 1 intern: </a:t>
            </a:r>
            <a:endParaRPr lang="de-AT" sz="175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1151164" lvl="2" indent="-285750" defTabSz="1936376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1750" kern="0" dirty="0">
                <a:solidFill>
                  <a:srgbClr val="000000"/>
                </a:solidFill>
                <a:latin typeface="Trebuchet MS"/>
                <a:sym typeface="Trebuchet MS"/>
              </a:rPr>
              <a:t>Nachhaltigkeit in der Wirtschaftskammer Tirol leben </a:t>
            </a:r>
          </a:p>
          <a:p>
            <a:pPr marL="1151164" lvl="2" indent="-285750" defTabSz="1936376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1750" kern="0" dirty="0">
                <a:solidFill>
                  <a:srgbClr val="000000"/>
                </a:solidFill>
                <a:latin typeface="Trebuchet MS"/>
                <a:sym typeface="Trebuchet MS"/>
              </a:rPr>
              <a:t>Die - Mitarbeiter:innen verfügen über Basis-</a:t>
            </a:r>
            <a:r>
              <a:rPr lang="de-AT" sz="1750" kern="0" dirty="0" err="1">
                <a:solidFill>
                  <a:srgbClr val="000000"/>
                </a:solidFill>
                <a:latin typeface="Trebuchet MS"/>
                <a:sym typeface="Trebuchet MS"/>
              </a:rPr>
              <a:t>Know-How</a:t>
            </a:r>
            <a:endParaRPr lang="de-AT" sz="175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1151164" lvl="2" indent="-285750" defTabSz="1936376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1750" kern="0" dirty="0">
                <a:solidFill>
                  <a:srgbClr val="000000"/>
                </a:solidFill>
                <a:latin typeface="Trebuchet MS"/>
                <a:sym typeface="Trebuchet MS"/>
              </a:rPr>
              <a:t>WKT lebt und kommuniziert das Thema Nachhaltigkeit auch nach außen. </a:t>
            </a:r>
          </a:p>
          <a:p>
            <a:pPr marL="408214" lvl="1" defTabSz="1936376" hangingPunct="0">
              <a:spcBef>
                <a:spcPts val="952"/>
              </a:spcBef>
              <a:buClr>
                <a:srgbClr val="FF0000"/>
              </a:buClr>
            </a:pPr>
            <a:r>
              <a:rPr lang="de-AT" sz="1750" b="1" kern="0" dirty="0">
                <a:solidFill>
                  <a:srgbClr val="000000"/>
                </a:solidFill>
                <a:latin typeface="Trebuchet MS"/>
                <a:sym typeface="Trebuchet MS"/>
              </a:rPr>
              <a:t>ZIEL 2 extern: </a:t>
            </a:r>
            <a:endParaRPr lang="de-AT" sz="175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1151164" lvl="2" indent="-285750" defTabSz="1936376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1750" kern="0" dirty="0">
                <a:solidFill>
                  <a:srgbClr val="000000"/>
                </a:solidFill>
                <a:latin typeface="Trebuchet MS"/>
                <a:sym typeface="Trebuchet MS"/>
              </a:rPr>
              <a:t>Unterstützung bei Implementierung von Nachhaltigkeitsstrategien (wirtschaftlich, sozial, ökologisch)</a:t>
            </a:r>
          </a:p>
          <a:p>
            <a:pPr marL="1151164" lvl="2" indent="-285750" defTabSz="1936376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1750" kern="0" dirty="0">
                <a:solidFill>
                  <a:srgbClr val="000000"/>
                </a:solidFill>
                <a:latin typeface="Trebuchet MS"/>
                <a:sym typeface="Trebuchet MS"/>
              </a:rPr>
              <a:t>Information, Aus- und Weiterbildung  </a:t>
            </a:r>
          </a:p>
          <a:p>
            <a:pPr marL="1151164" lvl="2" indent="-285750" defTabSz="1936376" hangingPunct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1750" kern="0" dirty="0">
                <a:solidFill>
                  <a:srgbClr val="000000"/>
                </a:solidFill>
                <a:latin typeface="Trebuchet MS"/>
                <a:sym typeface="Trebuchet MS"/>
              </a:rPr>
              <a:t>Nachhaltigkeit anhand unserer 6 Serviceschwerpunkte in betrieblichen Kontext umsetzen</a:t>
            </a:r>
            <a:br>
              <a:rPr lang="de-AT" sz="1750" kern="0" dirty="0">
                <a:solidFill>
                  <a:srgbClr val="000000"/>
                </a:solidFill>
                <a:latin typeface="Trebuchet MS"/>
                <a:sym typeface="Trebuchet MS"/>
              </a:rPr>
            </a:b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408214" lvl="1" indent="128588" defTabSz="1936376" hangingPunct="0">
              <a:lnSpc>
                <a:spcPts val="1700"/>
              </a:lnSpc>
              <a:spcBef>
                <a:spcPts val="952"/>
              </a:spcBef>
              <a:buClr>
                <a:srgbClr val="FF0000"/>
              </a:buClr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408214" lvl="1" indent="128588" defTabSz="1936376" hangingPunct="0">
              <a:lnSpc>
                <a:spcPts val="1700"/>
              </a:lnSpc>
              <a:spcBef>
                <a:spcPts val="952"/>
              </a:spcBef>
              <a:buClr>
                <a:srgbClr val="FF0000"/>
              </a:buClr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408214" lvl="1" defTabSz="1936376" hangingPunct="0">
              <a:lnSpc>
                <a:spcPts val="1700"/>
              </a:lnSpc>
              <a:spcBef>
                <a:spcPts val="952"/>
              </a:spcBef>
              <a:buClr>
                <a:srgbClr val="FF0000"/>
              </a:buClr>
            </a:pPr>
            <a:endParaRPr lang="de-AT" sz="1587" kern="0" dirty="0">
              <a:solidFill>
                <a:srgbClr val="000000"/>
              </a:solidFill>
              <a:latin typeface="Trebuchet MS"/>
              <a:sym typeface="Trebuchet M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A19098-BD16-94E5-CBAE-A79483815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905" y="2202225"/>
            <a:ext cx="4692030" cy="31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8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Serviceschwerpunkte der WKT zum Thema Nachhaltigkeit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10896" y="1292661"/>
            <a:ext cx="10069898" cy="197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36376" hangingPunct="0">
              <a:lnSpc>
                <a:spcPts val="1700"/>
              </a:lnSpc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680339" lvl="1" indent="-272125" defTabSz="1936376" hangingPunct="0">
              <a:spcBef>
                <a:spcPts val="952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408214" lvl="1" indent="128588" defTabSz="1936376" hangingPunct="0">
              <a:lnSpc>
                <a:spcPts val="1700"/>
              </a:lnSpc>
              <a:spcBef>
                <a:spcPts val="952"/>
              </a:spcBef>
              <a:buClr>
                <a:srgbClr val="FF0000"/>
              </a:buClr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408214" lvl="1" indent="128588" defTabSz="1936376" hangingPunct="0">
              <a:lnSpc>
                <a:spcPts val="1700"/>
              </a:lnSpc>
              <a:spcBef>
                <a:spcPts val="952"/>
              </a:spcBef>
              <a:buClr>
                <a:srgbClr val="FF0000"/>
              </a:buClr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680339" lvl="1" indent="-272125" defTabSz="1936376" hangingPunct="0">
              <a:lnSpc>
                <a:spcPts val="1700"/>
              </a:lnSpc>
              <a:spcBef>
                <a:spcPts val="952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sz="1587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defTabSz="1936376" hangingPunct="0">
              <a:lnSpc>
                <a:spcPts val="1700"/>
              </a:lnSpc>
            </a:pPr>
            <a:endParaRPr lang="de-AT" sz="794" kern="0" dirty="0">
              <a:solidFill>
                <a:srgbClr val="000000"/>
              </a:solidFill>
              <a:latin typeface="Trebuchet MS"/>
              <a:sym typeface="Trebuchet M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EF7869-312C-2D8F-DB53-851DAD673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4" y="1407174"/>
            <a:ext cx="6717424" cy="474438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E2B289B-777C-0ED9-9808-CC2C8309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356" y="2984139"/>
            <a:ext cx="1769166" cy="176916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AF2BB29-5924-834A-7450-C3CE650A111B}"/>
              </a:ext>
            </a:extLst>
          </p:cNvPr>
          <p:cNvSpPr txBox="1"/>
          <p:nvPr/>
        </p:nvSpPr>
        <p:spPr>
          <a:xfrm>
            <a:off x="8872331" y="2242761"/>
            <a:ext cx="331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36376" hangingPunct="0"/>
            <a:r>
              <a:rPr lang="de-DE" sz="2400" kern="0" dirty="0">
                <a:solidFill>
                  <a:srgbClr val="4C5D68"/>
                </a:solidFill>
                <a:latin typeface="Trebuchet MS"/>
                <a:ea typeface="+mj-ea"/>
                <a:cs typeface="+mj-cs"/>
                <a:sym typeface="Trebuchet MS"/>
              </a:rPr>
              <a:t>Zu unserer Website</a:t>
            </a:r>
          </a:p>
        </p:txBody>
      </p:sp>
      <p:sp>
        <p:nvSpPr>
          <p:cNvPr id="6" name="Pfeil: gebogen 5">
            <a:extLst>
              <a:ext uri="{FF2B5EF4-FFF2-40B4-BE49-F238E27FC236}">
                <a16:creationId xmlns:a16="http://schemas.microsoft.com/office/drawing/2014/main" id="{B5DCC607-6DC9-9292-5A75-5834F0EF350C}"/>
              </a:ext>
            </a:extLst>
          </p:cNvPr>
          <p:cNvSpPr/>
          <p:nvPr/>
        </p:nvSpPr>
        <p:spPr>
          <a:xfrm rot="8889726">
            <a:off x="11038639" y="2717811"/>
            <a:ext cx="309269" cy="415499"/>
          </a:xfrm>
          <a:prstGeom prst="bentArrow">
            <a:avLst/>
          </a:prstGeom>
          <a:solidFill>
            <a:srgbClr val="717F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936376" hangingPunct="0"/>
            <a:endParaRPr lang="de-DE" sz="3800" kern="0">
              <a:solidFill>
                <a:srgbClr val="000000"/>
              </a:solidFill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2973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Angebote der WKT zum Thema Nachhaltigkeit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32918" y="1249271"/>
            <a:ext cx="11712647" cy="4588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36376" hangingPunct="0">
              <a:lnSpc>
                <a:spcPts val="1700"/>
              </a:lnSpc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680339" lvl="1" indent="-272125" defTabSz="1936376" hangingPunct="0">
              <a:spcBef>
                <a:spcPts val="952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  <a:hlinkClick r:id="rId2"/>
              </a:rPr>
              <a:t>SDG Nachhaltigkeitscheck Tirol</a:t>
            </a: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680339" lvl="1" indent="-272125" defTabSz="1936376" hangingPunct="0">
              <a:spcBef>
                <a:spcPts val="952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</a:rPr>
              <a:t>Tiroler Beratungsförderung </a:t>
            </a: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  <a:hlinkClick r:id="rId3"/>
              </a:rPr>
              <a:t>CSR</a:t>
            </a: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</a:rPr>
              <a:t>, </a:t>
            </a: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  <a:hlinkClick r:id="rId4"/>
              </a:rPr>
              <a:t>Energie</a:t>
            </a: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</a:rPr>
              <a:t> und </a:t>
            </a: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  <a:hlinkClick r:id="rId4"/>
              </a:rPr>
              <a:t>Digitalisierung </a:t>
            </a: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680339" lvl="1" indent="-272125" defTabSz="1936376" hangingPunct="0">
              <a:spcBef>
                <a:spcPts val="952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</a:rPr>
              <a:t>Wirtschaftskammer Tirol </a:t>
            </a: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  <a:hlinkClick r:id="rId5"/>
              </a:rPr>
              <a:t>Nachhaltigkeitsbericht</a:t>
            </a: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</a:rPr>
              <a:t> 2022/2023</a:t>
            </a:r>
          </a:p>
          <a:p>
            <a:pPr marL="680339" lvl="1" indent="-272125" defTabSz="1936376" hangingPunct="0">
              <a:spcBef>
                <a:spcPts val="952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  <a:hlinkClick r:id="rId6"/>
              </a:rPr>
              <a:t>Ökoprofit Tirol</a:t>
            </a: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</a:rPr>
              <a:t>, Umweltzeichen</a:t>
            </a:r>
          </a:p>
          <a:p>
            <a:pPr marL="680339" lvl="1" indent="-272125" defTabSz="1936376" hangingPunct="0">
              <a:spcBef>
                <a:spcPts val="952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  <a:hlinkClick r:id="rId7"/>
              </a:rPr>
              <a:t>Lehrgang</a:t>
            </a:r>
            <a:r>
              <a:rPr lang="de-AT" sz="2000" kern="0" dirty="0">
                <a:solidFill>
                  <a:srgbClr val="000000"/>
                </a:solidFill>
                <a:latin typeface="Trebuchet MS"/>
                <a:sym typeface="Trebuchet MS"/>
              </a:rPr>
              <a:t> Nachhaltigkeitsmanagement WIFI</a:t>
            </a:r>
          </a:p>
          <a:p>
            <a:pPr marL="680339" lvl="1" indent="-272125" defTabSz="1936376" hangingPunct="0">
              <a:spcBef>
                <a:spcPts val="952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408214" lvl="1" defTabSz="1936376" hangingPunct="0">
              <a:spcBef>
                <a:spcPts val="952"/>
              </a:spcBef>
              <a:buClr>
                <a:srgbClr val="FF0000"/>
              </a:buClr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408214" lvl="1" indent="128588" defTabSz="1936376" hangingPunct="0">
              <a:lnSpc>
                <a:spcPts val="1700"/>
              </a:lnSpc>
              <a:spcBef>
                <a:spcPts val="952"/>
              </a:spcBef>
              <a:buClr>
                <a:srgbClr val="FF0000"/>
              </a:buClr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408214" lvl="1" indent="128588" defTabSz="1936376" hangingPunct="0">
              <a:lnSpc>
                <a:spcPts val="1700"/>
              </a:lnSpc>
              <a:spcBef>
                <a:spcPts val="952"/>
              </a:spcBef>
              <a:buClr>
                <a:srgbClr val="FF0000"/>
              </a:buClr>
            </a:pPr>
            <a:endParaRPr lang="de-AT" sz="2000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marL="680339" lvl="1" indent="-272125" defTabSz="1936376" hangingPunct="0">
              <a:lnSpc>
                <a:spcPts val="1700"/>
              </a:lnSpc>
              <a:spcBef>
                <a:spcPts val="952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sz="1587" kern="0" dirty="0">
              <a:solidFill>
                <a:srgbClr val="000000"/>
              </a:solidFill>
              <a:latin typeface="Trebuchet MS"/>
              <a:sym typeface="Trebuchet MS"/>
            </a:endParaRPr>
          </a:p>
          <a:p>
            <a:pPr defTabSz="1936376" hangingPunct="0">
              <a:lnSpc>
                <a:spcPts val="1700"/>
              </a:lnSpc>
            </a:pPr>
            <a:endParaRPr lang="de-AT" sz="794" kern="0" dirty="0">
              <a:solidFill>
                <a:srgbClr val="000000"/>
              </a:solidFill>
              <a:latin typeface="Trebuchet MS"/>
              <a:sym typeface="Trebuchet M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95916E-2640-643B-8D2E-8896E1A620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404" y="3878240"/>
            <a:ext cx="6141674" cy="208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48735-E45A-B298-F63B-7F8BECBF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Aktuelles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5F5A24-AA0C-E295-7B50-B2E05531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03.07.2024 - </a:t>
            </a:r>
            <a:r>
              <a:rPr lang="de-AT" dirty="0">
                <a:hlinkClick r:id="rId2"/>
              </a:rPr>
              <a:t>CSRD-Basisseminar</a:t>
            </a:r>
            <a:r>
              <a:rPr lang="de-AT" dirty="0"/>
              <a:t> </a:t>
            </a:r>
          </a:p>
          <a:p>
            <a:r>
              <a:rPr lang="de-AT" dirty="0"/>
              <a:t>02.10.2024 - CSRD-Deep Dive (Programm wird noch bekannt gegeben)</a:t>
            </a:r>
          </a:p>
          <a:p>
            <a:r>
              <a:rPr lang="de-AT" dirty="0"/>
              <a:t>25.10.2024 - Nächstes NH-Frühstück bei </a:t>
            </a:r>
            <a:r>
              <a:rPr lang="de-AT" dirty="0" err="1"/>
              <a:t>Fiegl</a:t>
            </a:r>
            <a:r>
              <a:rPr lang="de-AT" dirty="0"/>
              <a:t> &amp; Spielberger GmbH</a:t>
            </a:r>
          </a:p>
          <a:p>
            <a:pPr lvl="5"/>
            <a:r>
              <a:rPr lang="de-AT" dirty="0"/>
              <a:t>Thema: CSRD – Daten richtig erfassen </a:t>
            </a:r>
          </a:p>
          <a:p>
            <a:r>
              <a:rPr lang="de-AT" dirty="0"/>
              <a:t>12.09.2024 - Gala </a:t>
            </a:r>
            <a:r>
              <a:rPr lang="de-AT" dirty="0">
                <a:hlinkClick r:id="rId3"/>
              </a:rPr>
              <a:t>TRIGOS Tirol 2024 </a:t>
            </a:r>
            <a:endParaRPr lang="de-AT" dirty="0"/>
          </a:p>
          <a:p>
            <a:r>
              <a:rPr lang="de-AT" dirty="0"/>
              <a:t>CEO-Talk (Dezember)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Wünsche? </a:t>
            </a:r>
          </a:p>
        </p:txBody>
      </p:sp>
    </p:spTree>
    <p:extLst>
      <p:ext uri="{BB962C8B-B14F-4D97-AF65-F5344CB8AC3E}">
        <p14:creationId xmlns:p14="http://schemas.microsoft.com/office/powerpoint/2010/main" val="341672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48735-E45A-B298-F63B-7F8BECBF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Sie haben Fragen? Wir beraten Sie sehr gerne!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5F5A24-AA0C-E295-7B50-B2E05531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3073" y="1676400"/>
            <a:ext cx="3245929" cy="2182617"/>
          </a:xfrm>
        </p:spPr>
        <p:txBody>
          <a:bodyPr/>
          <a:lstStyle/>
          <a:p>
            <a:pPr marL="0" indent="0">
              <a:buNone/>
            </a:pPr>
            <a:r>
              <a:rPr lang="de-AT" sz="1400" dirty="0"/>
              <a:t>Marlene Hopfgartner</a:t>
            </a: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r>
              <a:rPr lang="de-AT" sz="1400" dirty="0"/>
              <a:t>Wirtschaftskammer Tirol</a:t>
            </a:r>
          </a:p>
          <a:p>
            <a:pPr marL="0" indent="0">
              <a:buNone/>
            </a:pPr>
            <a:r>
              <a:rPr lang="de-AT" sz="1400" dirty="0"/>
              <a:t>Abteilung Innovation &amp; Nachhaltigkeit</a:t>
            </a:r>
          </a:p>
          <a:p>
            <a:pPr marL="0" indent="0">
              <a:buNone/>
            </a:pPr>
            <a:r>
              <a:rPr lang="de-AT" sz="1400" dirty="0"/>
              <a:t>T +43 5 90 905 1264</a:t>
            </a:r>
          </a:p>
          <a:p>
            <a:pPr marL="0" indent="0">
              <a:buNone/>
            </a:pPr>
            <a:r>
              <a:rPr lang="de-AT" sz="1400" dirty="0"/>
              <a:t>E </a:t>
            </a:r>
            <a:r>
              <a:rPr lang="de-AT" sz="1400" dirty="0">
                <a:hlinkClick r:id="rId2"/>
              </a:rPr>
              <a:t>marlene.hopfgartner@wktirol.at</a:t>
            </a:r>
            <a:r>
              <a:rPr lang="de-AT" sz="1400" dirty="0"/>
              <a:t> </a:t>
            </a:r>
          </a:p>
          <a:p>
            <a:pPr marL="0" indent="0">
              <a:buNone/>
            </a:pPr>
            <a:r>
              <a:rPr lang="de-AT" sz="1400" dirty="0"/>
              <a:t>W WKO.at/</a:t>
            </a:r>
            <a:r>
              <a:rPr lang="de-AT" sz="1400" dirty="0" err="1"/>
              <a:t>innovation</a:t>
            </a:r>
            <a:r>
              <a:rPr lang="de-AT" sz="1400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036AE18-1C76-06C9-E7D5-B3FDD073C00D}"/>
              </a:ext>
            </a:extLst>
          </p:cNvPr>
          <p:cNvSpPr txBox="1"/>
          <p:nvPr/>
        </p:nvSpPr>
        <p:spPr>
          <a:xfrm>
            <a:off x="2313073" y="3979861"/>
            <a:ext cx="2544938" cy="185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Dr. Désirée Stofner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defRPr/>
            </a:pPr>
            <a:r>
              <a:rPr lang="de-AT" sz="1400" kern="0" dirty="0">
                <a:solidFill>
                  <a:srgbClr val="000000"/>
                </a:solidFill>
              </a:rPr>
              <a:t>Wirtschaftskammer Tirol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Sparte Industrie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r>
              <a:rPr lang="de-AT" sz="1400" kern="0" dirty="0">
                <a:solidFill>
                  <a:srgbClr val="000000"/>
                </a:solidFill>
                <a:latin typeface="Trebuchet MS"/>
              </a:rPr>
              <a:t>T </a:t>
            </a: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+43 5 90 905 1231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 </a:t>
            </a: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3"/>
              </a:rPr>
              <a:t>desiree.stofner@wktirol.at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r>
              <a:rPr lang="de-AT" sz="1400" kern="0" dirty="0">
                <a:solidFill>
                  <a:srgbClr val="000000"/>
                </a:solidFill>
                <a:latin typeface="Trebuchet MS"/>
              </a:rPr>
              <a:t>W WKO.at/</a:t>
            </a:r>
            <a:r>
              <a:rPr lang="de-AT" sz="1400" kern="0" dirty="0" err="1">
                <a:solidFill>
                  <a:srgbClr val="000000"/>
                </a:solidFill>
                <a:latin typeface="Trebuchet MS"/>
              </a:rPr>
              <a:t>industrie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65139EA-DFAC-155C-7751-6D58AED0012A}"/>
              </a:ext>
            </a:extLst>
          </p:cNvPr>
          <p:cNvSpPr txBox="1"/>
          <p:nvPr/>
        </p:nvSpPr>
        <p:spPr>
          <a:xfrm>
            <a:off x="8124771" y="1676400"/>
            <a:ext cx="3508311" cy="185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Jasmin Franceschini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Wirtschaftskammer Tirol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Abteilung Innovation &amp; Nachhaltigkeit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 +43 5 90 905 1470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 </a:t>
            </a: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4"/>
              </a:rPr>
              <a:t>jasmin.franceschini@wktirol.at</a:t>
            </a: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 WKO.at/</a:t>
            </a:r>
            <a:r>
              <a:rPr kumimoji="0" lang="de-A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innovation</a:t>
            </a:r>
            <a:endParaRPr kumimoji="0" lang="de-A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76FEB6-5016-DE61-3E2C-ABDA23480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34" y="1676400"/>
            <a:ext cx="1323975" cy="1752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32FBB4-9A58-2EE8-9367-79A771C1F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34" y="3979861"/>
            <a:ext cx="1323975" cy="1752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5DDA30-56E2-0980-112E-47B38EAB7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000" y="1676400"/>
            <a:ext cx="13239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5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Kiefernwald">
            <a:extLst>
              <a:ext uri="{FF2B5EF4-FFF2-40B4-BE49-F238E27FC236}">
                <a16:creationId xmlns:a16="http://schemas.microsoft.com/office/drawing/2014/main" id="{25814FB7-15B7-679D-AB53-02F2D633C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9"/>
          <a:stretch/>
        </p:blipFill>
        <p:spPr>
          <a:xfrm>
            <a:off x="0" y="0"/>
            <a:ext cx="12192000" cy="628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51DC8D2-9062-44D4-1C1D-E1164F80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11" y="4469955"/>
            <a:ext cx="10668000" cy="936625"/>
          </a:xfrm>
        </p:spPr>
        <p:txBody>
          <a:bodyPr/>
          <a:lstStyle/>
          <a:p>
            <a:pPr algn="ctr"/>
            <a:r>
              <a:rPr lang="de-AT" sz="5400" dirty="0"/>
              <a:t>Services und Veranstaltungen rund um das Thema Nachhaltigkeit</a:t>
            </a:r>
            <a:br>
              <a:rPr lang="de-AT" sz="5400" dirty="0"/>
            </a:br>
            <a:br>
              <a:rPr lang="de-AT" sz="5400" dirty="0"/>
            </a:br>
            <a:r>
              <a:rPr lang="de-AT" sz="3200" dirty="0"/>
              <a:t>Sparte Tourismus und Freizeitwirtschaft</a:t>
            </a:r>
          </a:p>
        </p:txBody>
      </p:sp>
      <p:pic>
        <p:nvPicPr>
          <p:cNvPr id="8" name="Grafik 7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2146406F-6197-BC2D-D410-A7C8B236DB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" b="1"/>
          <a:stretch/>
        </p:blipFill>
        <p:spPr>
          <a:xfrm>
            <a:off x="10006643" y="6205928"/>
            <a:ext cx="1917938" cy="6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1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116" b="1" dirty="0" err="1"/>
              <a:t>Satisficition</a:t>
            </a:r>
            <a:r>
              <a:rPr lang="de-AT" sz="2116" b="1" dirty="0"/>
              <a:t> 360</a:t>
            </a:r>
          </a:p>
          <a:p>
            <a:r>
              <a:rPr lang="de-AT" sz="2116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Tool zur Messung der Mitarbeiterzufriedenheit:</a:t>
            </a:r>
            <a:endParaRPr lang="de-AT" sz="2116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20743" lvl="1" indent="0">
              <a:buNone/>
            </a:pPr>
            <a:r>
              <a:rPr lang="de-AT" sz="2116" kern="100" dirty="0">
                <a:ea typeface="Aptos" panose="020B0004020202020204" pitchFamily="34" charset="0"/>
                <a:cs typeface="Times New Roman" panose="02020603050405020304" pitchFamily="18" charset="0"/>
              </a:rPr>
              <a:t>Internes Tool zur Erfassung und Analyse der Zufriedenheit von MA</a:t>
            </a:r>
          </a:p>
          <a:p>
            <a:r>
              <a:rPr lang="de-AT" sz="2116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Echtzeit-Rückmeldungen:</a:t>
            </a:r>
            <a:endParaRPr lang="de-AT" sz="2116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20743" lvl="1" indent="0">
              <a:buNone/>
            </a:pPr>
            <a:r>
              <a:rPr lang="de-AT" sz="2116" dirty="0"/>
              <a:t>Ermöglicht MA, laufend Feedback und Bewertungen abzugeben</a:t>
            </a:r>
          </a:p>
          <a:p>
            <a:r>
              <a:rPr lang="de-AT" sz="2116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Benchmarking:</a:t>
            </a:r>
          </a:p>
          <a:p>
            <a:pPr marL="520743" lvl="1" indent="0">
              <a:buNone/>
            </a:pPr>
            <a:r>
              <a:rPr lang="de-AT" sz="2116" dirty="0"/>
              <a:t>Vergleich mit anderen Betrieben in der gleichen Kategorie / Region </a:t>
            </a:r>
            <a:endParaRPr lang="de-AT" sz="2116" b="1" dirty="0"/>
          </a:p>
          <a:p>
            <a:pPr marL="0" indent="0">
              <a:buNone/>
            </a:pPr>
            <a:endParaRPr lang="de-AT" sz="2116" dirty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89068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116" b="1" dirty="0"/>
              <a:t>Betriebsnachfolge im Tourismus (Dezember 2024)</a:t>
            </a:r>
          </a:p>
          <a:p>
            <a:r>
              <a:rPr lang="de-AT" sz="2116" dirty="0"/>
              <a:t>Workshops + Vorträge + individuelle Beratungen </a:t>
            </a:r>
          </a:p>
          <a:p>
            <a:r>
              <a:rPr lang="de-AT" sz="2116" b="1" dirty="0"/>
              <a:t>Inhalte:</a:t>
            </a:r>
            <a:endParaRPr lang="de-AT" sz="2116" dirty="0"/>
          </a:p>
          <a:p>
            <a:pPr>
              <a:buFont typeface="Arial" panose="020B0604020202020204" pitchFamily="34" charset="0"/>
              <a:buChar char="•"/>
            </a:pPr>
            <a:r>
              <a:rPr lang="de-AT" sz="2116" b="1" dirty="0"/>
              <a:t>Rechtliche Aspekte:</a:t>
            </a:r>
            <a:r>
              <a:rPr lang="de-AT" sz="2116" dirty="0"/>
              <a:t> Steuerrecht, Arbeitsrecht, Betriebsanlagengenehmigung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116" b="1" dirty="0"/>
              <a:t>Betriebsnachfolgefähigkeit:</a:t>
            </a:r>
            <a:r>
              <a:rPr lang="de-AT" sz="2116" dirty="0"/>
              <a:t> Bewertung und Vorbereitung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116" b="1" dirty="0"/>
              <a:t>Übergabeformen:</a:t>
            </a:r>
            <a:r>
              <a:rPr lang="de-AT" sz="2116" dirty="0"/>
              <a:t> Innerfamiliär, Verkauf, Verpachtung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2116" b="1" dirty="0"/>
              <a:t>Emotionale Aspekte:</a:t>
            </a:r>
            <a:r>
              <a:rPr lang="de-AT" sz="2116" dirty="0"/>
              <a:t> Konflikte, Generationsmanagement, Erwartungen</a:t>
            </a:r>
          </a:p>
          <a:p>
            <a:pPr marL="0" indent="0">
              <a:buNone/>
            </a:pPr>
            <a:endParaRPr lang="de-AT" sz="2116" dirty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fil">
  <a:themeElements>
    <a:clrScheme name="Profil 14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E6EAF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0F3F6"/>
      </a:accent5>
      <a:accent6>
        <a:srgbClr val="E70000"/>
      </a:accent6>
      <a:hlink>
        <a:srgbClr val="4C5D68"/>
      </a:hlink>
      <a:folHlink>
        <a:srgbClr val="4C5D68"/>
      </a:folHlink>
    </a:clrScheme>
    <a:fontScheme name="Profi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EAF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0F3F6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3" id="{85A353DB-7827-4260-B761-6350EB6AA9EC}" vid="{3E8A4382-F321-480C-9CC9-1073F9182D98}"/>
    </a:ext>
  </a:extLst>
</a:theme>
</file>

<file path=ppt/theme/theme3.xml><?xml version="1.0" encoding="utf-8"?>
<a:theme xmlns:a="http://schemas.openxmlformats.org/drawingml/2006/main" name="Profil">
  <a:themeElements>
    <a:clrScheme name="Profil 14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E6EAF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0F3F6"/>
      </a:accent5>
      <a:accent6>
        <a:srgbClr val="E70000"/>
      </a:accent6>
      <a:hlink>
        <a:srgbClr val="4C5D68"/>
      </a:hlink>
      <a:folHlink>
        <a:srgbClr val="4C5D68"/>
      </a:folHlink>
    </a:clrScheme>
    <a:fontScheme name="Profi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4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EAF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0F3F6"/>
        </a:accent5>
        <a:accent6>
          <a:srgbClr val="E70000"/>
        </a:accent6>
        <a:hlink>
          <a:srgbClr val="4C5D68"/>
        </a:hlink>
        <a:folHlink>
          <a:srgbClr val="4C5D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53" id="{0D511CB0-7942-4523-96CB-172AA0367311}" vid="{4BFEC45B-0243-4A03-84DE-37E08BE74F30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ilderauswahl20JahreTRIGOS xmlns="45af2b2e-2fc9-4cd6-b459-9bc241976a14">true</Bilderauswahl20JahreTRIGOS>
    <lcf76f155ced4ddcb4097134ff3c332f xmlns="45af2b2e-2fc9-4cd6-b459-9bc241976a1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DB4D49F0BB194EA85D0038194FE050" ma:contentTypeVersion="17" ma:contentTypeDescription="Ein neues Dokument erstellen." ma:contentTypeScope="" ma:versionID="4da6ea952f2eacd72decdd24a481d8cc">
  <xsd:schema xmlns:xsd="http://www.w3.org/2001/XMLSchema" xmlns:xs="http://www.w3.org/2001/XMLSchema" xmlns:p="http://schemas.microsoft.com/office/2006/metadata/properties" xmlns:ns2="45af2b2e-2fc9-4cd6-b459-9bc241976a14" xmlns:ns3="a6a408da-dc73-4baa-8617-bd8182a64584" targetNamespace="http://schemas.microsoft.com/office/2006/metadata/properties" ma:root="true" ma:fieldsID="1fc91da1d9ec654e2070593d3111e7fb" ns2:_="" ns3:_="">
    <xsd:import namespace="45af2b2e-2fc9-4cd6-b459-9bc241976a14"/>
    <xsd:import namespace="a6a408da-dc73-4baa-8617-bd8182a645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Bilderauswahl20JahreTRIGO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f2b2e-2fc9-4cd6-b459-9bc241976a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e728674f-2f77-4d23-9fc0-5508239378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Bilderauswahl20JahreTRIGOS" ma:index="22" nillable="true" ma:displayName="Bilderauswahl 20Jahre TRIGOS" ma:default="1" ma:format="Dropdown" ma:internalName="Bilderauswahl20JahreTRIGOS">
      <xsd:simpleType>
        <xsd:restriction base="dms:Boolea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408da-dc73-4baa-8617-bd8182a64584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DC7743-94D1-402A-AD91-1F7613483D2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5af2b2e-2fc9-4cd6-b459-9bc241976a14"/>
    <ds:schemaRef ds:uri="a6a408da-dc73-4baa-8617-bd8182a6458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BF230A-5F1A-426B-B167-FF28C522B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af2b2e-2fc9-4cd6-b459-9bc241976a14"/>
    <ds:schemaRef ds:uri="a6a408da-dc73-4baa-8617-bd8182a645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22813C-BEBC-4D8A-A5BD-DE448F2CF3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Breitbild</PresentationFormat>
  <Paragraphs>100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DIN-Black</vt:lpstr>
      <vt:lpstr>DIN-Bold</vt:lpstr>
      <vt:lpstr>ITC Officina Serif Book</vt:lpstr>
      <vt:lpstr>Times New Roman</vt:lpstr>
      <vt:lpstr>Trebuchet MS</vt:lpstr>
      <vt:lpstr>Wingdings</vt:lpstr>
      <vt:lpstr>Office</vt:lpstr>
      <vt:lpstr>1_Profil</vt:lpstr>
      <vt:lpstr>Profil</vt:lpstr>
      <vt:lpstr>PowerPoint-Präsentation</vt:lpstr>
      <vt:lpstr>Strategischer Schwerpunkt Nachhaltigkeit der WKT</vt:lpstr>
      <vt:lpstr>Serviceschwerpunkte der WKT zum Thema Nachhaltigkeit</vt:lpstr>
      <vt:lpstr>Angebote der WKT zum Thema Nachhaltigkeit</vt:lpstr>
      <vt:lpstr>Aktuelles</vt:lpstr>
      <vt:lpstr>Sie haben Fragen? Wir beraten Sie sehr gerne!</vt:lpstr>
      <vt:lpstr>Services und Veranstaltungen rund um das Thema Nachhaltigkeit  Sparte Tourismus und Freizeitwirtschaft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Informationsfrühstück TRIGOS Kärnten 2024</dc:title>
  <dc:creator>v.lew</dc:creator>
  <cp:lastModifiedBy>Franceschini Jasmin | WKT</cp:lastModifiedBy>
  <cp:revision>68</cp:revision>
  <dcterms:created xsi:type="dcterms:W3CDTF">2024-01-15T14:01:16Z</dcterms:created>
  <dcterms:modified xsi:type="dcterms:W3CDTF">2024-06-24T09:36:09Z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0x0101008ADBEFBB3822AE49BFC605A821BB2B8E</vt:lpwstr>
  </property>
  <property fmtid="{D5CDD505-2E9C-101B-9397-08002B2CF9AE}" pid="3" name="MediaServiceImageTags">
    <vt:lpwstr/>
  </property>
</Properties>
</file>