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3"/>
  </p:notesMasterIdLst>
  <p:sldIdLst>
    <p:sldId id="256" r:id="rId3"/>
    <p:sldId id="343" r:id="rId4"/>
    <p:sldId id="351" r:id="rId5"/>
    <p:sldId id="352" r:id="rId6"/>
    <p:sldId id="348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50" r:id="rId15"/>
    <p:sldId id="294" r:id="rId16"/>
    <p:sldId id="337" r:id="rId17"/>
    <p:sldId id="295" r:id="rId18"/>
    <p:sldId id="296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289" r:id="rId27"/>
    <p:sldId id="288" r:id="rId28"/>
    <p:sldId id="353" r:id="rId29"/>
    <p:sldId id="366" r:id="rId30"/>
    <p:sldId id="311" r:id="rId31"/>
    <p:sldId id="312" r:id="rId32"/>
    <p:sldId id="313" r:id="rId33"/>
    <p:sldId id="314" r:id="rId34"/>
    <p:sldId id="315" r:id="rId35"/>
    <p:sldId id="316" r:id="rId36"/>
    <p:sldId id="361" r:id="rId37"/>
    <p:sldId id="362" r:id="rId38"/>
    <p:sldId id="363" r:id="rId39"/>
    <p:sldId id="364" r:id="rId40"/>
    <p:sldId id="365" r:id="rId41"/>
    <p:sldId id="262" r:id="rId42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SimSun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62" d="100"/>
          <a:sy n="62" d="100"/>
        </p:scale>
        <p:origin x="-84" y="-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26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>
              <a:ea typeface="+mn-ea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24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E42575D1-5979-4CF2-9624-19F301DA80D2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6063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7C6CE81-5015-488E-833A-7C0485E2091B}" type="slidenum">
              <a:rPr lang="de-AT">
                <a:ea typeface="SimSun" charset="-122"/>
              </a:rPr>
              <a:pPr/>
              <a:t>1</a:t>
            </a:fld>
            <a:endParaRPr lang="de-AT">
              <a:ea typeface="SimSun" charset="-122"/>
            </a:endParaRPr>
          </a:p>
        </p:txBody>
      </p:sp>
      <p:sp>
        <p:nvSpPr>
          <p:cNvPr id="112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mtClean="0">
                <a:ea typeface="SimSun" charset="-122"/>
              </a:rPr>
              <a:t>Eventuell leute abholen mit rückblivck auf network, 10 jahre,….e-commerce only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CH" dirty="0" smtClean="0">
              <a:latin typeface="Futura Bk"/>
            </a:endParaRPr>
          </a:p>
        </p:txBody>
      </p:sp>
      <p:sp>
        <p:nvSpPr>
          <p:cNvPr id="50180" name="Datumsplatzhalt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F3425FE9-BADE-4CCC-AFD0-84330F6C0922}" type="datetime1">
              <a:rPr lang="en-GB">
                <a:solidFill>
                  <a:srgbClr val="000000"/>
                </a:solidFill>
              </a:rPr>
              <a:pPr/>
              <a:t>01/06/2012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181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0182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24775-E014-40FA-A05D-0805887C6B92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mtClean="0"/>
          </a:p>
        </p:txBody>
      </p:sp>
      <p:sp>
        <p:nvSpPr>
          <p:cNvPr id="37892" name="Datumsplatzhalt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AF7C5E7-58F2-42D4-A360-69EBDBF65204}" type="datetime1">
              <a:rPr lang="en-US" smtClean="0">
                <a:solidFill>
                  <a:srgbClr val="000000"/>
                </a:solidFill>
              </a:rPr>
              <a:pPr/>
              <a:t>6/1/2012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893" name="Fußzeilenplatzhalt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HP template</a:t>
            </a:r>
          </a:p>
        </p:txBody>
      </p:sp>
      <p:sp>
        <p:nvSpPr>
          <p:cNvPr id="37894" name="Foliennummernplatzhalt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46865-6FC4-453E-ADCC-47099DE142E4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mtClean="0"/>
          </a:p>
        </p:txBody>
      </p:sp>
      <p:sp>
        <p:nvSpPr>
          <p:cNvPr id="37892" name="Datumsplatzhalt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AF7C5E7-58F2-42D4-A360-69EBDBF65204}" type="datetime1">
              <a:rPr lang="en-US" smtClean="0">
                <a:solidFill>
                  <a:srgbClr val="000000"/>
                </a:solidFill>
              </a:rPr>
              <a:pPr/>
              <a:t>6/1/2012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893" name="Fußzeilenplatzhalt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HP template</a:t>
            </a:r>
          </a:p>
        </p:txBody>
      </p:sp>
      <p:sp>
        <p:nvSpPr>
          <p:cNvPr id="37894" name="Foliennummernplatzhalt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46865-6FC4-453E-ADCC-47099DE142E4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mtClean="0"/>
          </a:p>
        </p:txBody>
      </p:sp>
      <p:sp>
        <p:nvSpPr>
          <p:cNvPr id="28676" name="Datumsplatzhalt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5709BE6-7C9D-4A00-9A87-F181903EABAA}" type="datetime1">
              <a:rPr lang="en-US" smtClean="0">
                <a:solidFill>
                  <a:srgbClr val="000000"/>
                </a:solidFill>
              </a:rPr>
              <a:pPr/>
              <a:t>6/1/2012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7" name="Fußzeilenplatzhalt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HP template</a:t>
            </a:r>
          </a:p>
        </p:txBody>
      </p:sp>
      <p:sp>
        <p:nvSpPr>
          <p:cNvPr id="28678" name="Foliennummernplatzhalt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5CB10D-8E3E-44AA-8AA2-E6F0F0558754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mtClean="0"/>
          </a:p>
        </p:txBody>
      </p:sp>
      <p:sp>
        <p:nvSpPr>
          <p:cNvPr id="37892" name="Datumsplatzhalt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AF7C5E7-58F2-42D4-A360-69EBDBF65204}" type="datetime1">
              <a:rPr lang="en-US" smtClean="0">
                <a:solidFill>
                  <a:srgbClr val="000000"/>
                </a:solidFill>
              </a:rPr>
              <a:pPr/>
              <a:t>6/1/2012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893" name="Fußzeilenplatzhalt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HP template</a:t>
            </a:r>
          </a:p>
        </p:txBody>
      </p:sp>
      <p:sp>
        <p:nvSpPr>
          <p:cNvPr id="37894" name="Foliennummernplatzhalt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46865-6FC4-453E-ADCC-47099DE142E4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310168F5-E3E9-4E99-B8B3-ECE4B529CB21}" type="slidenum">
              <a:rPr lang="de-DE" altLang="de-DE" sz="1200" b="0">
                <a:latin typeface="Century Gothic" pitchFamily="34" charset="0"/>
              </a:rPr>
              <a:pPr algn="r" defTabSz="903288"/>
              <a:t>14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051888AF-5771-406B-A309-CB0CDD8E7D20}" type="slidenum">
              <a:rPr lang="de-DE" altLang="de-DE" sz="1200" b="0">
                <a:latin typeface="Century Gothic" pitchFamily="34" charset="0"/>
              </a:rPr>
              <a:pPr algn="r" defTabSz="903288"/>
              <a:t>16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77B5D1B7-325C-437B-B46F-719400A7D8AB}" type="slidenum">
              <a:rPr lang="de-DE" altLang="de-DE" sz="1200" b="0">
                <a:latin typeface="Century Gothic" pitchFamily="34" charset="0"/>
              </a:rPr>
              <a:pPr algn="r" defTabSz="903288"/>
              <a:t>17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43676B1F-AC71-4DD9-AA78-E7B781F0DFA9}" type="slidenum">
              <a:rPr lang="de-DE" altLang="de-DE" sz="1200" b="0">
                <a:latin typeface="Century Gothic" pitchFamily="34" charset="0"/>
              </a:rPr>
              <a:pPr algn="r" defTabSz="903288"/>
              <a:t>18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DA05A8B2-290A-431A-852B-BADFAE1A6225}" type="slidenum">
              <a:rPr lang="de-DE" altLang="de-DE" sz="1200" b="0">
                <a:latin typeface="Century Gothic" pitchFamily="34" charset="0"/>
              </a:rPr>
              <a:pPr algn="r" defTabSz="903288"/>
              <a:t>19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48BE7F43-42D9-457A-8AEA-FBCF289BB0F4}" type="slidenum">
              <a:rPr lang="de-DE" altLang="de-DE" sz="1200" b="0">
                <a:latin typeface="Century Gothic" pitchFamily="34" charset="0"/>
              </a:rPr>
              <a:pPr algn="r" defTabSz="903288"/>
              <a:t>20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E55FFC2B-08EF-4E02-835A-8E71EC992F92}" type="slidenum">
              <a:rPr lang="de-DE" altLang="de-DE" sz="1200" b="0">
                <a:latin typeface="Century Gothic" pitchFamily="34" charset="0"/>
              </a:rPr>
              <a:pPr algn="r" defTabSz="903288"/>
              <a:t>21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D19D98FE-8EBC-4FFD-9011-B268AE890512}" type="slidenum">
              <a:rPr lang="de-DE" altLang="de-DE" sz="1200" b="0">
                <a:latin typeface="Century Gothic" pitchFamily="34" charset="0"/>
              </a:rPr>
              <a:pPr algn="r" defTabSz="903288"/>
              <a:t>22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E96DCB99-147A-4298-AD01-E4FC2F31CF18}" type="slidenum">
              <a:rPr lang="de-DE" altLang="de-DE" sz="1200" b="0">
                <a:latin typeface="Century Gothic" pitchFamily="34" charset="0"/>
              </a:rPr>
              <a:pPr algn="r" defTabSz="903288"/>
              <a:t>23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893461" y="8688935"/>
            <a:ext cx="2978954" cy="41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354" tIns="45176" rIns="90354" bIns="45176" anchor="b"/>
          <a:lstStyle/>
          <a:p>
            <a:pPr algn="r" defTabSz="903288"/>
            <a:fld id="{218EF1B6-C121-4904-ADBF-AE7DB16D4B01}" type="slidenum">
              <a:rPr lang="de-DE" altLang="de-DE" sz="1200" b="0">
                <a:latin typeface="Century Gothic" pitchFamily="34" charset="0"/>
              </a:rPr>
              <a:pPr algn="r" defTabSz="903288"/>
              <a:t>24</a:t>
            </a:fld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109" y="4344468"/>
            <a:ext cx="5040198" cy="4133872"/>
          </a:xfrm>
          <a:noFill/>
          <a:ln/>
        </p:spPr>
        <p:txBody>
          <a:bodyPr lIns="90355" tIns="45177" rIns="90355" bIns="45177"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8C675-3010-4B88-B48F-327210A4D3BE}" type="slidenum">
              <a:rPr lang="de-AT" smtClean="0"/>
              <a:pPr/>
              <a:t>39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0408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4604DEB-2666-47AE-837F-A7E407180D5F}" type="slidenum">
              <a:rPr lang="de-AT">
                <a:ea typeface="SimSun" charset="-122"/>
              </a:rPr>
              <a:pPr/>
              <a:t>40</a:t>
            </a:fld>
            <a:endParaRPr lang="de-AT">
              <a:ea typeface="SimSun" charset="-122"/>
            </a:endParaRPr>
          </a:p>
        </p:txBody>
      </p:sp>
      <p:sp>
        <p:nvSpPr>
          <p:cNvPr id="174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08463" cy="4481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5400"/>
            <a:ext cx="4210050" cy="4481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85725"/>
            <a:ext cx="2151063" cy="56911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5750" y="85725"/>
            <a:ext cx="6305550" cy="569118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5750" y="85725"/>
            <a:ext cx="8609013" cy="8207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4800" y="1295400"/>
            <a:ext cx="4208463" cy="448151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65663" y="1295400"/>
            <a:ext cx="4210050" cy="4481513"/>
          </a:xfrm>
        </p:spPr>
        <p:txBody>
          <a:bodyPr/>
          <a:lstStyle/>
          <a:p>
            <a:pPr lvl="0"/>
            <a:endParaRPr lang="de-AT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1463" y="1604963"/>
            <a:ext cx="2087562" cy="45243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54013" y="1604963"/>
            <a:ext cx="6115050" cy="45243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4013" y="2614613"/>
            <a:ext cx="8355012" cy="944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033463"/>
          </a:xfrm>
          <a:prstGeom prst="rect">
            <a:avLst/>
          </a:prstGeom>
          <a:solidFill>
            <a:srgbClr val="B2B2B2"/>
          </a:solidFill>
          <a:ln w="255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>
              <a:ea typeface="+mn-ea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70913" cy="448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85725"/>
            <a:ext cx="8609013" cy="820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Format des Titeltextes zu bearbeiten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-25400"/>
            <a:ext cx="92075" cy="1071563"/>
          </a:xfrm>
          <a:prstGeom prst="rect">
            <a:avLst/>
          </a:prstGeom>
          <a:solidFill>
            <a:srgbClr val="DA161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>
              <a:ea typeface="+mn-ea"/>
            </a:endParaRPr>
          </a:p>
        </p:txBody>
      </p:sp>
      <p:pic>
        <p:nvPicPr>
          <p:cNvPr id="1030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018213"/>
            <a:ext cx="9144000" cy="839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47025" y="6327775"/>
            <a:ext cx="957263" cy="30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9pPr>
    </p:titleStyle>
    <p:bodyStyle>
      <a:lvl1pPr marL="342900" indent="-342900" algn="l" defTabSz="449263" rtl="0" eaLnBrk="0" fontAlgn="base" hangingPunct="0">
        <a:spcBef>
          <a:spcPts val="19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4013" y="2614613"/>
            <a:ext cx="8355012" cy="94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Format des Titeltextes zu bearbeiten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>
              <a:ea typeface="+mn-ea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1033463"/>
          </a:xfrm>
          <a:prstGeom prst="rect">
            <a:avLst/>
          </a:prstGeom>
          <a:solidFill>
            <a:srgbClr val="B2B2B2"/>
          </a:solidFill>
          <a:ln w="255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>
              <a:ea typeface="+mn-ea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0" y="1057275"/>
            <a:ext cx="9144000" cy="1588"/>
          </a:xfrm>
          <a:prstGeom prst="line">
            <a:avLst/>
          </a:prstGeom>
          <a:noFill/>
          <a:ln w="7632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>
              <a:ea typeface="+mn-ea"/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194300"/>
            <a:ext cx="9144000" cy="166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b="1">
          <a:solidFill>
            <a:srgbClr val="FFFFFF"/>
          </a:solidFill>
          <a:latin typeface="Trebuchet MS" pitchFamily="32" charset="0"/>
          <a:ea typeface="SimSun" charset="0"/>
          <a:cs typeface="SimSun" charset="0"/>
        </a:defRPr>
      </a:lvl9pPr>
    </p:titleStyle>
    <p:bodyStyle>
      <a:lvl1pPr marL="342900" indent="-342900" algn="l" defTabSz="449263" rtl="0" eaLnBrk="0" fontAlgn="base" hangingPunct="0">
        <a:spcBef>
          <a:spcPts val="19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erhard.laga@wko.a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billentis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Microsoft_Excel_97-2003-Arbeitsblatt1.xls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rb.gv.at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hyperlink" Target="http://www.ebinterface.at/" TargetMode="External"/><Relationship Id="rId4" Type="http://schemas.openxmlformats.org/officeDocument/2006/relationships/hyperlink" Target="http://wko.at/e-rechnu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1484784"/>
            <a:ext cx="7918450" cy="936104"/>
          </a:xfrm>
          <a:solidFill>
            <a:srgbClr val="FFFFFF"/>
          </a:solidFill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3600" dirty="0" smtClean="0">
                <a:solidFill>
                  <a:srgbClr val="DA1616"/>
                </a:solidFill>
              </a:rPr>
              <a:t>E-Rechnung mit </a:t>
            </a:r>
            <a:r>
              <a:rPr lang="de-AT" sz="3600" dirty="0" err="1" smtClean="0">
                <a:solidFill>
                  <a:srgbClr val="DA1616"/>
                </a:solidFill>
              </a:rPr>
              <a:t>ebInterface</a:t>
            </a:r>
            <a:r>
              <a:rPr lang="de-AT" sz="3600" dirty="0" smtClean="0">
                <a:solidFill>
                  <a:srgbClr val="DA1616"/>
                </a:solidFill>
              </a:rPr>
              <a:t> als Möglichkeit zu Einsparungen in der Verwaltung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11188" y="3356992"/>
            <a:ext cx="6577012" cy="1943671"/>
          </a:xfrm>
          <a:solidFill>
            <a:srgbClr val="FFFFFF"/>
          </a:solidFill>
        </p:spPr>
        <p:txBody>
          <a:bodyPr lIns="90000" tIns="46800" rIns="90000" bIns="46800"/>
          <a:lstStyle/>
          <a:p>
            <a:pPr marL="0" indent="0">
              <a:spcBef>
                <a:spcPts val="1575"/>
              </a:spcBef>
              <a:buClrTx/>
              <a:buSzPct val="8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800" dirty="0" smtClean="0"/>
              <a:t>Dr. Gerhard Laga</a:t>
            </a:r>
            <a:br>
              <a:rPr lang="de-AT" sz="1800" dirty="0" smtClean="0"/>
            </a:br>
            <a:r>
              <a:rPr lang="de-AT" sz="1800" dirty="0" smtClean="0"/>
              <a:t>Wirtschaftskammer Österreich, E-Center</a:t>
            </a:r>
            <a:br>
              <a:rPr lang="de-AT" sz="1800" dirty="0" smtClean="0"/>
            </a:br>
            <a:r>
              <a:rPr lang="de-AT" sz="1800" dirty="0" smtClean="0"/>
              <a:t>Leiter AK E-Billing AUSTRIAPRO</a:t>
            </a:r>
            <a:br>
              <a:rPr lang="de-AT" sz="1800" dirty="0" smtClean="0"/>
            </a:br>
            <a:r>
              <a:rPr lang="de-AT" sz="1800" dirty="0" smtClean="0">
                <a:solidFill>
                  <a:srgbClr val="0099FF"/>
                </a:solidFill>
                <a:hlinkClick r:id="rId3"/>
              </a:rPr>
              <a:t>gerhard.laga@wko.at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2708275"/>
            <a:ext cx="2305050" cy="230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611560" y="260648"/>
            <a:ext cx="6954838" cy="498598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lIns="0" tIns="0" rIns="0" bIns="0" anchor="ctr" anchorCtr="1">
            <a:spAutoFit/>
          </a:bodyPr>
          <a:lstStyle/>
          <a:p>
            <a:pPr>
              <a:tabLst>
                <a:tab pos="5202238" algn="r"/>
              </a:tabLst>
            </a:pPr>
            <a:r>
              <a:rPr lang="de-DE" sz="3600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Potenziale:</a:t>
            </a:r>
          </a:p>
          <a:p>
            <a:pPr>
              <a:tabLst>
                <a:tab pos="5202238" algn="r"/>
              </a:tabLst>
            </a:pPr>
            <a:endParaRPr lang="de-DE" sz="3600" dirty="0" smtClean="0">
              <a:solidFill>
                <a:schemeClr val="accent4"/>
              </a:solidFill>
              <a:latin typeface="Futura Bk"/>
              <a:cs typeface="Arial" pitchFamily="34" charset="0"/>
            </a:endParaRPr>
          </a:p>
          <a:p>
            <a:pPr>
              <a:tabLst>
                <a:tab pos="5202238" algn="r"/>
              </a:tabLst>
            </a:pPr>
            <a:endParaRPr lang="de-DE" sz="3600" dirty="0" smtClean="0">
              <a:solidFill>
                <a:schemeClr val="accent4"/>
              </a:solidFill>
              <a:latin typeface="Futura Bk"/>
              <a:cs typeface="Arial" pitchFamily="34" charset="0"/>
            </a:endParaRPr>
          </a:p>
          <a:p>
            <a:pPr>
              <a:tabLst>
                <a:tab pos="5202238" algn="r"/>
              </a:tabLst>
            </a:pPr>
            <a:r>
              <a:rPr lang="de-DE" sz="3600" b="1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Ökologischer Nutzen</a:t>
            </a:r>
            <a:r>
              <a:rPr lang="de-DE" sz="3600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, Reduktion von Papier, Herstellung, Transport und Entsorgung</a:t>
            </a:r>
          </a:p>
          <a:p>
            <a:pPr>
              <a:tabLst>
                <a:tab pos="5202238" algn="r"/>
              </a:tabLst>
            </a:pPr>
            <a:r>
              <a:rPr lang="de-DE" sz="3600" b="1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Finanzieller Nutzen </a:t>
            </a:r>
            <a:r>
              <a:rPr lang="de-DE" sz="3600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für den öffentlichen Sektor und die Unternehmen der Privatwirtschaft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Titelbla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00000">
            <a:off x="5817554" y="1468848"/>
            <a:ext cx="2636520" cy="3794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black">
          <a:xfrm>
            <a:off x="323528" y="260648"/>
            <a:ext cx="8394700" cy="6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7160" rIns="0" bIns="0"/>
          <a:lstStyle/>
          <a:p>
            <a:pPr marL="225425" indent="-225425" defTabSz="742950">
              <a:spcBef>
                <a:spcPts val="0"/>
              </a:spcBef>
              <a:spcAft>
                <a:spcPts val="600"/>
              </a:spcAft>
              <a:buSzPct val="80000"/>
              <a:defRPr/>
            </a:pPr>
            <a:r>
              <a:rPr lang="de-CH" sz="3600" kern="0" dirty="0" smtClean="0">
                <a:latin typeface="Arial" pitchFamily="34" charset="0"/>
              </a:rPr>
              <a:t>WKÖ-Studie zum Nutzenpotential 2011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0" name="Rechteck 29"/>
          <p:cNvSpPr/>
          <p:nvPr/>
        </p:nvSpPr>
        <p:spPr>
          <a:xfrm>
            <a:off x="179512" y="1196752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tabLst>
                <a:tab pos="5202238" algn="r"/>
              </a:tabLst>
            </a:pP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Durchgeführt von </a:t>
            </a:r>
            <a:r>
              <a:rPr lang="de-DE" dirty="0" err="1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Billentis</a:t>
            </a: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 (CH), </a:t>
            </a: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  <a:hlinkClick r:id="rId4"/>
              </a:rPr>
              <a:t>http://www.billentis.com/</a:t>
            </a: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  </a:t>
            </a:r>
          </a:p>
          <a:p>
            <a:pPr>
              <a:buFont typeface="Arial" pitchFamily="34" charset="0"/>
              <a:buChar char="•"/>
              <a:tabLst>
                <a:tab pos="5202238" algn="r"/>
              </a:tabLst>
            </a:pP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Potenziale:</a:t>
            </a:r>
          </a:p>
          <a:p>
            <a:pPr lvl="1">
              <a:buFont typeface="Arial" pitchFamily="34" charset="0"/>
              <a:buChar char="•"/>
              <a:tabLst>
                <a:tab pos="5202238" algn="r"/>
              </a:tabLst>
            </a:pPr>
            <a:r>
              <a:rPr lang="de-DE" b="1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Ökologischer Nutzen</a:t>
            </a: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, Reduktion </a:t>
            </a:r>
            <a:b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</a:b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von Papier, Herstellung, Transport</a:t>
            </a:r>
            <a:b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</a:b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und Entsorgung</a:t>
            </a:r>
          </a:p>
          <a:p>
            <a:pPr lvl="1">
              <a:buFont typeface="Arial" pitchFamily="34" charset="0"/>
              <a:buChar char="•"/>
              <a:tabLst>
                <a:tab pos="5202238" algn="r"/>
              </a:tabLst>
            </a:pPr>
            <a:r>
              <a:rPr lang="de-DE" b="1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Finanzieller Nutzen </a:t>
            </a: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für den </a:t>
            </a:r>
            <a:b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</a:br>
            <a:r>
              <a:rPr lang="de-DE" dirty="0" smtClean="0">
                <a:solidFill>
                  <a:schemeClr val="accent4"/>
                </a:solidFill>
                <a:latin typeface="Futura Bk"/>
                <a:cs typeface="Arial" pitchFamily="34" charset="0"/>
              </a:rPr>
              <a:t>öffentlichen Sektor und die Unternehmen der Privatwirtschaft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black">
          <a:xfrm>
            <a:off x="323528" y="260648"/>
            <a:ext cx="8394700" cy="6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7160" rIns="0" bIns="0"/>
          <a:lstStyle/>
          <a:p>
            <a:pPr marL="225425" indent="-225425" defTabSz="742950">
              <a:spcBef>
                <a:spcPts val="0"/>
              </a:spcBef>
              <a:spcAft>
                <a:spcPts val="600"/>
              </a:spcAft>
              <a:buSzPct val="80000"/>
              <a:defRPr/>
            </a:pPr>
            <a:r>
              <a:rPr lang="de-CH" sz="3600" kern="0" dirty="0" smtClean="0">
                <a:latin typeface="Arial" pitchFamily="34" charset="0"/>
              </a:rPr>
              <a:t>Volkswirtschaftliches Nutzenpotential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Text Box 572"/>
          <p:cNvSpPr txBox="1">
            <a:spLocks noChangeArrowheads="1"/>
          </p:cNvSpPr>
          <p:nvPr/>
        </p:nvSpPr>
        <p:spPr bwMode="auto">
          <a:xfrm>
            <a:off x="1439967" y="1295400"/>
            <a:ext cx="2170466" cy="738664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  <a:t>Top-Down-</a:t>
            </a:r>
            <a:b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</a:br>
            <a: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  <a:t>Hochrechnung</a:t>
            </a:r>
            <a:endParaRPr lang="de-CH" b="1" dirty="0">
              <a:solidFill>
                <a:srgbClr val="003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72"/>
          <p:cNvSpPr txBox="1">
            <a:spLocks noChangeArrowheads="1"/>
          </p:cNvSpPr>
          <p:nvPr/>
        </p:nvSpPr>
        <p:spPr bwMode="auto">
          <a:xfrm>
            <a:off x="6248400" y="1295400"/>
            <a:ext cx="1795363" cy="738664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sm"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de-CH" b="1" dirty="0" err="1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  <a:t>Bottom-Up</a:t>
            </a:r>
            <a: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  <a:t>-</a:t>
            </a:r>
            <a:b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</a:br>
            <a:r>
              <a:rPr lang="de-CH" b="1" dirty="0" smtClean="0">
                <a:solidFill>
                  <a:srgbClr val="003060"/>
                </a:solidFill>
                <a:latin typeface="Arial" pitchFamily="34" charset="0"/>
                <a:cs typeface="Arial" pitchFamily="34" charset="0"/>
              </a:rPr>
              <a:t>Berechnung</a:t>
            </a:r>
            <a:endParaRPr lang="de-CH" b="1" dirty="0">
              <a:solidFill>
                <a:srgbClr val="003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pieren 11"/>
          <p:cNvGrpSpPr/>
          <p:nvPr/>
        </p:nvGrpSpPr>
        <p:grpSpPr>
          <a:xfrm>
            <a:off x="4343400" y="2349500"/>
            <a:ext cx="1905000" cy="3246444"/>
            <a:chOff x="4038600" y="2362200"/>
            <a:chExt cx="1905000" cy="3541575"/>
          </a:xfrm>
        </p:grpSpPr>
        <p:sp>
          <p:nvSpPr>
            <p:cNvPr id="14" name="Rechteck 13"/>
            <p:cNvSpPr/>
            <p:nvPr/>
          </p:nvSpPr>
          <p:spPr bwMode="auto">
            <a:xfrm>
              <a:off x="4038600" y="2362200"/>
              <a:ext cx="1905000" cy="3429000"/>
            </a:xfrm>
            <a:prstGeom prst="rect">
              <a:avLst/>
            </a:prstGeom>
            <a:solidFill>
              <a:srgbClr val="487DAD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k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4419600" y="2362200"/>
              <a:ext cx="1122423" cy="436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000" dirty="0" smtClean="0">
                  <a:latin typeface="Arial" pitchFamily="34" charset="0"/>
                  <a:cs typeface="Arial" pitchFamily="34" charset="0"/>
                </a:rPr>
                <a:t>9 Mrd. €</a:t>
              </a:r>
              <a:endParaRPr lang="de-CH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4419600" y="5467291"/>
              <a:ext cx="1122423" cy="436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000" dirty="0" smtClean="0">
                  <a:latin typeface="Arial" pitchFamily="34" charset="0"/>
                  <a:cs typeface="Arial" pitchFamily="34" charset="0"/>
                </a:rPr>
                <a:t>6 Mrd. €</a:t>
              </a:r>
              <a:endParaRPr lang="de-CH" sz="20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uppieren 13"/>
          <p:cNvGrpSpPr/>
          <p:nvPr/>
        </p:nvGrpSpPr>
        <p:grpSpPr>
          <a:xfrm>
            <a:off x="914400" y="4794250"/>
            <a:ext cx="3381833" cy="615553"/>
            <a:chOff x="428167" y="2971800"/>
            <a:chExt cx="3381833" cy="671512"/>
          </a:xfrm>
        </p:grpSpPr>
        <p:sp>
          <p:nvSpPr>
            <p:cNvPr id="18" name="Text Box 572"/>
            <p:cNvSpPr txBox="1">
              <a:spLocks noChangeArrowheads="1"/>
            </p:cNvSpPr>
            <p:nvPr/>
          </p:nvSpPr>
          <p:spPr bwMode="auto">
            <a:xfrm>
              <a:off x="428167" y="2971800"/>
              <a:ext cx="2765437" cy="6715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sm"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European Association of</a:t>
              </a:r>
              <a:br>
                <a:rPr lang="en-US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Corporate Treasurers </a:t>
              </a:r>
              <a:endParaRPr lang="de-CH" sz="2000" dirty="0">
                <a:solidFill>
                  <a:srgbClr val="003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Gleichschenkliges Dreieck 18"/>
            <p:cNvSpPr/>
            <p:nvPr/>
          </p:nvSpPr>
          <p:spPr bwMode="auto">
            <a:xfrm rot="5400000">
              <a:off x="3505200" y="3127176"/>
              <a:ext cx="304800" cy="304800"/>
            </a:xfrm>
            <a:prstGeom prst="triangle">
              <a:avLst/>
            </a:prstGeom>
            <a:solidFill>
              <a:schemeClr val="bg2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k" pitchFamily="34" charset="0"/>
              </a:endParaRPr>
            </a:p>
          </p:txBody>
        </p:sp>
      </p:grpSp>
      <p:grpSp>
        <p:nvGrpSpPr>
          <p:cNvPr id="4" name="Gruppieren 17"/>
          <p:cNvGrpSpPr/>
          <p:nvPr/>
        </p:nvGrpSpPr>
        <p:grpSpPr>
          <a:xfrm>
            <a:off x="992278" y="2209800"/>
            <a:ext cx="3303955" cy="307777"/>
            <a:chOff x="658445" y="2661047"/>
            <a:chExt cx="3303955" cy="335757"/>
          </a:xfrm>
        </p:grpSpPr>
        <p:sp>
          <p:nvSpPr>
            <p:cNvPr id="21" name="Text Box 572"/>
            <p:cNvSpPr txBox="1">
              <a:spLocks noChangeArrowheads="1"/>
            </p:cNvSpPr>
            <p:nvPr/>
          </p:nvSpPr>
          <p:spPr bwMode="auto">
            <a:xfrm>
              <a:off x="658445" y="2661047"/>
              <a:ext cx="2609689" cy="33575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sm"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Griechische Regierung</a:t>
              </a:r>
              <a:endParaRPr lang="de-DE" sz="2000" dirty="0">
                <a:solidFill>
                  <a:srgbClr val="003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Gleichschenkliges Dreieck 21"/>
            <p:cNvSpPr/>
            <p:nvPr/>
          </p:nvSpPr>
          <p:spPr bwMode="auto">
            <a:xfrm rot="5400000">
              <a:off x="3657600" y="2662535"/>
              <a:ext cx="304800" cy="304800"/>
            </a:xfrm>
            <a:prstGeom prst="triangle">
              <a:avLst/>
            </a:prstGeom>
            <a:solidFill>
              <a:schemeClr val="bg2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k" pitchFamily="34" charset="0"/>
              </a:endParaRPr>
            </a:p>
          </p:txBody>
        </p:sp>
      </p:grpSp>
      <p:grpSp>
        <p:nvGrpSpPr>
          <p:cNvPr id="6" name="Gruppieren 18"/>
          <p:cNvGrpSpPr/>
          <p:nvPr/>
        </p:nvGrpSpPr>
        <p:grpSpPr>
          <a:xfrm>
            <a:off x="1134143" y="3604071"/>
            <a:ext cx="3162090" cy="307777"/>
            <a:chOff x="800310" y="2661047"/>
            <a:chExt cx="3162090" cy="335757"/>
          </a:xfrm>
        </p:grpSpPr>
        <p:sp>
          <p:nvSpPr>
            <p:cNvPr id="24" name="Text Box 572"/>
            <p:cNvSpPr txBox="1">
              <a:spLocks noChangeArrowheads="1"/>
            </p:cNvSpPr>
            <p:nvPr/>
          </p:nvSpPr>
          <p:spPr bwMode="auto">
            <a:xfrm>
              <a:off x="800310" y="2661047"/>
              <a:ext cx="2325958" cy="33575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sm"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Dänische Regierung</a:t>
              </a:r>
              <a:endParaRPr lang="de-DE" sz="2000" dirty="0">
                <a:solidFill>
                  <a:srgbClr val="003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Gleichschenkliges Dreieck 24"/>
            <p:cNvSpPr/>
            <p:nvPr/>
          </p:nvSpPr>
          <p:spPr bwMode="auto">
            <a:xfrm rot="5400000">
              <a:off x="3657600" y="2662535"/>
              <a:ext cx="304800" cy="304800"/>
            </a:xfrm>
            <a:prstGeom prst="triangle">
              <a:avLst/>
            </a:prstGeom>
            <a:solidFill>
              <a:schemeClr val="bg2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k" pitchFamily="34" charset="0"/>
              </a:endParaRPr>
            </a:p>
          </p:txBody>
        </p:sp>
      </p:grpSp>
      <p:grpSp>
        <p:nvGrpSpPr>
          <p:cNvPr id="7" name="Gruppieren 25"/>
          <p:cNvGrpSpPr/>
          <p:nvPr/>
        </p:nvGrpSpPr>
        <p:grpSpPr>
          <a:xfrm>
            <a:off x="6273019" y="3200400"/>
            <a:ext cx="1509573" cy="615553"/>
            <a:chOff x="6273019" y="3200400"/>
            <a:chExt cx="1509573" cy="615553"/>
          </a:xfrm>
        </p:grpSpPr>
        <p:sp>
          <p:nvSpPr>
            <p:cNvPr id="27" name="Text Box 572"/>
            <p:cNvSpPr txBox="1">
              <a:spLocks noChangeArrowheads="1"/>
            </p:cNvSpPr>
            <p:nvPr/>
          </p:nvSpPr>
          <p:spPr bwMode="auto">
            <a:xfrm flipH="1">
              <a:off x="6815981" y="3200400"/>
              <a:ext cx="966611" cy="61555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sm"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Billentis</a:t>
              </a:r>
              <a:r>
                <a:rPr lang="de-DE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de-DE" sz="2000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de-DE" sz="2000" b="1" dirty="0" smtClean="0">
                  <a:solidFill>
                    <a:srgbClr val="003060"/>
                  </a:solidFill>
                  <a:latin typeface="Arial" pitchFamily="34" charset="0"/>
                  <a:cs typeface="Arial" pitchFamily="34" charset="0"/>
                </a:rPr>
                <a:t>8 Mrd. €</a:t>
              </a:r>
              <a:endParaRPr lang="de-DE" sz="2000" b="1" dirty="0">
                <a:solidFill>
                  <a:srgbClr val="003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Gleichschenkliges Dreieck 27"/>
            <p:cNvSpPr/>
            <p:nvPr/>
          </p:nvSpPr>
          <p:spPr bwMode="auto">
            <a:xfrm rot="16200000" flipH="1">
              <a:off x="6285719" y="3355777"/>
              <a:ext cx="279400" cy="304800"/>
            </a:xfrm>
            <a:prstGeom prst="triangle">
              <a:avLst/>
            </a:prstGeom>
            <a:solidFill>
              <a:schemeClr val="bg2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k" pitchFamily="34" charset="0"/>
              </a:endParaRPr>
            </a:p>
          </p:txBody>
        </p:sp>
      </p:grpSp>
      <p:sp>
        <p:nvSpPr>
          <p:cNvPr id="29" name="Textfeld 36"/>
          <p:cNvSpPr txBox="1">
            <a:spLocks noChangeArrowheads="1"/>
          </p:cNvSpPr>
          <p:nvPr/>
        </p:nvSpPr>
        <p:spPr bwMode="auto">
          <a:xfrm>
            <a:off x="381000" y="5799892"/>
            <a:ext cx="8556625" cy="677108"/>
          </a:xfrm>
          <a:prstGeom prst="rect">
            <a:avLst/>
          </a:prstGeom>
          <a:solidFill>
            <a:srgbClr val="487DAD"/>
          </a:solidFill>
          <a:ln w="9525">
            <a:solidFill>
              <a:srgbClr val="215E9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900" b="1" dirty="0" smtClean="0">
                <a:latin typeface="Arial" pitchFamily="34" charset="0"/>
              </a:rPr>
              <a:t>Von diesem Nutzenpotenzial dürften in Österreich gerade einmal 12% ausgeschöpft sein (Stand 2011).</a:t>
            </a:r>
            <a:endParaRPr lang="de-DE" sz="19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Potenzial im öffentlichen Sektor</a:t>
            </a:r>
          </a:p>
        </p:txBody>
      </p:sp>
      <p:graphicFrame>
        <p:nvGraphicFramePr>
          <p:cNvPr id="2050" name="Inhaltsplatzhalter 6"/>
          <p:cNvGraphicFramePr>
            <a:graphicFrameLocks noGrp="1"/>
          </p:cNvGraphicFramePr>
          <p:nvPr>
            <p:ph idx="1"/>
          </p:nvPr>
        </p:nvGraphicFramePr>
        <p:xfrm>
          <a:off x="1331640" y="1340768"/>
          <a:ext cx="6640513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8587700" imgH="4259634" progId="Excel.Sheet.8">
                  <p:embed/>
                </p:oleObj>
              </mc:Choice>
              <mc:Fallback>
                <p:oleObj name="Worksheet" r:id="rId5" imgW="8587700" imgH="4259634" progId="Excel.Sheet.8">
                  <p:embed/>
                  <p:pic>
                    <p:nvPicPr>
                      <p:cNvPr id="0" name="Inhaltsplatzhalter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340768"/>
                        <a:ext cx="6640513" cy="329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36"/>
          <p:cNvSpPr txBox="1">
            <a:spLocks noChangeArrowheads="1"/>
          </p:cNvSpPr>
          <p:nvPr/>
        </p:nvSpPr>
        <p:spPr bwMode="auto">
          <a:xfrm>
            <a:off x="381000" y="5105400"/>
            <a:ext cx="8556625" cy="1261884"/>
          </a:xfrm>
          <a:prstGeom prst="rect">
            <a:avLst/>
          </a:prstGeom>
          <a:solidFill>
            <a:srgbClr val="487DAD"/>
          </a:solidFill>
          <a:ln w="9525">
            <a:solidFill>
              <a:srgbClr val="215E9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900" b="1" dirty="0" smtClean="0">
                <a:latin typeface="Arial" pitchFamily="34" charset="0"/>
              </a:rPr>
              <a:t>Noch bedeutender als die Einsparung dieser Steuergelder ist aber der Einfluss des öffentlichen Sektors auf die Privatwirtschaft: Rund 50% der Unternehmen schicken Rechnungen an den öffentlichen Sektor und praktisch 100% empfangen Rechnungen von ihm.</a:t>
            </a:r>
            <a:endParaRPr lang="de-DE" sz="1900" b="1" dirty="0">
              <a:latin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67544" y="26064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dirty="0" smtClean="0"/>
              <a:t>Nutzenpotential im öffentlichen Sektor</a:t>
            </a:r>
            <a:endParaRPr lang="de-A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Versender: Papierrechnung, ~9,6€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026" name="Bild 8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3"/>
            <a:ext cx="5544616" cy="475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Versender: PDF, ~7€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3074" name="Bild 8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08720"/>
            <a:ext cx="5922963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Versender: XML, ~3€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2051" name="Bild 8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60038"/>
            <a:ext cx="5778947" cy="494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Empfänger: Papierrechnung: ~13€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098" name="Bild 8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520324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Empfänger: PDF manuell, ~14€ (!)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122" name="Bild 8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124744"/>
            <a:ext cx="5256584" cy="487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Empfänger: PDF, scannen, ~4,5€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146" name="Bild 8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268760"/>
            <a:ext cx="489260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Empfänger: XML, ~2€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7170" name="Bild 8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114304"/>
            <a:ext cx="5135227" cy="476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Seit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300000">
            <a:off x="4800644" y="1785084"/>
            <a:ext cx="2659380" cy="3787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black">
          <a:xfrm>
            <a:off x="323528" y="260648"/>
            <a:ext cx="8394700" cy="6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7160" rIns="0" bIns="0"/>
          <a:lstStyle/>
          <a:p>
            <a:pPr marL="225425" indent="-225425" defTabSz="742950">
              <a:spcBef>
                <a:spcPts val="0"/>
              </a:spcBef>
              <a:spcAft>
                <a:spcPts val="600"/>
              </a:spcAft>
              <a:buSzPct val="80000"/>
              <a:defRPr/>
            </a:pPr>
            <a:r>
              <a:rPr lang="de-CH" sz="3600" kern="0" dirty="0" smtClean="0">
                <a:latin typeface="Arial" pitchFamily="34" charset="0"/>
              </a:rPr>
              <a:t>Download unter http://wko.at/e-rechnung</a:t>
            </a:r>
          </a:p>
        </p:txBody>
      </p:sp>
      <p:pic>
        <p:nvPicPr>
          <p:cNvPr id="6" name="Grafik 5" descr="Seit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1828800"/>
            <a:ext cx="2636520" cy="3779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 descr="Seite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00000">
            <a:off x="2825706" y="1860014"/>
            <a:ext cx="2628900" cy="3756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8" descr="Titelblat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00000">
            <a:off x="2290650" y="1647888"/>
            <a:ext cx="2636520" cy="3794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hteck 139"/>
          <p:cNvSpPr>
            <a:spLocks noChangeArrowheads="1"/>
          </p:cNvSpPr>
          <p:nvPr/>
        </p:nvSpPr>
        <p:spPr bwMode="auto">
          <a:xfrm>
            <a:off x="76200" y="1641475"/>
            <a:ext cx="8899281" cy="306388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EAEAEA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de-AT" sz="4400" b="0">
              <a:latin typeface="Century Gothic" pitchFamily="34" charset="0"/>
            </a:endParaRPr>
          </a:p>
        </p:txBody>
      </p:sp>
      <p:sp>
        <p:nvSpPr>
          <p:cNvPr id="23555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556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57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58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59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0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1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2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3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4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5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6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7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8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69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0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1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2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3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4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5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6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7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8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79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0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1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2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3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4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5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6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7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8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89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0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1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2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3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4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5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6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7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8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599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0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1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2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3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4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3605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06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07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08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09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10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11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3612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3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4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5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6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7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8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19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0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1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2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3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4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5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6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7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8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29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0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1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2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3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4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5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6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7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8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39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0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1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2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3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4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5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6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7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8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49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0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1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2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3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4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5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6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7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8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59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0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1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2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3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4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5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6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7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8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69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0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1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2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3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4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5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6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7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8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79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0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1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2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3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4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5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6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7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8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89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0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1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2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3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4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5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6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7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8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699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0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1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2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3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4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5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6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7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8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09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0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1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2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3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4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5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6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7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8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19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3720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3721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3722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3723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3724" name="Text Box 145"/>
          <p:cNvSpPr txBox="1">
            <a:spLocks noChangeArrowheads="1"/>
          </p:cNvSpPr>
          <p:nvPr/>
        </p:nvSpPr>
        <p:spPr bwMode="auto">
          <a:xfrm>
            <a:off x="79131" y="6064251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20:</a:t>
            </a:r>
          </a:p>
        </p:txBody>
      </p:sp>
      <p:sp>
        <p:nvSpPr>
          <p:cNvPr id="23725" name="Text Box 146"/>
          <p:cNvSpPr txBox="1">
            <a:spLocks noChangeArrowheads="1"/>
          </p:cNvSpPr>
          <p:nvPr/>
        </p:nvSpPr>
        <p:spPr bwMode="auto">
          <a:xfrm>
            <a:off x="477715" y="6046788"/>
            <a:ext cx="867507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Erhält Ihr Unternehmen elektronische Rechnungen oder nicht? Darunter verstehen wir die Übermittlung via E-Mail oder das Herunterladen aus dem Internet bzw. die Übertragung über Computernetzwerke zwischen Computern verschiedener Unternehmen.</a:t>
            </a:r>
            <a:endParaRPr lang="de-AT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2721220" y="1438275"/>
            <a:ext cx="876300" cy="2238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ja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560" name="Rectangle 176"/>
          <p:cNvSpPr>
            <a:spLocks noChangeArrowheads="1"/>
          </p:cNvSpPr>
          <p:nvPr/>
        </p:nvSpPr>
        <p:spPr bwMode="auto">
          <a:xfrm>
            <a:off x="5647593" y="1420814"/>
            <a:ext cx="876300" cy="2254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nein</a:t>
            </a:r>
            <a:endParaRPr lang="de-AT" sz="1000" b="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335258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Erhalt elektronischer Rechnungen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Drei Viertel der Unternehmen werden Rechnungen elektronisch zugestellt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3732" name="Textfeld 286"/>
          <p:cNvSpPr txBox="1">
            <a:spLocks noChangeArrowheads="1"/>
          </p:cNvSpPr>
          <p:nvPr/>
        </p:nvSpPr>
        <p:spPr bwMode="auto">
          <a:xfrm>
            <a:off x="7010327" y="6389688"/>
            <a:ext cx="141417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 der WKÖ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" name="Rectangle 176"/>
          <p:cNvSpPr>
            <a:spLocks noChangeArrowheads="1"/>
          </p:cNvSpPr>
          <p:nvPr/>
        </p:nvSpPr>
        <p:spPr bwMode="auto">
          <a:xfrm>
            <a:off x="76200" y="1133475"/>
            <a:ext cx="2051538" cy="400050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1000" b="0" dirty="0">
                <a:solidFill>
                  <a:srgbClr val="7F7F7F"/>
                </a:solidFill>
                <a:latin typeface="Calibri" pitchFamily="34" charset="0"/>
              </a:rPr>
              <a:t>Das Unternehmen erhält elektronische Rechnungen -</a:t>
            </a:r>
          </a:p>
        </p:txBody>
      </p:sp>
      <p:sp>
        <p:nvSpPr>
          <p:cNvPr id="23735" name="Rechteck 2"/>
          <p:cNvSpPr>
            <a:spLocks noChangeArrowheads="1"/>
          </p:cNvSpPr>
          <p:nvPr/>
        </p:nvSpPr>
        <p:spPr bwMode="auto">
          <a:xfrm>
            <a:off x="1223409" y="1652588"/>
            <a:ext cx="151246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Österr. Unternehmen</a:t>
            </a:r>
          </a:p>
        </p:txBody>
      </p:sp>
      <p:sp>
        <p:nvSpPr>
          <p:cNvPr id="23736" name="Rechteck 3"/>
          <p:cNvSpPr>
            <a:spLocks noChangeArrowheads="1"/>
          </p:cNvSpPr>
          <p:nvPr/>
        </p:nvSpPr>
        <p:spPr bwMode="auto">
          <a:xfrm>
            <a:off x="1723353" y="2195514"/>
            <a:ext cx="1012521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nur ich selbst</a:t>
            </a:r>
          </a:p>
        </p:txBody>
      </p:sp>
      <p:sp>
        <p:nvSpPr>
          <p:cNvPr id="23737" name="Rechteck 4"/>
          <p:cNvSpPr>
            <a:spLocks noChangeArrowheads="1"/>
          </p:cNvSpPr>
          <p:nvPr/>
        </p:nvSpPr>
        <p:spPr bwMode="auto">
          <a:xfrm>
            <a:off x="1397366" y="2465388"/>
            <a:ext cx="133850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 bis 4 Mitarbeiter</a:t>
            </a:r>
          </a:p>
        </p:txBody>
      </p:sp>
      <p:sp>
        <p:nvSpPr>
          <p:cNvPr id="23738" name="Rechteck 5"/>
          <p:cNvSpPr>
            <a:spLocks noChangeArrowheads="1"/>
          </p:cNvSpPr>
          <p:nvPr/>
        </p:nvSpPr>
        <p:spPr bwMode="auto">
          <a:xfrm>
            <a:off x="1397366" y="2736851"/>
            <a:ext cx="133850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5 bis 9 Mitarbeiter</a:t>
            </a:r>
          </a:p>
        </p:txBody>
      </p:sp>
      <p:sp>
        <p:nvSpPr>
          <p:cNvPr id="23739" name="Rechteck 6"/>
          <p:cNvSpPr>
            <a:spLocks noChangeArrowheads="1"/>
          </p:cNvSpPr>
          <p:nvPr/>
        </p:nvSpPr>
        <p:spPr bwMode="auto">
          <a:xfrm>
            <a:off x="1493226" y="3008314"/>
            <a:ext cx="124264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10 und mehr MA</a:t>
            </a:r>
          </a:p>
        </p:txBody>
      </p:sp>
      <p:sp>
        <p:nvSpPr>
          <p:cNvPr id="23740" name="Rechteck 7"/>
          <p:cNvSpPr>
            <a:spLocks noChangeArrowheads="1"/>
          </p:cNvSpPr>
          <p:nvPr/>
        </p:nvSpPr>
        <p:spPr bwMode="auto">
          <a:xfrm>
            <a:off x="639210" y="3549651"/>
            <a:ext cx="209666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Gewerbe, Handwerk, Industrie</a:t>
            </a:r>
          </a:p>
        </p:txBody>
      </p:sp>
      <p:sp>
        <p:nvSpPr>
          <p:cNvPr id="23741" name="Rechteck 8"/>
          <p:cNvSpPr>
            <a:spLocks noChangeArrowheads="1"/>
          </p:cNvSpPr>
          <p:nvPr/>
        </p:nvSpPr>
        <p:spPr bwMode="auto">
          <a:xfrm>
            <a:off x="535143" y="3821114"/>
            <a:ext cx="2200731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Handel, Banken, Versicherungen</a:t>
            </a:r>
          </a:p>
        </p:txBody>
      </p:sp>
      <p:sp>
        <p:nvSpPr>
          <p:cNvPr id="23742" name="Rechteck 9"/>
          <p:cNvSpPr>
            <a:spLocks noChangeArrowheads="1"/>
          </p:cNvSpPr>
          <p:nvPr/>
        </p:nvSpPr>
        <p:spPr bwMode="auto">
          <a:xfrm>
            <a:off x="699034" y="4090989"/>
            <a:ext cx="203684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Verkehr, Transport, Tourismus</a:t>
            </a:r>
          </a:p>
        </p:txBody>
      </p:sp>
      <p:sp>
        <p:nvSpPr>
          <p:cNvPr id="23743" name="Rechteck 10"/>
          <p:cNvSpPr>
            <a:spLocks noChangeArrowheads="1"/>
          </p:cNvSpPr>
          <p:nvPr/>
        </p:nvSpPr>
        <p:spPr bwMode="auto">
          <a:xfrm>
            <a:off x="1578634" y="4362451"/>
            <a:ext cx="115724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Info, Consulting</a:t>
            </a:r>
          </a:p>
        </p:txBody>
      </p:sp>
      <p:sp>
        <p:nvSpPr>
          <p:cNvPr id="23744" name="Rechteck 11"/>
          <p:cNvSpPr>
            <a:spLocks noChangeArrowheads="1"/>
          </p:cNvSpPr>
          <p:nvPr/>
        </p:nvSpPr>
        <p:spPr bwMode="auto">
          <a:xfrm>
            <a:off x="1710272" y="4903788"/>
            <a:ext cx="102560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Ostösterreich</a:t>
            </a:r>
          </a:p>
        </p:txBody>
      </p:sp>
      <p:sp>
        <p:nvSpPr>
          <p:cNvPr id="23745" name="Rechteck 12"/>
          <p:cNvSpPr>
            <a:spLocks noChangeArrowheads="1"/>
          </p:cNvSpPr>
          <p:nvPr/>
        </p:nvSpPr>
        <p:spPr bwMode="auto">
          <a:xfrm>
            <a:off x="1691036" y="5175251"/>
            <a:ext cx="104483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Südösterreich</a:t>
            </a:r>
          </a:p>
        </p:txBody>
      </p:sp>
      <p:sp>
        <p:nvSpPr>
          <p:cNvPr id="23746" name="Rechteck 13"/>
          <p:cNvSpPr>
            <a:spLocks noChangeArrowheads="1"/>
          </p:cNvSpPr>
          <p:nvPr/>
        </p:nvSpPr>
        <p:spPr bwMode="auto">
          <a:xfrm>
            <a:off x="1605308" y="5446714"/>
            <a:ext cx="1130566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Westösterreich</a:t>
            </a:r>
          </a:p>
        </p:txBody>
      </p:sp>
      <p:sp>
        <p:nvSpPr>
          <p:cNvPr id="23747" name="Rechteck 15"/>
          <p:cNvSpPr>
            <a:spLocks noChangeArrowheads="1"/>
          </p:cNvSpPr>
          <p:nvPr/>
        </p:nvSpPr>
        <p:spPr bwMode="auto">
          <a:xfrm>
            <a:off x="2806212" y="1677988"/>
            <a:ext cx="902677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48" name="Rechteck 16"/>
          <p:cNvSpPr>
            <a:spLocks noChangeArrowheads="1"/>
          </p:cNvSpPr>
          <p:nvPr/>
        </p:nvSpPr>
        <p:spPr bwMode="auto">
          <a:xfrm>
            <a:off x="3708889" y="16494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77</a:t>
            </a:r>
          </a:p>
        </p:txBody>
      </p:sp>
      <p:sp>
        <p:nvSpPr>
          <p:cNvPr id="23749" name="Rechteck 17"/>
          <p:cNvSpPr>
            <a:spLocks noChangeArrowheads="1"/>
          </p:cNvSpPr>
          <p:nvPr/>
        </p:nvSpPr>
        <p:spPr bwMode="auto">
          <a:xfrm>
            <a:off x="2806212" y="2219326"/>
            <a:ext cx="855785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50" name="Rechteck 18"/>
          <p:cNvSpPr>
            <a:spLocks noChangeArrowheads="1"/>
          </p:cNvSpPr>
          <p:nvPr/>
        </p:nvSpPr>
        <p:spPr bwMode="auto">
          <a:xfrm>
            <a:off x="3661997" y="21907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73</a:t>
            </a:r>
          </a:p>
        </p:txBody>
      </p:sp>
      <p:sp>
        <p:nvSpPr>
          <p:cNvPr id="23751" name="Rechteck 19"/>
          <p:cNvSpPr>
            <a:spLocks noChangeArrowheads="1"/>
          </p:cNvSpPr>
          <p:nvPr/>
        </p:nvSpPr>
        <p:spPr bwMode="auto">
          <a:xfrm>
            <a:off x="2806212" y="2490788"/>
            <a:ext cx="926123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52" name="Rechteck 20"/>
          <p:cNvSpPr>
            <a:spLocks noChangeArrowheads="1"/>
          </p:cNvSpPr>
          <p:nvPr/>
        </p:nvSpPr>
        <p:spPr bwMode="auto">
          <a:xfrm>
            <a:off x="3732335" y="24622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79</a:t>
            </a:r>
          </a:p>
        </p:txBody>
      </p:sp>
      <p:sp>
        <p:nvSpPr>
          <p:cNvPr id="23753" name="Rechteck 21"/>
          <p:cNvSpPr>
            <a:spLocks noChangeArrowheads="1"/>
          </p:cNvSpPr>
          <p:nvPr/>
        </p:nvSpPr>
        <p:spPr bwMode="auto">
          <a:xfrm>
            <a:off x="2806212" y="2762251"/>
            <a:ext cx="1008185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54" name="Rechteck 22"/>
          <p:cNvSpPr>
            <a:spLocks noChangeArrowheads="1"/>
          </p:cNvSpPr>
          <p:nvPr/>
        </p:nvSpPr>
        <p:spPr bwMode="auto">
          <a:xfrm>
            <a:off x="3814397" y="27336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86</a:t>
            </a:r>
          </a:p>
        </p:txBody>
      </p:sp>
      <p:sp>
        <p:nvSpPr>
          <p:cNvPr id="23755" name="Rechteck 23"/>
          <p:cNvSpPr>
            <a:spLocks noChangeArrowheads="1"/>
          </p:cNvSpPr>
          <p:nvPr/>
        </p:nvSpPr>
        <p:spPr bwMode="auto">
          <a:xfrm>
            <a:off x="2806212" y="3032126"/>
            <a:ext cx="844062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56" name="Rechteck 24"/>
          <p:cNvSpPr>
            <a:spLocks noChangeArrowheads="1"/>
          </p:cNvSpPr>
          <p:nvPr/>
        </p:nvSpPr>
        <p:spPr bwMode="auto">
          <a:xfrm>
            <a:off x="3650274" y="30035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72</a:t>
            </a:r>
          </a:p>
        </p:txBody>
      </p:sp>
      <p:sp>
        <p:nvSpPr>
          <p:cNvPr id="23757" name="Rechteck 25"/>
          <p:cNvSpPr>
            <a:spLocks noChangeArrowheads="1"/>
          </p:cNvSpPr>
          <p:nvPr/>
        </p:nvSpPr>
        <p:spPr bwMode="auto">
          <a:xfrm>
            <a:off x="2806212" y="3575051"/>
            <a:ext cx="808892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58" name="Rechteck 26"/>
          <p:cNvSpPr>
            <a:spLocks noChangeArrowheads="1"/>
          </p:cNvSpPr>
          <p:nvPr/>
        </p:nvSpPr>
        <p:spPr bwMode="auto">
          <a:xfrm>
            <a:off x="3615104" y="35464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69</a:t>
            </a:r>
          </a:p>
        </p:txBody>
      </p:sp>
      <p:sp>
        <p:nvSpPr>
          <p:cNvPr id="23759" name="Rechteck 27"/>
          <p:cNvSpPr>
            <a:spLocks noChangeArrowheads="1"/>
          </p:cNvSpPr>
          <p:nvPr/>
        </p:nvSpPr>
        <p:spPr bwMode="auto">
          <a:xfrm>
            <a:off x="2806212" y="3844926"/>
            <a:ext cx="926123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60" name="Rechteck 28"/>
          <p:cNvSpPr>
            <a:spLocks noChangeArrowheads="1"/>
          </p:cNvSpPr>
          <p:nvPr/>
        </p:nvSpPr>
        <p:spPr bwMode="auto">
          <a:xfrm>
            <a:off x="3732335" y="38163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79</a:t>
            </a:r>
          </a:p>
        </p:txBody>
      </p:sp>
      <p:sp>
        <p:nvSpPr>
          <p:cNvPr id="23761" name="Rechteck 29"/>
          <p:cNvSpPr>
            <a:spLocks noChangeArrowheads="1"/>
          </p:cNvSpPr>
          <p:nvPr/>
        </p:nvSpPr>
        <p:spPr bwMode="auto">
          <a:xfrm>
            <a:off x="2806212" y="4116388"/>
            <a:ext cx="996462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62" name="Rechteck 30"/>
          <p:cNvSpPr>
            <a:spLocks noChangeArrowheads="1"/>
          </p:cNvSpPr>
          <p:nvPr/>
        </p:nvSpPr>
        <p:spPr bwMode="auto">
          <a:xfrm>
            <a:off x="3802674" y="40878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85</a:t>
            </a:r>
          </a:p>
        </p:txBody>
      </p:sp>
      <p:sp>
        <p:nvSpPr>
          <p:cNvPr id="23763" name="Rechteck 25773"/>
          <p:cNvSpPr>
            <a:spLocks noChangeArrowheads="1"/>
          </p:cNvSpPr>
          <p:nvPr/>
        </p:nvSpPr>
        <p:spPr bwMode="auto">
          <a:xfrm>
            <a:off x="2806212" y="4387851"/>
            <a:ext cx="937846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64" name="Rechteck 25774"/>
          <p:cNvSpPr>
            <a:spLocks noChangeArrowheads="1"/>
          </p:cNvSpPr>
          <p:nvPr/>
        </p:nvSpPr>
        <p:spPr bwMode="auto">
          <a:xfrm>
            <a:off x="3744058" y="43592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80</a:t>
            </a:r>
          </a:p>
        </p:txBody>
      </p:sp>
      <p:sp>
        <p:nvSpPr>
          <p:cNvPr id="23765" name="Rechteck 25775"/>
          <p:cNvSpPr>
            <a:spLocks noChangeArrowheads="1"/>
          </p:cNvSpPr>
          <p:nvPr/>
        </p:nvSpPr>
        <p:spPr bwMode="auto">
          <a:xfrm>
            <a:off x="2806212" y="4929188"/>
            <a:ext cx="914400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66" name="Rechteck 25776"/>
          <p:cNvSpPr>
            <a:spLocks noChangeArrowheads="1"/>
          </p:cNvSpPr>
          <p:nvPr/>
        </p:nvSpPr>
        <p:spPr bwMode="auto">
          <a:xfrm>
            <a:off x="3720612" y="49006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78</a:t>
            </a:r>
          </a:p>
        </p:txBody>
      </p:sp>
      <p:sp>
        <p:nvSpPr>
          <p:cNvPr id="23767" name="Rechteck 25777"/>
          <p:cNvSpPr>
            <a:spLocks noChangeArrowheads="1"/>
          </p:cNvSpPr>
          <p:nvPr/>
        </p:nvSpPr>
        <p:spPr bwMode="auto">
          <a:xfrm>
            <a:off x="2806212" y="5200651"/>
            <a:ext cx="867508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68" name="Rechteck 25778"/>
          <p:cNvSpPr>
            <a:spLocks noChangeArrowheads="1"/>
          </p:cNvSpPr>
          <p:nvPr/>
        </p:nvSpPr>
        <p:spPr bwMode="auto">
          <a:xfrm>
            <a:off x="3673720" y="51720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74</a:t>
            </a:r>
          </a:p>
        </p:txBody>
      </p:sp>
      <p:sp>
        <p:nvSpPr>
          <p:cNvPr id="23769" name="Rechteck 25780"/>
          <p:cNvSpPr>
            <a:spLocks noChangeArrowheads="1"/>
          </p:cNvSpPr>
          <p:nvPr/>
        </p:nvSpPr>
        <p:spPr bwMode="auto">
          <a:xfrm>
            <a:off x="2806212" y="5470526"/>
            <a:ext cx="902677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70" name="Rechteck 25781"/>
          <p:cNvSpPr>
            <a:spLocks noChangeArrowheads="1"/>
          </p:cNvSpPr>
          <p:nvPr/>
        </p:nvSpPr>
        <p:spPr bwMode="auto">
          <a:xfrm>
            <a:off x="3708889" y="54419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77</a:t>
            </a:r>
          </a:p>
        </p:txBody>
      </p:sp>
      <p:sp>
        <p:nvSpPr>
          <p:cNvPr id="23771" name="Rechteck 25783"/>
          <p:cNvSpPr>
            <a:spLocks noChangeArrowheads="1"/>
          </p:cNvSpPr>
          <p:nvPr/>
        </p:nvSpPr>
        <p:spPr bwMode="auto">
          <a:xfrm>
            <a:off x="5726723" y="1690689"/>
            <a:ext cx="269631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72" name="Rechteck 25784"/>
          <p:cNvSpPr>
            <a:spLocks noChangeArrowheads="1"/>
          </p:cNvSpPr>
          <p:nvPr/>
        </p:nvSpPr>
        <p:spPr bwMode="auto">
          <a:xfrm>
            <a:off x="5996354" y="166211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23</a:t>
            </a:r>
          </a:p>
        </p:txBody>
      </p:sp>
      <p:sp>
        <p:nvSpPr>
          <p:cNvPr id="23773" name="Rechteck 25785"/>
          <p:cNvSpPr>
            <a:spLocks noChangeArrowheads="1"/>
          </p:cNvSpPr>
          <p:nvPr/>
        </p:nvSpPr>
        <p:spPr bwMode="auto">
          <a:xfrm>
            <a:off x="5726723" y="2232026"/>
            <a:ext cx="316523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74" name="Rechteck 25786"/>
          <p:cNvSpPr>
            <a:spLocks noChangeArrowheads="1"/>
          </p:cNvSpPr>
          <p:nvPr/>
        </p:nvSpPr>
        <p:spPr bwMode="auto">
          <a:xfrm>
            <a:off x="6043247" y="22034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27</a:t>
            </a:r>
          </a:p>
        </p:txBody>
      </p:sp>
      <p:sp>
        <p:nvSpPr>
          <p:cNvPr id="23775" name="Rechteck 25787"/>
          <p:cNvSpPr>
            <a:spLocks noChangeArrowheads="1"/>
          </p:cNvSpPr>
          <p:nvPr/>
        </p:nvSpPr>
        <p:spPr bwMode="auto">
          <a:xfrm>
            <a:off x="5726723" y="2503489"/>
            <a:ext cx="246185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76" name="Rechteck 25788"/>
          <p:cNvSpPr>
            <a:spLocks noChangeArrowheads="1"/>
          </p:cNvSpPr>
          <p:nvPr/>
        </p:nvSpPr>
        <p:spPr bwMode="auto">
          <a:xfrm>
            <a:off x="5972908" y="247491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21</a:t>
            </a:r>
          </a:p>
        </p:txBody>
      </p:sp>
      <p:sp>
        <p:nvSpPr>
          <p:cNvPr id="23777" name="Rechteck 25789"/>
          <p:cNvSpPr>
            <a:spLocks noChangeArrowheads="1"/>
          </p:cNvSpPr>
          <p:nvPr/>
        </p:nvSpPr>
        <p:spPr bwMode="auto">
          <a:xfrm>
            <a:off x="5726723" y="2773363"/>
            <a:ext cx="164123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78" name="Rechteck 25790"/>
          <p:cNvSpPr>
            <a:spLocks noChangeArrowheads="1"/>
          </p:cNvSpPr>
          <p:nvPr/>
        </p:nvSpPr>
        <p:spPr bwMode="auto">
          <a:xfrm>
            <a:off x="5890847" y="27447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14</a:t>
            </a:r>
          </a:p>
        </p:txBody>
      </p:sp>
      <p:sp>
        <p:nvSpPr>
          <p:cNvPr id="23779" name="Rechteck 25599"/>
          <p:cNvSpPr>
            <a:spLocks noChangeArrowheads="1"/>
          </p:cNvSpPr>
          <p:nvPr/>
        </p:nvSpPr>
        <p:spPr bwMode="auto">
          <a:xfrm>
            <a:off x="5726723" y="3044826"/>
            <a:ext cx="328246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80" name="Rechteck 25600"/>
          <p:cNvSpPr>
            <a:spLocks noChangeArrowheads="1"/>
          </p:cNvSpPr>
          <p:nvPr/>
        </p:nvSpPr>
        <p:spPr bwMode="auto">
          <a:xfrm>
            <a:off x="6054970" y="30162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28</a:t>
            </a:r>
          </a:p>
        </p:txBody>
      </p:sp>
      <p:sp>
        <p:nvSpPr>
          <p:cNvPr id="23781" name="Rechteck 1023"/>
          <p:cNvSpPr>
            <a:spLocks noChangeArrowheads="1"/>
          </p:cNvSpPr>
          <p:nvPr/>
        </p:nvSpPr>
        <p:spPr bwMode="auto">
          <a:xfrm>
            <a:off x="5726723" y="3586163"/>
            <a:ext cx="363415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82" name="Rechteck 1024"/>
          <p:cNvSpPr>
            <a:spLocks noChangeArrowheads="1"/>
          </p:cNvSpPr>
          <p:nvPr/>
        </p:nvSpPr>
        <p:spPr bwMode="auto">
          <a:xfrm>
            <a:off x="6090139" y="35575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31</a:t>
            </a:r>
          </a:p>
        </p:txBody>
      </p:sp>
      <p:sp>
        <p:nvSpPr>
          <p:cNvPr id="23783" name="Rechteck 1025"/>
          <p:cNvSpPr>
            <a:spLocks noChangeArrowheads="1"/>
          </p:cNvSpPr>
          <p:nvPr/>
        </p:nvSpPr>
        <p:spPr bwMode="auto">
          <a:xfrm>
            <a:off x="5726723" y="3857626"/>
            <a:ext cx="246185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84" name="Rechteck 1027"/>
          <p:cNvSpPr>
            <a:spLocks noChangeArrowheads="1"/>
          </p:cNvSpPr>
          <p:nvPr/>
        </p:nvSpPr>
        <p:spPr bwMode="auto">
          <a:xfrm>
            <a:off x="5972908" y="38290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21</a:t>
            </a:r>
          </a:p>
        </p:txBody>
      </p:sp>
      <p:sp>
        <p:nvSpPr>
          <p:cNvPr id="23785" name="Rechteck 1028"/>
          <p:cNvSpPr>
            <a:spLocks noChangeArrowheads="1"/>
          </p:cNvSpPr>
          <p:nvPr/>
        </p:nvSpPr>
        <p:spPr bwMode="auto">
          <a:xfrm>
            <a:off x="5726723" y="4129089"/>
            <a:ext cx="175846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86" name="Rechteck 1029"/>
          <p:cNvSpPr>
            <a:spLocks noChangeArrowheads="1"/>
          </p:cNvSpPr>
          <p:nvPr/>
        </p:nvSpPr>
        <p:spPr bwMode="auto">
          <a:xfrm>
            <a:off x="5902570" y="410051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15</a:t>
            </a:r>
          </a:p>
        </p:txBody>
      </p:sp>
      <p:sp>
        <p:nvSpPr>
          <p:cNvPr id="23787" name="Rechteck 1030"/>
          <p:cNvSpPr>
            <a:spLocks noChangeArrowheads="1"/>
          </p:cNvSpPr>
          <p:nvPr/>
        </p:nvSpPr>
        <p:spPr bwMode="auto">
          <a:xfrm>
            <a:off x="5726723" y="4398963"/>
            <a:ext cx="234462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88" name="Rechteck 1031"/>
          <p:cNvSpPr>
            <a:spLocks noChangeArrowheads="1"/>
          </p:cNvSpPr>
          <p:nvPr/>
        </p:nvSpPr>
        <p:spPr bwMode="auto">
          <a:xfrm>
            <a:off x="5961185" y="43703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20</a:t>
            </a:r>
          </a:p>
        </p:txBody>
      </p:sp>
      <p:sp>
        <p:nvSpPr>
          <p:cNvPr id="23789" name="Rechteck 1032"/>
          <p:cNvSpPr>
            <a:spLocks noChangeArrowheads="1"/>
          </p:cNvSpPr>
          <p:nvPr/>
        </p:nvSpPr>
        <p:spPr bwMode="auto">
          <a:xfrm>
            <a:off x="5726723" y="4941889"/>
            <a:ext cx="257908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90" name="Rechteck 1033"/>
          <p:cNvSpPr>
            <a:spLocks noChangeArrowheads="1"/>
          </p:cNvSpPr>
          <p:nvPr/>
        </p:nvSpPr>
        <p:spPr bwMode="auto">
          <a:xfrm>
            <a:off x="5984631" y="491331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22</a:t>
            </a:r>
          </a:p>
        </p:txBody>
      </p:sp>
      <p:sp>
        <p:nvSpPr>
          <p:cNvPr id="23791" name="Rechteck 1034"/>
          <p:cNvSpPr>
            <a:spLocks noChangeArrowheads="1"/>
          </p:cNvSpPr>
          <p:nvPr/>
        </p:nvSpPr>
        <p:spPr bwMode="auto">
          <a:xfrm>
            <a:off x="5726723" y="5211763"/>
            <a:ext cx="304800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92" name="Rechteck 1035"/>
          <p:cNvSpPr>
            <a:spLocks noChangeArrowheads="1"/>
          </p:cNvSpPr>
          <p:nvPr/>
        </p:nvSpPr>
        <p:spPr bwMode="auto">
          <a:xfrm>
            <a:off x="6031524" y="51831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26</a:t>
            </a:r>
          </a:p>
        </p:txBody>
      </p:sp>
      <p:sp>
        <p:nvSpPr>
          <p:cNvPr id="23793" name="Rechteck 1036"/>
          <p:cNvSpPr>
            <a:spLocks noChangeArrowheads="1"/>
          </p:cNvSpPr>
          <p:nvPr/>
        </p:nvSpPr>
        <p:spPr bwMode="auto">
          <a:xfrm>
            <a:off x="5726723" y="5483226"/>
            <a:ext cx="269631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3794" name="Rechteck 1037"/>
          <p:cNvSpPr>
            <a:spLocks noChangeArrowheads="1"/>
          </p:cNvSpPr>
          <p:nvPr/>
        </p:nvSpPr>
        <p:spPr bwMode="auto">
          <a:xfrm>
            <a:off x="5996354" y="54546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23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Vgl. Status </a:t>
            </a:r>
            <a:r>
              <a:rPr lang="de-DE" dirty="0"/>
              <a:t>in der </a:t>
            </a:r>
            <a:r>
              <a:rPr lang="de-DE" dirty="0" smtClean="0"/>
              <a:t>Wirtschaft 2008</a:t>
            </a:r>
            <a:endParaRPr lang="de-DE" dirty="0"/>
          </a:p>
        </p:txBody>
      </p:sp>
      <p:pic>
        <p:nvPicPr>
          <p:cNvPr id="12292" name="Picture 4" descr="07-erhalt-rechnun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052513"/>
            <a:ext cx="6494463" cy="49387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4579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0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1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2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3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4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5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6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7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8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89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0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1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2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3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4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5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6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7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8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599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0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1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2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3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4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5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6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7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8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09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0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1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2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3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4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5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6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7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8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19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0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1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2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3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4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5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6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7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4628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29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0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1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2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3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4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4635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36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37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38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39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0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1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2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3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4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5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6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7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8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49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0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1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2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3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4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5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6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7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8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59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0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1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2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3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4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5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6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7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8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69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0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1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2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3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4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5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6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7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8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79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0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1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2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3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4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5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6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7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8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89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0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1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2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3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4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5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6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7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8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699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0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1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2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3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4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5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6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7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8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09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0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1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2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3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4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5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6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7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8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19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0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1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2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3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4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5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6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7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8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29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0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1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2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3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4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5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6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7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8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39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40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41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42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4743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4744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4745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4746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4747" name="Text Box 145"/>
          <p:cNvSpPr txBox="1">
            <a:spLocks noChangeArrowheads="1"/>
          </p:cNvSpPr>
          <p:nvPr/>
        </p:nvSpPr>
        <p:spPr bwMode="auto">
          <a:xfrm>
            <a:off x="79131" y="6172201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21:</a:t>
            </a:r>
          </a:p>
        </p:txBody>
      </p:sp>
      <p:sp>
        <p:nvSpPr>
          <p:cNvPr id="24748" name="Text Box 146"/>
          <p:cNvSpPr txBox="1">
            <a:spLocks noChangeArrowheads="1"/>
          </p:cNvSpPr>
          <p:nvPr/>
        </p:nvSpPr>
        <p:spPr bwMode="auto">
          <a:xfrm>
            <a:off x="530469" y="6148389"/>
            <a:ext cx="867507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Wie viel Prozent der Rechnungen erhält Ihr Unternehmen mittlerweile elektronisch?</a:t>
            </a:r>
            <a:endParaRPr lang="de-AT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4149970" y="1281113"/>
            <a:ext cx="876300" cy="354012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509242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Prozentueller Anteile an elektronischen Rechnungen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Selten erhalten Unternehmen mehr als 10 Prozent elektronische Rechnungen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4754" name="Textfeld 286"/>
          <p:cNvSpPr txBox="1">
            <a:spLocks noChangeArrowheads="1"/>
          </p:cNvSpPr>
          <p:nvPr/>
        </p:nvSpPr>
        <p:spPr bwMode="auto">
          <a:xfrm>
            <a:off x="5564419" y="6389688"/>
            <a:ext cx="286007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Mitglieder, die elektronische Rechnungen erhalten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grpSp>
        <p:nvGrpSpPr>
          <p:cNvPr id="2" name="Gruppieren 2"/>
          <p:cNvGrpSpPr>
            <a:grpSpLocks/>
          </p:cNvGrpSpPr>
          <p:nvPr/>
        </p:nvGrpSpPr>
        <p:grpSpPr bwMode="auto">
          <a:xfrm>
            <a:off x="2945640" y="1736725"/>
            <a:ext cx="2920512" cy="4065588"/>
            <a:chOff x="3191602" y="1736725"/>
            <a:chExt cx="3163775" cy="3517900"/>
          </a:xfrm>
        </p:grpSpPr>
        <p:sp>
          <p:nvSpPr>
            <p:cNvPr id="24758" name="Rechteck 2"/>
            <p:cNvSpPr>
              <a:spLocks noChangeArrowheads="1"/>
            </p:cNvSpPr>
            <p:nvPr/>
          </p:nvSpPr>
          <p:spPr bwMode="auto">
            <a:xfrm>
              <a:off x="3361782" y="1848093"/>
              <a:ext cx="113450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1 - 10 Prozent</a:t>
              </a:r>
            </a:p>
          </p:txBody>
        </p:sp>
        <p:sp>
          <p:nvSpPr>
            <p:cNvPr id="24759" name="Rechteck 3"/>
            <p:cNvSpPr>
              <a:spLocks noChangeArrowheads="1"/>
            </p:cNvSpPr>
            <p:nvPr/>
          </p:nvSpPr>
          <p:spPr bwMode="auto">
            <a:xfrm>
              <a:off x="3276692" y="2356093"/>
              <a:ext cx="121959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11 - 20 Prozent</a:t>
              </a:r>
            </a:p>
          </p:txBody>
        </p:sp>
        <p:sp>
          <p:nvSpPr>
            <p:cNvPr id="24760" name="Rechteck 4"/>
            <p:cNvSpPr>
              <a:spLocks noChangeArrowheads="1"/>
            </p:cNvSpPr>
            <p:nvPr/>
          </p:nvSpPr>
          <p:spPr bwMode="auto">
            <a:xfrm>
              <a:off x="3276693" y="2864093"/>
              <a:ext cx="121959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21 - 30 Prozent</a:t>
              </a:r>
            </a:p>
          </p:txBody>
        </p:sp>
        <p:sp>
          <p:nvSpPr>
            <p:cNvPr id="24761" name="Rechteck 5"/>
            <p:cNvSpPr>
              <a:spLocks noChangeArrowheads="1"/>
            </p:cNvSpPr>
            <p:nvPr/>
          </p:nvSpPr>
          <p:spPr bwMode="auto">
            <a:xfrm>
              <a:off x="3276693" y="3372093"/>
              <a:ext cx="121959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41 - 50 Prozent</a:t>
              </a:r>
            </a:p>
          </p:txBody>
        </p:sp>
        <p:sp>
          <p:nvSpPr>
            <p:cNvPr id="24762" name="Rechteck 6"/>
            <p:cNvSpPr>
              <a:spLocks noChangeArrowheads="1"/>
            </p:cNvSpPr>
            <p:nvPr/>
          </p:nvSpPr>
          <p:spPr bwMode="auto">
            <a:xfrm>
              <a:off x="3276693" y="3880093"/>
              <a:ext cx="121959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51 - 75 Prozent</a:t>
              </a:r>
            </a:p>
          </p:txBody>
        </p:sp>
        <p:sp>
          <p:nvSpPr>
            <p:cNvPr id="24763" name="Rechteck 7"/>
            <p:cNvSpPr>
              <a:spLocks noChangeArrowheads="1"/>
            </p:cNvSpPr>
            <p:nvPr/>
          </p:nvSpPr>
          <p:spPr bwMode="auto">
            <a:xfrm>
              <a:off x="3191602" y="4388093"/>
              <a:ext cx="130468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76 - 100 Prozent</a:t>
              </a:r>
            </a:p>
          </p:txBody>
        </p:sp>
        <p:sp>
          <p:nvSpPr>
            <p:cNvPr id="24764" name="Rechteck 8"/>
            <p:cNvSpPr>
              <a:spLocks noChangeArrowheads="1"/>
            </p:cNvSpPr>
            <p:nvPr/>
          </p:nvSpPr>
          <p:spPr bwMode="auto">
            <a:xfrm>
              <a:off x="3276694" y="4896093"/>
              <a:ext cx="1219596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31 - 40 Prozent</a:t>
              </a:r>
            </a:p>
          </p:txBody>
        </p:sp>
        <p:sp>
          <p:nvSpPr>
            <p:cNvPr id="24765" name="Rechteck 11"/>
            <p:cNvSpPr>
              <a:spLocks noChangeArrowheads="1"/>
            </p:cNvSpPr>
            <p:nvPr/>
          </p:nvSpPr>
          <p:spPr bwMode="auto">
            <a:xfrm>
              <a:off x="4610588" y="1736725"/>
              <a:ext cx="137456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66" name="Rechteck 12"/>
            <p:cNvSpPr>
              <a:spLocks noChangeArrowheads="1"/>
            </p:cNvSpPr>
            <p:nvPr/>
          </p:nvSpPr>
          <p:spPr bwMode="auto">
            <a:xfrm>
              <a:off x="5985150" y="1851025"/>
              <a:ext cx="370227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53</a:t>
              </a:r>
            </a:p>
          </p:txBody>
        </p:sp>
        <p:sp>
          <p:nvSpPr>
            <p:cNvPr id="24767" name="Rechteck 13"/>
            <p:cNvSpPr>
              <a:spLocks noChangeArrowheads="1"/>
            </p:cNvSpPr>
            <p:nvPr/>
          </p:nvSpPr>
          <p:spPr bwMode="auto">
            <a:xfrm>
              <a:off x="4610588" y="2244725"/>
              <a:ext cx="41496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68" name="Rechteck 14"/>
            <p:cNvSpPr>
              <a:spLocks noChangeArrowheads="1"/>
            </p:cNvSpPr>
            <p:nvPr/>
          </p:nvSpPr>
          <p:spPr bwMode="auto">
            <a:xfrm>
              <a:off x="5025550" y="2359025"/>
              <a:ext cx="370227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16</a:t>
              </a:r>
            </a:p>
          </p:txBody>
        </p:sp>
        <p:sp>
          <p:nvSpPr>
            <p:cNvPr id="24769" name="Rechteck 15"/>
            <p:cNvSpPr>
              <a:spLocks noChangeArrowheads="1"/>
            </p:cNvSpPr>
            <p:nvPr/>
          </p:nvSpPr>
          <p:spPr bwMode="auto">
            <a:xfrm>
              <a:off x="4610588" y="2752725"/>
              <a:ext cx="233416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70" name="Rechteck 16"/>
            <p:cNvSpPr>
              <a:spLocks noChangeArrowheads="1"/>
            </p:cNvSpPr>
            <p:nvPr/>
          </p:nvSpPr>
          <p:spPr bwMode="auto">
            <a:xfrm>
              <a:off x="4844005" y="2867025"/>
              <a:ext cx="285138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9</a:t>
              </a:r>
            </a:p>
          </p:txBody>
        </p:sp>
        <p:sp>
          <p:nvSpPr>
            <p:cNvPr id="24771" name="Rechteck 17"/>
            <p:cNvSpPr>
              <a:spLocks noChangeArrowheads="1"/>
            </p:cNvSpPr>
            <p:nvPr/>
          </p:nvSpPr>
          <p:spPr bwMode="auto">
            <a:xfrm>
              <a:off x="4610588" y="3260725"/>
              <a:ext cx="15561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72" name="Rechteck 18"/>
            <p:cNvSpPr>
              <a:spLocks noChangeArrowheads="1"/>
            </p:cNvSpPr>
            <p:nvPr/>
          </p:nvSpPr>
          <p:spPr bwMode="auto">
            <a:xfrm>
              <a:off x="4766201" y="3375025"/>
              <a:ext cx="285138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24773" name="Rechteck 19"/>
            <p:cNvSpPr>
              <a:spLocks noChangeArrowheads="1"/>
            </p:cNvSpPr>
            <p:nvPr/>
          </p:nvSpPr>
          <p:spPr bwMode="auto">
            <a:xfrm>
              <a:off x="4610588" y="3768725"/>
              <a:ext cx="15561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74" name="Rechteck 20"/>
            <p:cNvSpPr>
              <a:spLocks noChangeArrowheads="1"/>
            </p:cNvSpPr>
            <p:nvPr/>
          </p:nvSpPr>
          <p:spPr bwMode="auto">
            <a:xfrm>
              <a:off x="4766201" y="3883025"/>
              <a:ext cx="285138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24775" name="Rechteck 21"/>
            <p:cNvSpPr>
              <a:spLocks noChangeArrowheads="1"/>
            </p:cNvSpPr>
            <p:nvPr/>
          </p:nvSpPr>
          <p:spPr bwMode="auto">
            <a:xfrm>
              <a:off x="4610588" y="4276725"/>
              <a:ext cx="15561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76" name="Rechteck 22"/>
            <p:cNvSpPr>
              <a:spLocks noChangeArrowheads="1"/>
            </p:cNvSpPr>
            <p:nvPr/>
          </p:nvSpPr>
          <p:spPr bwMode="auto">
            <a:xfrm>
              <a:off x="4766201" y="4391025"/>
              <a:ext cx="285138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24777" name="Rechteck 23"/>
            <p:cNvSpPr>
              <a:spLocks noChangeArrowheads="1"/>
            </p:cNvSpPr>
            <p:nvPr/>
          </p:nvSpPr>
          <p:spPr bwMode="auto">
            <a:xfrm>
              <a:off x="4610588" y="4784725"/>
              <a:ext cx="10374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4778" name="Rechteck 24"/>
            <p:cNvSpPr>
              <a:spLocks noChangeArrowheads="1"/>
            </p:cNvSpPr>
            <p:nvPr/>
          </p:nvSpPr>
          <p:spPr bwMode="auto">
            <a:xfrm>
              <a:off x="4714330" y="4899025"/>
              <a:ext cx="285138" cy="23968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4</a:t>
              </a:r>
            </a:p>
          </p:txBody>
        </p:sp>
      </p:grpSp>
      <p:sp>
        <p:nvSpPr>
          <p:cNvPr id="24757" name="Rechteck 25"/>
          <p:cNvSpPr>
            <a:spLocks noChangeArrowheads="1"/>
          </p:cNvSpPr>
          <p:nvPr/>
        </p:nvSpPr>
        <p:spPr bwMode="auto">
          <a:xfrm>
            <a:off x="4255477" y="5407026"/>
            <a:ext cx="184731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de-AT" sz="1200" b="0">
              <a:solidFill>
                <a:srgbClr val="465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hteck 139"/>
          <p:cNvSpPr>
            <a:spLocks noChangeArrowheads="1"/>
          </p:cNvSpPr>
          <p:nvPr/>
        </p:nvSpPr>
        <p:spPr bwMode="auto">
          <a:xfrm>
            <a:off x="76200" y="1641475"/>
            <a:ext cx="8899281" cy="306388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EAEAEA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de-AT" sz="4400" b="0">
              <a:latin typeface="Century Gothic" pitchFamily="34" charset="0"/>
            </a:endParaRPr>
          </a:p>
        </p:txBody>
      </p:sp>
      <p:sp>
        <p:nvSpPr>
          <p:cNvPr id="25603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604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05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06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07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08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09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0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1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2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3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4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5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6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7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8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19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0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1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2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3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4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5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6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7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8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29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0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1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2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3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4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5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6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7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8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39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0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1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2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3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4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5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6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7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8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49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50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51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52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5653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4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5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6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7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8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59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5660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1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2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3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4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5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6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7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8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69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0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1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2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3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4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5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6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7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8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79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0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1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2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3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4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5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6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7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8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89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0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1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2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3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4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5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6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7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8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699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0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1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2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3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4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5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6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7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8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09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0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1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2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3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4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5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6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7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8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19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0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1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2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3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4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5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6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7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8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29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0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1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2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3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4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5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6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7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8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39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0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1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2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3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4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5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6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7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8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49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0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1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2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3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4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5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6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7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8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59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0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1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2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3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4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5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6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7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5768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5769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5770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5771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5772" name="Text Box 145"/>
          <p:cNvSpPr txBox="1">
            <a:spLocks noChangeArrowheads="1"/>
          </p:cNvSpPr>
          <p:nvPr/>
        </p:nvSpPr>
        <p:spPr bwMode="auto">
          <a:xfrm>
            <a:off x="79131" y="6157914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22:</a:t>
            </a:r>
          </a:p>
        </p:txBody>
      </p:sp>
      <p:sp>
        <p:nvSpPr>
          <p:cNvPr id="25773" name="Text Box 146"/>
          <p:cNvSpPr txBox="1">
            <a:spLocks noChangeArrowheads="1"/>
          </p:cNvSpPr>
          <p:nvPr/>
        </p:nvSpPr>
        <p:spPr bwMode="auto">
          <a:xfrm>
            <a:off x="531935" y="6148389"/>
            <a:ext cx="8675077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In welchem Format erhalten Sie elektronische Rechnungen?</a:t>
            </a:r>
            <a:endParaRPr lang="de-AT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2368062" y="1425575"/>
            <a:ext cx="876300" cy="2238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PDF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560" name="Rectangle 176"/>
          <p:cNvSpPr>
            <a:spLocks noChangeArrowheads="1"/>
          </p:cNvSpPr>
          <p:nvPr/>
        </p:nvSpPr>
        <p:spPr bwMode="auto">
          <a:xfrm>
            <a:off x="3867151" y="1423989"/>
            <a:ext cx="876300" cy="2254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Word</a:t>
            </a:r>
            <a:endParaRPr lang="de-AT" sz="1000" b="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6561" name="Rectangle 177"/>
          <p:cNvSpPr>
            <a:spLocks noChangeArrowheads="1"/>
          </p:cNvSpPr>
          <p:nvPr/>
        </p:nvSpPr>
        <p:spPr bwMode="auto">
          <a:xfrm>
            <a:off x="4994031" y="1425575"/>
            <a:ext cx="876300" cy="2238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Excel</a:t>
            </a:r>
            <a:endParaRPr lang="de-AT" sz="1000" b="0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5777" name="Rectangle 178"/>
          <p:cNvSpPr>
            <a:spLocks noChangeArrowheads="1"/>
          </p:cNvSpPr>
          <p:nvPr/>
        </p:nvSpPr>
        <p:spPr bwMode="auto">
          <a:xfrm>
            <a:off x="6120912" y="1423989"/>
            <a:ext cx="876300" cy="2254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</a:pPr>
            <a:r>
              <a:rPr lang="en-US" sz="1000" b="0">
                <a:solidFill>
                  <a:srgbClr val="BC0050"/>
                </a:solidFill>
                <a:latin typeface="Calibri" pitchFamily="34" charset="0"/>
              </a:rPr>
              <a:t>XML</a:t>
            </a:r>
            <a:endParaRPr lang="de-AT" sz="1000" b="0">
              <a:solidFill>
                <a:srgbClr val="BC0050"/>
              </a:solidFill>
              <a:latin typeface="Calibri" pitchFamily="34" charset="0"/>
            </a:endParaRPr>
          </a:p>
        </p:txBody>
      </p:sp>
      <p:sp>
        <p:nvSpPr>
          <p:cNvPr id="25778" name="Rectangle 8"/>
          <p:cNvSpPr>
            <a:spLocks noChangeArrowheads="1"/>
          </p:cNvSpPr>
          <p:nvPr/>
        </p:nvSpPr>
        <p:spPr bwMode="auto">
          <a:xfrm>
            <a:off x="8266236" y="1517651"/>
            <a:ext cx="763465" cy="1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de-DE" altLang="de-DE" sz="1000" b="0">
                <a:latin typeface="Calibri" pitchFamily="34" charset="0"/>
              </a:rPr>
              <a:t>keine Angabe</a:t>
            </a: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346357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Form der elektronischen Rechnung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PDF-Datei zum Versand elektronischer Rechnungen bevorzugt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5783" name="Textfeld 286"/>
          <p:cNvSpPr txBox="1">
            <a:spLocks noChangeArrowheads="1"/>
          </p:cNvSpPr>
          <p:nvPr/>
        </p:nvSpPr>
        <p:spPr bwMode="auto">
          <a:xfrm>
            <a:off x="5564419" y="6389688"/>
            <a:ext cx="286007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Mitglieder, die elektronische Rechnungen erhalten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" name="Rectangle 176"/>
          <p:cNvSpPr>
            <a:spLocks noChangeArrowheads="1"/>
          </p:cNvSpPr>
          <p:nvPr/>
        </p:nvSpPr>
        <p:spPr bwMode="auto">
          <a:xfrm>
            <a:off x="76200" y="1133475"/>
            <a:ext cx="2051538" cy="400050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1000" b="0" dirty="0">
                <a:solidFill>
                  <a:srgbClr val="7F7F7F"/>
                </a:solidFill>
                <a:latin typeface="Calibri" pitchFamily="34" charset="0"/>
              </a:rPr>
              <a:t>Elektronische Rechnungen erhält man in Form von -</a:t>
            </a:r>
          </a:p>
        </p:txBody>
      </p:sp>
      <p:sp>
        <p:nvSpPr>
          <p:cNvPr id="25786" name="Rectangle 179"/>
          <p:cNvSpPr>
            <a:spLocks noChangeArrowheads="1"/>
          </p:cNvSpPr>
          <p:nvPr/>
        </p:nvSpPr>
        <p:spPr bwMode="auto">
          <a:xfrm>
            <a:off x="7247793" y="1425575"/>
            <a:ext cx="1140069" cy="2238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</a:pPr>
            <a:r>
              <a:rPr lang="en-US" sz="1000" b="0">
                <a:solidFill>
                  <a:srgbClr val="800031"/>
                </a:solidFill>
                <a:latin typeface="Calibri" pitchFamily="34" charset="0"/>
              </a:rPr>
              <a:t>Sonstiges</a:t>
            </a:r>
            <a:endParaRPr lang="de-AT" sz="1000" b="0">
              <a:solidFill>
                <a:srgbClr val="800031"/>
              </a:solidFill>
              <a:latin typeface="Calibri" pitchFamily="34" charset="0"/>
            </a:endParaRPr>
          </a:p>
        </p:txBody>
      </p:sp>
      <p:sp>
        <p:nvSpPr>
          <p:cNvPr id="25787" name="Rechteck 2"/>
          <p:cNvSpPr>
            <a:spLocks noChangeArrowheads="1"/>
          </p:cNvSpPr>
          <p:nvPr/>
        </p:nvSpPr>
        <p:spPr bwMode="auto">
          <a:xfrm>
            <a:off x="817497" y="1670050"/>
            <a:ext cx="151246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Österr. Unternehmen</a:t>
            </a:r>
          </a:p>
        </p:txBody>
      </p:sp>
      <p:sp>
        <p:nvSpPr>
          <p:cNvPr id="25788" name="Rechteck 3"/>
          <p:cNvSpPr>
            <a:spLocks noChangeArrowheads="1"/>
          </p:cNvSpPr>
          <p:nvPr/>
        </p:nvSpPr>
        <p:spPr bwMode="auto">
          <a:xfrm>
            <a:off x="1317441" y="2211388"/>
            <a:ext cx="1012521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nur ich selbst</a:t>
            </a:r>
          </a:p>
        </p:txBody>
      </p:sp>
      <p:sp>
        <p:nvSpPr>
          <p:cNvPr id="25789" name="Rechteck 4"/>
          <p:cNvSpPr>
            <a:spLocks noChangeArrowheads="1"/>
          </p:cNvSpPr>
          <p:nvPr/>
        </p:nvSpPr>
        <p:spPr bwMode="auto">
          <a:xfrm>
            <a:off x="991454" y="2482851"/>
            <a:ext cx="133850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 bis 4 Mitarbeiter</a:t>
            </a:r>
          </a:p>
        </p:txBody>
      </p:sp>
      <p:sp>
        <p:nvSpPr>
          <p:cNvPr id="25790" name="Rechteck 5"/>
          <p:cNvSpPr>
            <a:spLocks noChangeArrowheads="1"/>
          </p:cNvSpPr>
          <p:nvPr/>
        </p:nvSpPr>
        <p:spPr bwMode="auto">
          <a:xfrm>
            <a:off x="991454" y="2752726"/>
            <a:ext cx="133850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5 bis 9 Mitarbeiter</a:t>
            </a:r>
          </a:p>
        </p:txBody>
      </p:sp>
      <p:sp>
        <p:nvSpPr>
          <p:cNvPr id="25791" name="Rechteck 6"/>
          <p:cNvSpPr>
            <a:spLocks noChangeArrowheads="1"/>
          </p:cNvSpPr>
          <p:nvPr/>
        </p:nvSpPr>
        <p:spPr bwMode="auto">
          <a:xfrm>
            <a:off x="1087314" y="3024188"/>
            <a:ext cx="124264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10 und mehr MA</a:t>
            </a:r>
          </a:p>
        </p:txBody>
      </p:sp>
      <p:sp>
        <p:nvSpPr>
          <p:cNvPr id="25792" name="Rechteck 7"/>
          <p:cNvSpPr>
            <a:spLocks noChangeArrowheads="1"/>
          </p:cNvSpPr>
          <p:nvPr/>
        </p:nvSpPr>
        <p:spPr bwMode="auto">
          <a:xfrm>
            <a:off x="233298" y="3565526"/>
            <a:ext cx="209666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Gewerbe, Handwerk, Industrie</a:t>
            </a:r>
          </a:p>
        </p:txBody>
      </p:sp>
      <p:sp>
        <p:nvSpPr>
          <p:cNvPr id="25793" name="Rechteck 8"/>
          <p:cNvSpPr>
            <a:spLocks noChangeArrowheads="1"/>
          </p:cNvSpPr>
          <p:nvPr/>
        </p:nvSpPr>
        <p:spPr bwMode="auto">
          <a:xfrm>
            <a:off x="129231" y="3836988"/>
            <a:ext cx="2200731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Handel, Banken, Versicherungen</a:t>
            </a:r>
          </a:p>
        </p:txBody>
      </p:sp>
      <p:sp>
        <p:nvSpPr>
          <p:cNvPr id="25794" name="Rechteck 9"/>
          <p:cNvSpPr>
            <a:spLocks noChangeArrowheads="1"/>
          </p:cNvSpPr>
          <p:nvPr/>
        </p:nvSpPr>
        <p:spPr bwMode="auto">
          <a:xfrm>
            <a:off x="293122" y="4108451"/>
            <a:ext cx="203684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Verkehr, Transport, Tourismus</a:t>
            </a:r>
          </a:p>
        </p:txBody>
      </p:sp>
      <p:sp>
        <p:nvSpPr>
          <p:cNvPr id="25795" name="Rechteck 10"/>
          <p:cNvSpPr>
            <a:spLocks noChangeArrowheads="1"/>
          </p:cNvSpPr>
          <p:nvPr/>
        </p:nvSpPr>
        <p:spPr bwMode="auto">
          <a:xfrm>
            <a:off x="1172722" y="4378326"/>
            <a:ext cx="115724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Info, Consulting</a:t>
            </a:r>
          </a:p>
        </p:txBody>
      </p:sp>
      <p:sp>
        <p:nvSpPr>
          <p:cNvPr id="25796" name="Rechteck 11"/>
          <p:cNvSpPr>
            <a:spLocks noChangeArrowheads="1"/>
          </p:cNvSpPr>
          <p:nvPr/>
        </p:nvSpPr>
        <p:spPr bwMode="auto">
          <a:xfrm>
            <a:off x="1304359" y="4921251"/>
            <a:ext cx="102560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Ostösterreich</a:t>
            </a:r>
          </a:p>
        </p:txBody>
      </p:sp>
      <p:sp>
        <p:nvSpPr>
          <p:cNvPr id="25797" name="Rechteck 12"/>
          <p:cNvSpPr>
            <a:spLocks noChangeArrowheads="1"/>
          </p:cNvSpPr>
          <p:nvPr/>
        </p:nvSpPr>
        <p:spPr bwMode="auto">
          <a:xfrm>
            <a:off x="1285124" y="5191126"/>
            <a:ext cx="104483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Südösterreich</a:t>
            </a:r>
          </a:p>
        </p:txBody>
      </p:sp>
      <p:sp>
        <p:nvSpPr>
          <p:cNvPr id="25798" name="Rechteck 13"/>
          <p:cNvSpPr>
            <a:spLocks noChangeArrowheads="1"/>
          </p:cNvSpPr>
          <p:nvPr/>
        </p:nvSpPr>
        <p:spPr bwMode="auto">
          <a:xfrm>
            <a:off x="1199396" y="5462588"/>
            <a:ext cx="1130566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Westösterreich</a:t>
            </a:r>
          </a:p>
        </p:txBody>
      </p:sp>
      <p:sp>
        <p:nvSpPr>
          <p:cNvPr id="25799" name="Rechteck 15"/>
          <p:cNvSpPr>
            <a:spLocks noChangeArrowheads="1"/>
          </p:cNvSpPr>
          <p:nvPr/>
        </p:nvSpPr>
        <p:spPr bwMode="auto">
          <a:xfrm>
            <a:off x="2368061" y="1690689"/>
            <a:ext cx="1148862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00" name="Rechteck 16"/>
          <p:cNvSpPr>
            <a:spLocks noChangeArrowheads="1"/>
          </p:cNvSpPr>
          <p:nvPr/>
        </p:nvSpPr>
        <p:spPr bwMode="auto">
          <a:xfrm>
            <a:off x="3516924" y="1671639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98</a:t>
            </a:r>
          </a:p>
        </p:txBody>
      </p:sp>
      <p:sp>
        <p:nvSpPr>
          <p:cNvPr id="25801" name="Rechteck 17"/>
          <p:cNvSpPr>
            <a:spLocks noChangeArrowheads="1"/>
          </p:cNvSpPr>
          <p:nvPr/>
        </p:nvSpPr>
        <p:spPr bwMode="auto">
          <a:xfrm>
            <a:off x="2368061" y="2232026"/>
            <a:ext cx="1148862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02" name="Rechteck 18"/>
          <p:cNvSpPr>
            <a:spLocks noChangeArrowheads="1"/>
          </p:cNvSpPr>
          <p:nvPr/>
        </p:nvSpPr>
        <p:spPr bwMode="auto">
          <a:xfrm>
            <a:off x="3516924" y="22129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98</a:t>
            </a:r>
          </a:p>
        </p:txBody>
      </p:sp>
      <p:sp>
        <p:nvSpPr>
          <p:cNvPr id="25803" name="Rechteck 19"/>
          <p:cNvSpPr>
            <a:spLocks noChangeArrowheads="1"/>
          </p:cNvSpPr>
          <p:nvPr/>
        </p:nvSpPr>
        <p:spPr bwMode="auto">
          <a:xfrm>
            <a:off x="2368061" y="2503489"/>
            <a:ext cx="1160585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04" name="Rechteck 20"/>
          <p:cNvSpPr>
            <a:spLocks noChangeArrowheads="1"/>
          </p:cNvSpPr>
          <p:nvPr/>
        </p:nvSpPr>
        <p:spPr bwMode="auto">
          <a:xfrm>
            <a:off x="3528647" y="2484439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99</a:t>
            </a:r>
          </a:p>
        </p:txBody>
      </p:sp>
      <p:sp>
        <p:nvSpPr>
          <p:cNvPr id="25805" name="Rechteck 21"/>
          <p:cNvSpPr>
            <a:spLocks noChangeArrowheads="1"/>
          </p:cNvSpPr>
          <p:nvPr/>
        </p:nvSpPr>
        <p:spPr bwMode="auto">
          <a:xfrm>
            <a:off x="2368061" y="2773363"/>
            <a:ext cx="1160585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06" name="Rechteck 22"/>
          <p:cNvSpPr>
            <a:spLocks noChangeArrowheads="1"/>
          </p:cNvSpPr>
          <p:nvPr/>
        </p:nvSpPr>
        <p:spPr bwMode="auto">
          <a:xfrm>
            <a:off x="3528647" y="27543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99</a:t>
            </a:r>
          </a:p>
        </p:txBody>
      </p:sp>
      <p:sp>
        <p:nvSpPr>
          <p:cNvPr id="25807" name="Rechteck 23"/>
          <p:cNvSpPr>
            <a:spLocks noChangeArrowheads="1"/>
          </p:cNvSpPr>
          <p:nvPr/>
        </p:nvSpPr>
        <p:spPr bwMode="auto">
          <a:xfrm>
            <a:off x="2368062" y="3044826"/>
            <a:ext cx="1137138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08" name="Rechteck 24"/>
          <p:cNvSpPr>
            <a:spLocks noChangeArrowheads="1"/>
          </p:cNvSpPr>
          <p:nvPr/>
        </p:nvSpPr>
        <p:spPr bwMode="auto">
          <a:xfrm>
            <a:off x="3505201" y="30257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97</a:t>
            </a:r>
          </a:p>
        </p:txBody>
      </p:sp>
      <p:sp>
        <p:nvSpPr>
          <p:cNvPr id="25809" name="Rechteck 25"/>
          <p:cNvSpPr>
            <a:spLocks noChangeArrowheads="1"/>
          </p:cNvSpPr>
          <p:nvPr/>
        </p:nvSpPr>
        <p:spPr bwMode="auto">
          <a:xfrm>
            <a:off x="2368062" y="3586163"/>
            <a:ext cx="1137138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10" name="Rechteck 26"/>
          <p:cNvSpPr>
            <a:spLocks noChangeArrowheads="1"/>
          </p:cNvSpPr>
          <p:nvPr/>
        </p:nvSpPr>
        <p:spPr bwMode="auto">
          <a:xfrm>
            <a:off x="3505201" y="35671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97</a:t>
            </a:r>
          </a:p>
        </p:txBody>
      </p:sp>
      <p:sp>
        <p:nvSpPr>
          <p:cNvPr id="25811" name="Rechteck 27"/>
          <p:cNvSpPr>
            <a:spLocks noChangeArrowheads="1"/>
          </p:cNvSpPr>
          <p:nvPr/>
        </p:nvSpPr>
        <p:spPr bwMode="auto">
          <a:xfrm>
            <a:off x="2368062" y="3857626"/>
            <a:ext cx="1137138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12" name="Rechteck 28"/>
          <p:cNvSpPr>
            <a:spLocks noChangeArrowheads="1"/>
          </p:cNvSpPr>
          <p:nvPr/>
        </p:nvSpPr>
        <p:spPr bwMode="auto">
          <a:xfrm>
            <a:off x="3505201" y="38385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97</a:t>
            </a:r>
          </a:p>
        </p:txBody>
      </p:sp>
      <p:sp>
        <p:nvSpPr>
          <p:cNvPr id="25813" name="Rechteck 29"/>
          <p:cNvSpPr>
            <a:spLocks noChangeArrowheads="1"/>
          </p:cNvSpPr>
          <p:nvPr/>
        </p:nvSpPr>
        <p:spPr bwMode="auto">
          <a:xfrm>
            <a:off x="2368062" y="4129089"/>
            <a:ext cx="1137138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14" name="Rechteck 30"/>
          <p:cNvSpPr>
            <a:spLocks noChangeArrowheads="1"/>
          </p:cNvSpPr>
          <p:nvPr/>
        </p:nvSpPr>
        <p:spPr bwMode="auto">
          <a:xfrm>
            <a:off x="3505201" y="4110039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97</a:t>
            </a:r>
          </a:p>
        </p:txBody>
      </p:sp>
      <p:sp>
        <p:nvSpPr>
          <p:cNvPr id="25815" name="Rechteck 27821"/>
          <p:cNvSpPr>
            <a:spLocks noChangeArrowheads="1"/>
          </p:cNvSpPr>
          <p:nvPr/>
        </p:nvSpPr>
        <p:spPr bwMode="auto">
          <a:xfrm>
            <a:off x="2368061" y="4398963"/>
            <a:ext cx="1172308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16" name="Rechteck 27822"/>
          <p:cNvSpPr>
            <a:spLocks noChangeArrowheads="1"/>
          </p:cNvSpPr>
          <p:nvPr/>
        </p:nvSpPr>
        <p:spPr bwMode="auto">
          <a:xfrm>
            <a:off x="3540369" y="4379913"/>
            <a:ext cx="420308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100</a:t>
            </a:r>
          </a:p>
        </p:txBody>
      </p:sp>
      <p:sp>
        <p:nvSpPr>
          <p:cNvPr id="25817" name="Rechteck 27823"/>
          <p:cNvSpPr>
            <a:spLocks noChangeArrowheads="1"/>
          </p:cNvSpPr>
          <p:nvPr/>
        </p:nvSpPr>
        <p:spPr bwMode="auto">
          <a:xfrm>
            <a:off x="2368061" y="4941889"/>
            <a:ext cx="1148862" cy="231775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18" name="Rechteck 27826"/>
          <p:cNvSpPr>
            <a:spLocks noChangeArrowheads="1"/>
          </p:cNvSpPr>
          <p:nvPr/>
        </p:nvSpPr>
        <p:spPr bwMode="auto">
          <a:xfrm>
            <a:off x="3516924" y="4922839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98</a:t>
            </a:r>
          </a:p>
        </p:txBody>
      </p:sp>
      <p:sp>
        <p:nvSpPr>
          <p:cNvPr id="25819" name="Rechteck 27827"/>
          <p:cNvSpPr>
            <a:spLocks noChangeArrowheads="1"/>
          </p:cNvSpPr>
          <p:nvPr/>
        </p:nvSpPr>
        <p:spPr bwMode="auto">
          <a:xfrm>
            <a:off x="2368061" y="5211763"/>
            <a:ext cx="1148862" cy="233362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20" name="Rechteck 27828"/>
          <p:cNvSpPr>
            <a:spLocks noChangeArrowheads="1"/>
          </p:cNvSpPr>
          <p:nvPr/>
        </p:nvSpPr>
        <p:spPr bwMode="auto">
          <a:xfrm>
            <a:off x="3516924" y="519271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98</a:t>
            </a:r>
          </a:p>
        </p:txBody>
      </p:sp>
      <p:sp>
        <p:nvSpPr>
          <p:cNvPr id="25821" name="Rechteck 27829"/>
          <p:cNvSpPr>
            <a:spLocks noChangeArrowheads="1"/>
          </p:cNvSpPr>
          <p:nvPr/>
        </p:nvSpPr>
        <p:spPr bwMode="auto">
          <a:xfrm>
            <a:off x="2368061" y="5483226"/>
            <a:ext cx="1148862" cy="233363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22" name="Rechteck 27831"/>
          <p:cNvSpPr>
            <a:spLocks noChangeArrowheads="1"/>
          </p:cNvSpPr>
          <p:nvPr/>
        </p:nvSpPr>
        <p:spPr bwMode="auto">
          <a:xfrm>
            <a:off x="3516924" y="54641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98</a:t>
            </a:r>
          </a:p>
        </p:txBody>
      </p:sp>
      <p:sp>
        <p:nvSpPr>
          <p:cNvPr id="25823" name="Rechteck 27834"/>
          <p:cNvSpPr>
            <a:spLocks noChangeArrowheads="1"/>
          </p:cNvSpPr>
          <p:nvPr/>
        </p:nvSpPr>
        <p:spPr bwMode="auto">
          <a:xfrm>
            <a:off x="3971192" y="1687513"/>
            <a:ext cx="117231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24" name="Rechteck 27835"/>
          <p:cNvSpPr>
            <a:spLocks noChangeArrowheads="1"/>
          </p:cNvSpPr>
          <p:nvPr/>
        </p:nvSpPr>
        <p:spPr bwMode="auto">
          <a:xfrm>
            <a:off x="4088423" y="166846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25825" name="Rechteck 27836"/>
          <p:cNvSpPr>
            <a:spLocks noChangeArrowheads="1"/>
          </p:cNvSpPr>
          <p:nvPr/>
        </p:nvSpPr>
        <p:spPr bwMode="auto">
          <a:xfrm>
            <a:off x="3971192" y="2228851"/>
            <a:ext cx="117231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26" name="Rechteck 27837"/>
          <p:cNvSpPr>
            <a:spLocks noChangeArrowheads="1"/>
          </p:cNvSpPr>
          <p:nvPr/>
        </p:nvSpPr>
        <p:spPr bwMode="auto">
          <a:xfrm>
            <a:off x="4088423" y="220980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25827" name="Rechteck 27838"/>
          <p:cNvSpPr>
            <a:spLocks noChangeArrowheads="1"/>
          </p:cNvSpPr>
          <p:nvPr/>
        </p:nvSpPr>
        <p:spPr bwMode="auto">
          <a:xfrm>
            <a:off x="3971192" y="2500314"/>
            <a:ext cx="105508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28" name="Rechteck 27647"/>
          <p:cNvSpPr>
            <a:spLocks noChangeArrowheads="1"/>
          </p:cNvSpPr>
          <p:nvPr/>
        </p:nvSpPr>
        <p:spPr bwMode="auto">
          <a:xfrm>
            <a:off x="4076700" y="24812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29" name="Rechteck 27648"/>
          <p:cNvSpPr>
            <a:spLocks noChangeArrowheads="1"/>
          </p:cNvSpPr>
          <p:nvPr/>
        </p:nvSpPr>
        <p:spPr bwMode="auto">
          <a:xfrm>
            <a:off x="3971192" y="2770188"/>
            <a:ext cx="117231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30" name="Rechteck 1023"/>
          <p:cNvSpPr>
            <a:spLocks noChangeArrowheads="1"/>
          </p:cNvSpPr>
          <p:nvPr/>
        </p:nvSpPr>
        <p:spPr bwMode="auto">
          <a:xfrm>
            <a:off x="4088423" y="275113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25831" name="Rechteck 1024"/>
          <p:cNvSpPr>
            <a:spLocks noChangeArrowheads="1"/>
          </p:cNvSpPr>
          <p:nvPr/>
        </p:nvSpPr>
        <p:spPr bwMode="auto">
          <a:xfrm>
            <a:off x="3971192" y="3041651"/>
            <a:ext cx="117231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32" name="Rechteck 1025"/>
          <p:cNvSpPr>
            <a:spLocks noChangeArrowheads="1"/>
          </p:cNvSpPr>
          <p:nvPr/>
        </p:nvSpPr>
        <p:spPr bwMode="auto">
          <a:xfrm>
            <a:off x="4088423" y="302260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25833" name="Rechteck 1027"/>
          <p:cNvSpPr>
            <a:spLocks noChangeArrowheads="1"/>
          </p:cNvSpPr>
          <p:nvPr/>
        </p:nvSpPr>
        <p:spPr bwMode="auto">
          <a:xfrm>
            <a:off x="3971192" y="3582988"/>
            <a:ext cx="152400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34" name="Rechteck 1028"/>
          <p:cNvSpPr>
            <a:spLocks noChangeArrowheads="1"/>
          </p:cNvSpPr>
          <p:nvPr/>
        </p:nvSpPr>
        <p:spPr bwMode="auto">
          <a:xfrm>
            <a:off x="4123592" y="356393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13</a:t>
            </a:r>
          </a:p>
        </p:txBody>
      </p:sp>
      <p:sp>
        <p:nvSpPr>
          <p:cNvPr id="25835" name="Rechteck 1029"/>
          <p:cNvSpPr>
            <a:spLocks noChangeArrowheads="1"/>
          </p:cNvSpPr>
          <p:nvPr/>
        </p:nvSpPr>
        <p:spPr bwMode="auto">
          <a:xfrm>
            <a:off x="3971192" y="3854451"/>
            <a:ext cx="140677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36" name="Rechteck 1030"/>
          <p:cNvSpPr>
            <a:spLocks noChangeArrowheads="1"/>
          </p:cNvSpPr>
          <p:nvPr/>
        </p:nvSpPr>
        <p:spPr bwMode="auto">
          <a:xfrm>
            <a:off x="4111869" y="383540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12</a:t>
            </a:r>
          </a:p>
        </p:txBody>
      </p:sp>
      <p:sp>
        <p:nvSpPr>
          <p:cNvPr id="25837" name="Rechteck 1031"/>
          <p:cNvSpPr>
            <a:spLocks noChangeArrowheads="1"/>
          </p:cNvSpPr>
          <p:nvPr/>
        </p:nvSpPr>
        <p:spPr bwMode="auto">
          <a:xfrm>
            <a:off x="3971192" y="4125914"/>
            <a:ext cx="140677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38" name="Rechteck 1032"/>
          <p:cNvSpPr>
            <a:spLocks noChangeArrowheads="1"/>
          </p:cNvSpPr>
          <p:nvPr/>
        </p:nvSpPr>
        <p:spPr bwMode="auto">
          <a:xfrm>
            <a:off x="4111869" y="410686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12</a:t>
            </a:r>
          </a:p>
        </p:txBody>
      </p:sp>
      <p:sp>
        <p:nvSpPr>
          <p:cNvPr id="25839" name="Rechteck 1033"/>
          <p:cNvSpPr>
            <a:spLocks noChangeArrowheads="1"/>
          </p:cNvSpPr>
          <p:nvPr/>
        </p:nvSpPr>
        <p:spPr bwMode="auto">
          <a:xfrm>
            <a:off x="3971193" y="4395788"/>
            <a:ext cx="58615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40" name="Rechteck 1034"/>
          <p:cNvSpPr>
            <a:spLocks noChangeArrowheads="1"/>
          </p:cNvSpPr>
          <p:nvPr/>
        </p:nvSpPr>
        <p:spPr bwMode="auto">
          <a:xfrm>
            <a:off x="4029808" y="437673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5841" name="Rechteck 1035"/>
          <p:cNvSpPr>
            <a:spLocks noChangeArrowheads="1"/>
          </p:cNvSpPr>
          <p:nvPr/>
        </p:nvSpPr>
        <p:spPr bwMode="auto">
          <a:xfrm>
            <a:off x="3971192" y="4938714"/>
            <a:ext cx="117231" cy="231775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42" name="Rechteck 1036"/>
          <p:cNvSpPr>
            <a:spLocks noChangeArrowheads="1"/>
          </p:cNvSpPr>
          <p:nvPr/>
        </p:nvSpPr>
        <p:spPr bwMode="auto">
          <a:xfrm>
            <a:off x="4088423" y="4919664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25843" name="Rechteck 1037"/>
          <p:cNvSpPr>
            <a:spLocks noChangeArrowheads="1"/>
          </p:cNvSpPr>
          <p:nvPr/>
        </p:nvSpPr>
        <p:spPr bwMode="auto">
          <a:xfrm>
            <a:off x="3971192" y="5208588"/>
            <a:ext cx="128954" cy="233362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44" name="Rechteck 1038"/>
          <p:cNvSpPr>
            <a:spLocks noChangeArrowheads="1"/>
          </p:cNvSpPr>
          <p:nvPr/>
        </p:nvSpPr>
        <p:spPr bwMode="auto">
          <a:xfrm>
            <a:off x="4100146" y="518953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11</a:t>
            </a:r>
          </a:p>
        </p:txBody>
      </p:sp>
      <p:sp>
        <p:nvSpPr>
          <p:cNvPr id="25845" name="Rechteck 1039"/>
          <p:cNvSpPr>
            <a:spLocks noChangeArrowheads="1"/>
          </p:cNvSpPr>
          <p:nvPr/>
        </p:nvSpPr>
        <p:spPr bwMode="auto">
          <a:xfrm>
            <a:off x="3971192" y="5480051"/>
            <a:ext cx="105508" cy="233363"/>
          </a:xfrm>
          <a:prstGeom prst="rect">
            <a:avLst/>
          </a:prstGeom>
          <a:solidFill>
            <a:srgbClr val="ACE500"/>
          </a:solidFill>
          <a:ln w="12700" algn="ctr">
            <a:solidFill>
              <a:srgbClr val="73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46" name="Rechteck 1040"/>
          <p:cNvSpPr>
            <a:spLocks noChangeArrowheads="1"/>
          </p:cNvSpPr>
          <p:nvPr/>
        </p:nvSpPr>
        <p:spPr bwMode="auto">
          <a:xfrm>
            <a:off x="4076700" y="5461001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73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47" name="Rechteck 1042"/>
          <p:cNvSpPr>
            <a:spLocks noChangeArrowheads="1"/>
          </p:cNvSpPr>
          <p:nvPr/>
        </p:nvSpPr>
        <p:spPr bwMode="auto">
          <a:xfrm>
            <a:off x="5083419" y="1684339"/>
            <a:ext cx="82062" cy="231775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48" name="Rechteck 1043"/>
          <p:cNvSpPr>
            <a:spLocks noChangeArrowheads="1"/>
          </p:cNvSpPr>
          <p:nvPr/>
        </p:nvSpPr>
        <p:spPr bwMode="auto">
          <a:xfrm>
            <a:off x="5165482" y="166528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49" name="Rechteck 1044"/>
          <p:cNvSpPr>
            <a:spLocks noChangeArrowheads="1"/>
          </p:cNvSpPr>
          <p:nvPr/>
        </p:nvSpPr>
        <p:spPr bwMode="auto">
          <a:xfrm>
            <a:off x="5083419" y="2225676"/>
            <a:ext cx="82062" cy="233363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50" name="Rechteck 1045"/>
          <p:cNvSpPr>
            <a:spLocks noChangeArrowheads="1"/>
          </p:cNvSpPr>
          <p:nvPr/>
        </p:nvSpPr>
        <p:spPr bwMode="auto">
          <a:xfrm>
            <a:off x="5165482" y="220662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51" name="Rechteck 1046"/>
          <p:cNvSpPr>
            <a:spLocks noChangeArrowheads="1"/>
          </p:cNvSpPr>
          <p:nvPr/>
        </p:nvSpPr>
        <p:spPr bwMode="auto">
          <a:xfrm>
            <a:off x="5083420" y="2497139"/>
            <a:ext cx="105508" cy="231775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52" name="Rechteck 1047"/>
          <p:cNvSpPr>
            <a:spLocks noChangeArrowheads="1"/>
          </p:cNvSpPr>
          <p:nvPr/>
        </p:nvSpPr>
        <p:spPr bwMode="auto">
          <a:xfrm>
            <a:off x="5188928" y="247808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53" name="Rechteck 1048"/>
          <p:cNvSpPr>
            <a:spLocks noChangeArrowheads="1"/>
          </p:cNvSpPr>
          <p:nvPr/>
        </p:nvSpPr>
        <p:spPr bwMode="auto">
          <a:xfrm>
            <a:off x="5083420" y="2767013"/>
            <a:ext cx="105508" cy="233362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54" name="Rechteck 1049"/>
          <p:cNvSpPr>
            <a:spLocks noChangeArrowheads="1"/>
          </p:cNvSpPr>
          <p:nvPr/>
        </p:nvSpPr>
        <p:spPr bwMode="auto">
          <a:xfrm>
            <a:off x="5188928" y="274796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55" name="Rechteck 1050"/>
          <p:cNvSpPr>
            <a:spLocks noChangeArrowheads="1"/>
          </p:cNvSpPr>
          <p:nvPr/>
        </p:nvSpPr>
        <p:spPr bwMode="auto">
          <a:xfrm>
            <a:off x="5083420" y="3038476"/>
            <a:ext cx="35169" cy="233363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56" name="Rechteck 1051"/>
          <p:cNvSpPr>
            <a:spLocks noChangeArrowheads="1"/>
          </p:cNvSpPr>
          <p:nvPr/>
        </p:nvSpPr>
        <p:spPr bwMode="auto">
          <a:xfrm>
            <a:off x="5118589" y="30384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5857" name="Rechteck 1052"/>
          <p:cNvSpPr>
            <a:spLocks noChangeArrowheads="1"/>
          </p:cNvSpPr>
          <p:nvPr/>
        </p:nvSpPr>
        <p:spPr bwMode="auto">
          <a:xfrm>
            <a:off x="5083420" y="3579813"/>
            <a:ext cx="105508" cy="233362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58" name="Rechteck 1053"/>
          <p:cNvSpPr>
            <a:spLocks noChangeArrowheads="1"/>
          </p:cNvSpPr>
          <p:nvPr/>
        </p:nvSpPr>
        <p:spPr bwMode="auto">
          <a:xfrm>
            <a:off x="5188928" y="356076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59" name="Rechteck 1054"/>
          <p:cNvSpPr>
            <a:spLocks noChangeArrowheads="1"/>
          </p:cNvSpPr>
          <p:nvPr/>
        </p:nvSpPr>
        <p:spPr bwMode="auto">
          <a:xfrm>
            <a:off x="5083420" y="3851276"/>
            <a:ext cx="105508" cy="233363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60" name="Rechteck 383"/>
          <p:cNvSpPr>
            <a:spLocks noChangeArrowheads="1"/>
          </p:cNvSpPr>
          <p:nvPr/>
        </p:nvSpPr>
        <p:spPr bwMode="auto">
          <a:xfrm>
            <a:off x="5188928" y="383222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61" name="Rechteck 384"/>
          <p:cNvSpPr>
            <a:spLocks noChangeArrowheads="1"/>
          </p:cNvSpPr>
          <p:nvPr/>
        </p:nvSpPr>
        <p:spPr bwMode="auto">
          <a:xfrm>
            <a:off x="5083420" y="4122739"/>
            <a:ext cx="105508" cy="231775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62" name="Rechteck 385"/>
          <p:cNvSpPr>
            <a:spLocks noChangeArrowheads="1"/>
          </p:cNvSpPr>
          <p:nvPr/>
        </p:nvSpPr>
        <p:spPr bwMode="auto">
          <a:xfrm>
            <a:off x="5188928" y="410368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5863" name="Rechteck 386"/>
          <p:cNvSpPr>
            <a:spLocks noChangeArrowheads="1"/>
          </p:cNvSpPr>
          <p:nvPr/>
        </p:nvSpPr>
        <p:spPr bwMode="auto">
          <a:xfrm>
            <a:off x="5083420" y="4392613"/>
            <a:ext cx="46892" cy="233362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64" name="Rechteck 387"/>
          <p:cNvSpPr>
            <a:spLocks noChangeArrowheads="1"/>
          </p:cNvSpPr>
          <p:nvPr/>
        </p:nvSpPr>
        <p:spPr bwMode="auto">
          <a:xfrm>
            <a:off x="5130312" y="437356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5865" name="Rechteck 388"/>
          <p:cNvSpPr>
            <a:spLocks noChangeArrowheads="1"/>
          </p:cNvSpPr>
          <p:nvPr/>
        </p:nvSpPr>
        <p:spPr bwMode="auto">
          <a:xfrm>
            <a:off x="5083419" y="4935539"/>
            <a:ext cx="82062" cy="231775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66" name="Rechteck 389"/>
          <p:cNvSpPr>
            <a:spLocks noChangeArrowheads="1"/>
          </p:cNvSpPr>
          <p:nvPr/>
        </p:nvSpPr>
        <p:spPr bwMode="auto">
          <a:xfrm>
            <a:off x="5165482" y="491648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67" name="Rechteck 390"/>
          <p:cNvSpPr>
            <a:spLocks noChangeArrowheads="1"/>
          </p:cNvSpPr>
          <p:nvPr/>
        </p:nvSpPr>
        <p:spPr bwMode="auto">
          <a:xfrm>
            <a:off x="5083420" y="5205413"/>
            <a:ext cx="93785" cy="233362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68" name="Rechteck 391"/>
          <p:cNvSpPr>
            <a:spLocks noChangeArrowheads="1"/>
          </p:cNvSpPr>
          <p:nvPr/>
        </p:nvSpPr>
        <p:spPr bwMode="auto">
          <a:xfrm>
            <a:off x="5177205" y="518636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8</a:t>
            </a:r>
          </a:p>
        </p:txBody>
      </p:sp>
      <p:sp>
        <p:nvSpPr>
          <p:cNvPr id="25869" name="Rechteck 392"/>
          <p:cNvSpPr>
            <a:spLocks noChangeArrowheads="1"/>
          </p:cNvSpPr>
          <p:nvPr/>
        </p:nvSpPr>
        <p:spPr bwMode="auto">
          <a:xfrm>
            <a:off x="5083419" y="5476876"/>
            <a:ext cx="82062" cy="233363"/>
          </a:xfrm>
          <a:prstGeom prst="rect">
            <a:avLst/>
          </a:prstGeom>
          <a:solidFill>
            <a:srgbClr val="E1CC00"/>
          </a:solidFill>
          <a:ln w="12700" algn="ctr">
            <a:solidFill>
              <a:srgbClr val="BF99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70" name="Rechteck 393"/>
          <p:cNvSpPr>
            <a:spLocks noChangeArrowheads="1"/>
          </p:cNvSpPr>
          <p:nvPr/>
        </p:nvSpPr>
        <p:spPr bwMode="auto">
          <a:xfrm>
            <a:off x="5165482" y="545782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F990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71" name="Rechteck 395"/>
          <p:cNvSpPr>
            <a:spLocks noChangeArrowheads="1"/>
          </p:cNvSpPr>
          <p:nvPr/>
        </p:nvSpPr>
        <p:spPr bwMode="auto">
          <a:xfrm>
            <a:off x="6208835" y="1690689"/>
            <a:ext cx="58615" cy="231775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72" name="Rechteck 396"/>
          <p:cNvSpPr>
            <a:spLocks noChangeArrowheads="1"/>
          </p:cNvSpPr>
          <p:nvPr/>
        </p:nvSpPr>
        <p:spPr bwMode="auto">
          <a:xfrm>
            <a:off x="6267451" y="16716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5873" name="Rechteck 397"/>
          <p:cNvSpPr>
            <a:spLocks noChangeArrowheads="1"/>
          </p:cNvSpPr>
          <p:nvPr/>
        </p:nvSpPr>
        <p:spPr bwMode="auto">
          <a:xfrm>
            <a:off x="6208835" y="2232026"/>
            <a:ext cx="46892" cy="233363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74" name="Rechteck 398"/>
          <p:cNvSpPr>
            <a:spLocks noChangeArrowheads="1"/>
          </p:cNvSpPr>
          <p:nvPr/>
        </p:nvSpPr>
        <p:spPr bwMode="auto">
          <a:xfrm>
            <a:off x="6255728" y="22129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5875" name="Rechteck 399"/>
          <p:cNvSpPr>
            <a:spLocks noChangeArrowheads="1"/>
          </p:cNvSpPr>
          <p:nvPr/>
        </p:nvSpPr>
        <p:spPr bwMode="auto">
          <a:xfrm>
            <a:off x="6208835" y="2503489"/>
            <a:ext cx="82062" cy="231775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76" name="Rechteck 400"/>
          <p:cNvSpPr>
            <a:spLocks noChangeArrowheads="1"/>
          </p:cNvSpPr>
          <p:nvPr/>
        </p:nvSpPr>
        <p:spPr bwMode="auto">
          <a:xfrm>
            <a:off x="6290897" y="24844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77" name="Rechteck 402"/>
          <p:cNvSpPr>
            <a:spLocks noChangeArrowheads="1"/>
          </p:cNvSpPr>
          <p:nvPr/>
        </p:nvSpPr>
        <p:spPr bwMode="auto">
          <a:xfrm>
            <a:off x="6208835" y="2773363"/>
            <a:ext cx="35169" cy="233362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78" name="Rechteck 405"/>
          <p:cNvSpPr>
            <a:spLocks noChangeArrowheads="1"/>
          </p:cNvSpPr>
          <p:nvPr/>
        </p:nvSpPr>
        <p:spPr bwMode="auto">
          <a:xfrm>
            <a:off x="6244005" y="27543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5879" name="Rechteck 406"/>
          <p:cNvSpPr>
            <a:spLocks noChangeArrowheads="1"/>
          </p:cNvSpPr>
          <p:nvPr/>
        </p:nvSpPr>
        <p:spPr bwMode="auto">
          <a:xfrm>
            <a:off x="6208835" y="3044826"/>
            <a:ext cx="93785" cy="233363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80" name="Rechteck 407"/>
          <p:cNvSpPr>
            <a:spLocks noChangeArrowheads="1"/>
          </p:cNvSpPr>
          <p:nvPr/>
        </p:nvSpPr>
        <p:spPr bwMode="auto">
          <a:xfrm>
            <a:off x="6302620" y="30257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8</a:t>
            </a:r>
          </a:p>
        </p:txBody>
      </p:sp>
      <p:sp>
        <p:nvSpPr>
          <p:cNvPr id="25881" name="Rechteck 408"/>
          <p:cNvSpPr>
            <a:spLocks noChangeArrowheads="1"/>
          </p:cNvSpPr>
          <p:nvPr/>
        </p:nvSpPr>
        <p:spPr bwMode="auto">
          <a:xfrm>
            <a:off x="6208835" y="3586163"/>
            <a:ext cx="46892" cy="233362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82" name="Rechteck 409"/>
          <p:cNvSpPr>
            <a:spLocks noChangeArrowheads="1"/>
          </p:cNvSpPr>
          <p:nvPr/>
        </p:nvSpPr>
        <p:spPr bwMode="auto">
          <a:xfrm>
            <a:off x="6255728" y="35671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5883" name="Rechteck 410"/>
          <p:cNvSpPr>
            <a:spLocks noChangeArrowheads="1"/>
          </p:cNvSpPr>
          <p:nvPr/>
        </p:nvSpPr>
        <p:spPr bwMode="auto">
          <a:xfrm>
            <a:off x="6208835" y="3857626"/>
            <a:ext cx="58615" cy="233363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84" name="Rechteck 411"/>
          <p:cNvSpPr>
            <a:spLocks noChangeArrowheads="1"/>
          </p:cNvSpPr>
          <p:nvPr/>
        </p:nvSpPr>
        <p:spPr bwMode="auto">
          <a:xfrm>
            <a:off x="6267451" y="38385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5885" name="Rechteck 412"/>
          <p:cNvSpPr>
            <a:spLocks noChangeArrowheads="1"/>
          </p:cNvSpPr>
          <p:nvPr/>
        </p:nvSpPr>
        <p:spPr bwMode="auto">
          <a:xfrm>
            <a:off x="6208835" y="4129089"/>
            <a:ext cx="46892" cy="231775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86" name="Rechteck 413"/>
          <p:cNvSpPr>
            <a:spLocks noChangeArrowheads="1"/>
          </p:cNvSpPr>
          <p:nvPr/>
        </p:nvSpPr>
        <p:spPr bwMode="auto">
          <a:xfrm>
            <a:off x="6255728" y="41100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5887" name="Rechteck 414"/>
          <p:cNvSpPr>
            <a:spLocks noChangeArrowheads="1"/>
          </p:cNvSpPr>
          <p:nvPr/>
        </p:nvSpPr>
        <p:spPr bwMode="auto">
          <a:xfrm>
            <a:off x="6208835" y="4398963"/>
            <a:ext cx="82062" cy="233362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88" name="Rechteck 415"/>
          <p:cNvSpPr>
            <a:spLocks noChangeArrowheads="1"/>
          </p:cNvSpPr>
          <p:nvPr/>
        </p:nvSpPr>
        <p:spPr bwMode="auto">
          <a:xfrm>
            <a:off x="6290897" y="43799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5889" name="Rechteck 416"/>
          <p:cNvSpPr>
            <a:spLocks noChangeArrowheads="1"/>
          </p:cNvSpPr>
          <p:nvPr/>
        </p:nvSpPr>
        <p:spPr bwMode="auto">
          <a:xfrm>
            <a:off x="6208835" y="4941889"/>
            <a:ext cx="70338" cy="231775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90" name="Rechteck 418"/>
          <p:cNvSpPr>
            <a:spLocks noChangeArrowheads="1"/>
          </p:cNvSpPr>
          <p:nvPr/>
        </p:nvSpPr>
        <p:spPr bwMode="auto">
          <a:xfrm>
            <a:off x="6279174" y="49228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5891" name="Rechteck 419"/>
          <p:cNvSpPr>
            <a:spLocks noChangeArrowheads="1"/>
          </p:cNvSpPr>
          <p:nvPr/>
        </p:nvSpPr>
        <p:spPr bwMode="auto">
          <a:xfrm>
            <a:off x="6208835" y="5211763"/>
            <a:ext cx="23446" cy="233362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92" name="Rechteck 420"/>
          <p:cNvSpPr>
            <a:spLocks noChangeArrowheads="1"/>
          </p:cNvSpPr>
          <p:nvPr/>
        </p:nvSpPr>
        <p:spPr bwMode="auto">
          <a:xfrm>
            <a:off x="6232282" y="521176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893" name="Rechteck 421"/>
          <p:cNvSpPr>
            <a:spLocks noChangeArrowheads="1"/>
          </p:cNvSpPr>
          <p:nvPr/>
        </p:nvSpPr>
        <p:spPr bwMode="auto">
          <a:xfrm>
            <a:off x="6208835" y="5483226"/>
            <a:ext cx="70338" cy="233363"/>
          </a:xfrm>
          <a:prstGeom prst="rect">
            <a:avLst/>
          </a:prstGeom>
          <a:solidFill>
            <a:srgbClr val="FFCCE0"/>
          </a:solidFill>
          <a:ln w="12700" algn="ctr">
            <a:solidFill>
              <a:srgbClr val="BC005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94" name="Rechteck 422"/>
          <p:cNvSpPr>
            <a:spLocks noChangeArrowheads="1"/>
          </p:cNvSpPr>
          <p:nvPr/>
        </p:nvSpPr>
        <p:spPr bwMode="auto">
          <a:xfrm>
            <a:off x="6279174" y="54641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BC005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5895" name="Rechteck 424"/>
          <p:cNvSpPr>
            <a:spLocks noChangeArrowheads="1"/>
          </p:cNvSpPr>
          <p:nvPr/>
        </p:nvSpPr>
        <p:spPr bwMode="auto">
          <a:xfrm>
            <a:off x="7357697" y="1687513"/>
            <a:ext cx="23446" cy="231775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96" name="Rechteck 425"/>
          <p:cNvSpPr>
            <a:spLocks noChangeArrowheads="1"/>
          </p:cNvSpPr>
          <p:nvPr/>
        </p:nvSpPr>
        <p:spPr bwMode="auto">
          <a:xfrm>
            <a:off x="7381143" y="16684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897" name="Rechteck 426"/>
          <p:cNvSpPr>
            <a:spLocks noChangeArrowheads="1"/>
          </p:cNvSpPr>
          <p:nvPr/>
        </p:nvSpPr>
        <p:spPr bwMode="auto">
          <a:xfrm>
            <a:off x="7357697" y="2228851"/>
            <a:ext cx="23446" cy="233363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898" name="Rechteck 427"/>
          <p:cNvSpPr>
            <a:spLocks noChangeArrowheads="1"/>
          </p:cNvSpPr>
          <p:nvPr/>
        </p:nvSpPr>
        <p:spPr bwMode="auto">
          <a:xfrm>
            <a:off x="7381143" y="2209801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899" name="Rechteck 428"/>
          <p:cNvSpPr>
            <a:spLocks noChangeArrowheads="1"/>
          </p:cNvSpPr>
          <p:nvPr/>
        </p:nvSpPr>
        <p:spPr bwMode="auto">
          <a:xfrm>
            <a:off x="7357697" y="2500314"/>
            <a:ext cx="23446" cy="231775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00" name="Rechteck 429"/>
          <p:cNvSpPr>
            <a:spLocks noChangeArrowheads="1"/>
          </p:cNvSpPr>
          <p:nvPr/>
        </p:nvSpPr>
        <p:spPr bwMode="auto">
          <a:xfrm>
            <a:off x="7381143" y="24812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01" name="Rechteck 430"/>
          <p:cNvSpPr>
            <a:spLocks noChangeArrowheads="1"/>
          </p:cNvSpPr>
          <p:nvPr/>
        </p:nvSpPr>
        <p:spPr bwMode="auto">
          <a:xfrm>
            <a:off x="7357697" y="2770188"/>
            <a:ext cx="11723" cy="233362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02" name="Rechteck 431"/>
          <p:cNvSpPr>
            <a:spLocks noChangeArrowheads="1"/>
          </p:cNvSpPr>
          <p:nvPr/>
        </p:nvSpPr>
        <p:spPr bwMode="auto">
          <a:xfrm>
            <a:off x="7369420" y="275113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03" name="Rechteck 432"/>
          <p:cNvSpPr>
            <a:spLocks noChangeArrowheads="1"/>
          </p:cNvSpPr>
          <p:nvPr/>
        </p:nvSpPr>
        <p:spPr bwMode="auto">
          <a:xfrm>
            <a:off x="7357697" y="3041651"/>
            <a:ext cx="23446" cy="233363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04" name="Rechteck 433"/>
          <p:cNvSpPr>
            <a:spLocks noChangeArrowheads="1"/>
          </p:cNvSpPr>
          <p:nvPr/>
        </p:nvSpPr>
        <p:spPr bwMode="auto">
          <a:xfrm>
            <a:off x="7381143" y="3022601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05" name="Rechteck 434"/>
          <p:cNvSpPr>
            <a:spLocks noChangeArrowheads="1"/>
          </p:cNvSpPr>
          <p:nvPr/>
        </p:nvSpPr>
        <p:spPr bwMode="auto">
          <a:xfrm>
            <a:off x="7357697" y="3582988"/>
            <a:ext cx="11723" cy="233362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06" name="Rechteck 435"/>
          <p:cNvSpPr>
            <a:spLocks noChangeArrowheads="1"/>
          </p:cNvSpPr>
          <p:nvPr/>
        </p:nvSpPr>
        <p:spPr bwMode="auto">
          <a:xfrm>
            <a:off x="7369420" y="356393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07" name="Rechteck 436"/>
          <p:cNvSpPr>
            <a:spLocks noChangeArrowheads="1"/>
          </p:cNvSpPr>
          <p:nvPr/>
        </p:nvSpPr>
        <p:spPr bwMode="auto">
          <a:xfrm>
            <a:off x="7357697" y="3854451"/>
            <a:ext cx="46892" cy="233363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08" name="Rechteck 437"/>
          <p:cNvSpPr>
            <a:spLocks noChangeArrowheads="1"/>
          </p:cNvSpPr>
          <p:nvPr/>
        </p:nvSpPr>
        <p:spPr bwMode="auto">
          <a:xfrm>
            <a:off x="7404589" y="3835401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5909" name="Rechteck 438"/>
          <p:cNvSpPr>
            <a:spLocks noChangeArrowheads="1"/>
          </p:cNvSpPr>
          <p:nvPr/>
        </p:nvSpPr>
        <p:spPr bwMode="auto">
          <a:xfrm>
            <a:off x="7357697" y="4125914"/>
            <a:ext cx="23446" cy="231775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10" name="Rechteck 439"/>
          <p:cNvSpPr>
            <a:spLocks noChangeArrowheads="1"/>
          </p:cNvSpPr>
          <p:nvPr/>
        </p:nvSpPr>
        <p:spPr bwMode="auto">
          <a:xfrm>
            <a:off x="7381143" y="41068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11" name="Rechteck 440"/>
          <p:cNvSpPr>
            <a:spLocks noChangeArrowheads="1"/>
          </p:cNvSpPr>
          <p:nvPr/>
        </p:nvSpPr>
        <p:spPr bwMode="auto">
          <a:xfrm>
            <a:off x="7357697" y="4395788"/>
            <a:ext cx="23446" cy="233362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12" name="Rechteck 441"/>
          <p:cNvSpPr>
            <a:spLocks noChangeArrowheads="1"/>
          </p:cNvSpPr>
          <p:nvPr/>
        </p:nvSpPr>
        <p:spPr bwMode="auto">
          <a:xfrm>
            <a:off x="7381143" y="437673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13" name="Rechteck 442"/>
          <p:cNvSpPr>
            <a:spLocks noChangeArrowheads="1"/>
          </p:cNvSpPr>
          <p:nvPr/>
        </p:nvSpPr>
        <p:spPr bwMode="auto">
          <a:xfrm>
            <a:off x="7357697" y="4938714"/>
            <a:ext cx="23446" cy="231775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14" name="Rechteck 443"/>
          <p:cNvSpPr>
            <a:spLocks noChangeArrowheads="1"/>
          </p:cNvSpPr>
          <p:nvPr/>
        </p:nvSpPr>
        <p:spPr bwMode="auto">
          <a:xfrm>
            <a:off x="7381143" y="49196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15" name="Rechteck 444"/>
          <p:cNvSpPr>
            <a:spLocks noChangeArrowheads="1"/>
          </p:cNvSpPr>
          <p:nvPr/>
        </p:nvSpPr>
        <p:spPr bwMode="auto">
          <a:xfrm>
            <a:off x="7357697" y="5208588"/>
            <a:ext cx="23446" cy="233362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16" name="Rechteck 445"/>
          <p:cNvSpPr>
            <a:spLocks noChangeArrowheads="1"/>
          </p:cNvSpPr>
          <p:nvPr/>
        </p:nvSpPr>
        <p:spPr bwMode="auto">
          <a:xfrm>
            <a:off x="7381143" y="5189538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5917" name="Rechteck 446"/>
          <p:cNvSpPr>
            <a:spLocks noChangeArrowheads="1"/>
          </p:cNvSpPr>
          <p:nvPr/>
        </p:nvSpPr>
        <p:spPr bwMode="auto">
          <a:xfrm>
            <a:off x="7357697" y="5480051"/>
            <a:ext cx="11723" cy="233363"/>
          </a:xfrm>
          <a:prstGeom prst="rect">
            <a:avLst/>
          </a:prstGeom>
          <a:solidFill>
            <a:srgbClr val="BC0050"/>
          </a:solidFill>
          <a:ln w="12700" algn="ctr">
            <a:solidFill>
              <a:srgbClr val="800031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5918" name="Rechteck 16543"/>
          <p:cNvSpPr>
            <a:spLocks noChangeArrowheads="1"/>
          </p:cNvSpPr>
          <p:nvPr/>
        </p:nvSpPr>
        <p:spPr bwMode="auto">
          <a:xfrm>
            <a:off x="7369420" y="5461001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80003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19" name="Rechteck 16545"/>
          <p:cNvSpPr>
            <a:spLocks noChangeArrowheads="1"/>
          </p:cNvSpPr>
          <p:nvPr/>
        </p:nvSpPr>
        <p:spPr bwMode="auto">
          <a:xfrm>
            <a:off x="8505648" y="16716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0" name="Rechteck 16546"/>
          <p:cNvSpPr>
            <a:spLocks noChangeArrowheads="1"/>
          </p:cNvSpPr>
          <p:nvPr/>
        </p:nvSpPr>
        <p:spPr bwMode="auto">
          <a:xfrm>
            <a:off x="8505648" y="22129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5921" name="Rechteck 16547"/>
          <p:cNvSpPr>
            <a:spLocks noChangeArrowheads="1"/>
          </p:cNvSpPr>
          <p:nvPr/>
        </p:nvSpPr>
        <p:spPr bwMode="auto">
          <a:xfrm>
            <a:off x="8505648" y="24844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5922" name="Rechteck 16548"/>
          <p:cNvSpPr>
            <a:spLocks noChangeArrowheads="1"/>
          </p:cNvSpPr>
          <p:nvPr/>
        </p:nvSpPr>
        <p:spPr bwMode="auto">
          <a:xfrm>
            <a:off x="8505648" y="27543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3" name="Rechteck 16549"/>
          <p:cNvSpPr>
            <a:spLocks noChangeArrowheads="1"/>
          </p:cNvSpPr>
          <p:nvPr/>
        </p:nvSpPr>
        <p:spPr bwMode="auto">
          <a:xfrm>
            <a:off x="8505648" y="30257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4" name="Rechteck 16550"/>
          <p:cNvSpPr>
            <a:spLocks noChangeArrowheads="1"/>
          </p:cNvSpPr>
          <p:nvPr/>
        </p:nvSpPr>
        <p:spPr bwMode="auto">
          <a:xfrm>
            <a:off x="8505648" y="35671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5" name="Rechteck 16551"/>
          <p:cNvSpPr>
            <a:spLocks noChangeArrowheads="1"/>
          </p:cNvSpPr>
          <p:nvPr/>
        </p:nvSpPr>
        <p:spPr bwMode="auto">
          <a:xfrm>
            <a:off x="8505648" y="38385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6" name="Rechteck 16552"/>
          <p:cNvSpPr>
            <a:spLocks noChangeArrowheads="1"/>
          </p:cNvSpPr>
          <p:nvPr/>
        </p:nvSpPr>
        <p:spPr bwMode="auto">
          <a:xfrm>
            <a:off x="8505648" y="41100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7" name="Rechteck 16553"/>
          <p:cNvSpPr>
            <a:spLocks noChangeArrowheads="1"/>
          </p:cNvSpPr>
          <p:nvPr/>
        </p:nvSpPr>
        <p:spPr bwMode="auto">
          <a:xfrm>
            <a:off x="8505648" y="43799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5928" name="Rechteck 16554"/>
          <p:cNvSpPr>
            <a:spLocks noChangeArrowheads="1"/>
          </p:cNvSpPr>
          <p:nvPr/>
        </p:nvSpPr>
        <p:spPr bwMode="auto">
          <a:xfrm>
            <a:off x="8505648" y="492283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929" name="Rechteck 16555"/>
          <p:cNvSpPr>
            <a:spLocks noChangeArrowheads="1"/>
          </p:cNvSpPr>
          <p:nvPr/>
        </p:nvSpPr>
        <p:spPr bwMode="auto">
          <a:xfrm>
            <a:off x="8505648" y="51927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5930" name="Rechteck 16556"/>
          <p:cNvSpPr>
            <a:spLocks noChangeArrowheads="1"/>
          </p:cNvSpPr>
          <p:nvPr/>
        </p:nvSpPr>
        <p:spPr bwMode="auto">
          <a:xfrm>
            <a:off x="8505648" y="54641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675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76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77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78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79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0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1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2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3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4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5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6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7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8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89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0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1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2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3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4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5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6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7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8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699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0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1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2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3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4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5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6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7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8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09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0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1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2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3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4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5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6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7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8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19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20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21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22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23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8724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25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26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27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28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29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30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8731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2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3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4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5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6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7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8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39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0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1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2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3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4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5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6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7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8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49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0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1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2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3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4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5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6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7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8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59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0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1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2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3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4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5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6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7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8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69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0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1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2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3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4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5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6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7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8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79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0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1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2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3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4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5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6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7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8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89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0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1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2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3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4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5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6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7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8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799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0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1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2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3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4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5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6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7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8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09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0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1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2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3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4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5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6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7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8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19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0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1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2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3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4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5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6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7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8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29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0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1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2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3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4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5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6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7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8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8839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8840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8841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8842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8843" name="Text Box 145"/>
          <p:cNvSpPr txBox="1">
            <a:spLocks noChangeArrowheads="1"/>
          </p:cNvSpPr>
          <p:nvPr/>
        </p:nvSpPr>
        <p:spPr bwMode="auto">
          <a:xfrm>
            <a:off x="79131" y="6157914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25:</a:t>
            </a:r>
          </a:p>
        </p:txBody>
      </p:sp>
      <p:sp>
        <p:nvSpPr>
          <p:cNvPr id="28844" name="Text Box 146"/>
          <p:cNvSpPr txBox="1">
            <a:spLocks noChangeArrowheads="1"/>
          </p:cNvSpPr>
          <p:nvPr/>
        </p:nvSpPr>
        <p:spPr bwMode="auto">
          <a:xfrm>
            <a:off x="539262" y="6157914"/>
            <a:ext cx="8675077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Welche Art von E-Rechnungs-Lösung verwendet Ihr Unternehmen beziehungsweise planen Sie zu verwenden?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5936274" y="1358901"/>
            <a:ext cx="876300" cy="354013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377411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E-Rechnungs-Übermittlung an Kunden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Moderne Übermittlungsmethoden für Rechnungen werden kaum genutzt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8850" name="Textfeld 286"/>
          <p:cNvSpPr txBox="1">
            <a:spLocks noChangeArrowheads="1"/>
          </p:cNvSpPr>
          <p:nvPr/>
        </p:nvSpPr>
        <p:spPr bwMode="auto">
          <a:xfrm>
            <a:off x="7005519" y="6389688"/>
            <a:ext cx="141897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 des WKÖ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8852" name="Rechteck 2"/>
          <p:cNvSpPr>
            <a:spLocks noChangeArrowheads="1"/>
          </p:cNvSpPr>
          <p:nvPr/>
        </p:nvSpPr>
        <p:spPr bwMode="auto">
          <a:xfrm>
            <a:off x="2603040" y="1912939"/>
            <a:ext cx="3355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Versand der Rechnungen im PDF-Format via E-Mail</a:t>
            </a:r>
          </a:p>
        </p:txBody>
      </p:sp>
      <p:sp>
        <p:nvSpPr>
          <p:cNvPr id="28853" name="Rechteck 3"/>
          <p:cNvSpPr>
            <a:spLocks noChangeArrowheads="1"/>
          </p:cNvSpPr>
          <p:nvPr/>
        </p:nvSpPr>
        <p:spPr bwMode="auto">
          <a:xfrm>
            <a:off x="4764594" y="4603751"/>
            <a:ext cx="11936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Andere Variante</a:t>
            </a:r>
          </a:p>
        </p:txBody>
      </p:sp>
      <p:sp>
        <p:nvSpPr>
          <p:cNvPr id="28854" name="Rechteck 4"/>
          <p:cNvSpPr>
            <a:spLocks noChangeArrowheads="1"/>
          </p:cNvSpPr>
          <p:nvPr/>
        </p:nvSpPr>
        <p:spPr bwMode="auto">
          <a:xfrm>
            <a:off x="2847787" y="2430464"/>
            <a:ext cx="3110467" cy="40011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Versand der elektronischen Rechnung aus der</a:t>
            </a:r>
          </a:p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Buchhaltungs-Applikation direkt an die Kunden</a:t>
            </a:r>
          </a:p>
        </p:txBody>
      </p:sp>
      <p:sp>
        <p:nvSpPr>
          <p:cNvPr id="28855" name="Rechteck 5"/>
          <p:cNvSpPr>
            <a:spLocks noChangeArrowheads="1"/>
          </p:cNvSpPr>
          <p:nvPr/>
        </p:nvSpPr>
        <p:spPr bwMode="auto">
          <a:xfrm>
            <a:off x="5426891" y="5116514"/>
            <a:ext cx="53136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Keine</a:t>
            </a:r>
          </a:p>
        </p:txBody>
      </p:sp>
      <p:sp>
        <p:nvSpPr>
          <p:cNvPr id="28856" name="Rechteck 6"/>
          <p:cNvSpPr>
            <a:spLocks noChangeArrowheads="1"/>
          </p:cNvSpPr>
          <p:nvPr/>
        </p:nvSpPr>
        <p:spPr bwMode="auto">
          <a:xfrm>
            <a:off x="1289475" y="2955925"/>
            <a:ext cx="4668779" cy="40011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Versand der elektronischen Rechnung aus der Buchhaltungs-Applikation</a:t>
            </a:r>
          </a:p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via einer E-Rechnungs-Plattform (z B e-rechnung.at) an die Kunden</a:t>
            </a:r>
          </a:p>
        </p:txBody>
      </p:sp>
      <p:sp>
        <p:nvSpPr>
          <p:cNvPr id="28857" name="Rechteck 7"/>
          <p:cNvSpPr>
            <a:spLocks noChangeArrowheads="1"/>
          </p:cNvSpPr>
          <p:nvPr/>
        </p:nvSpPr>
        <p:spPr bwMode="auto">
          <a:xfrm>
            <a:off x="-278133" y="3463925"/>
            <a:ext cx="6236387" cy="40011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Nutzung einer E-Rechnungs-Plattform, wo Sie die Rechnungsdaten in ein Web-basiertes Formular</a:t>
            </a:r>
          </a:p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eintragen und die Plattform die Rechnung an die Kunden verschickt</a:t>
            </a:r>
          </a:p>
        </p:txBody>
      </p:sp>
      <p:sp>
        <p:nvSpPr>
          <p:cNvPr id="28858" name="Rechteck 8"/>
          <p:cNvSpPr>
            <a:spLocks noChangeArrowheads="1"/>
          </p:cNvSpPr>
          <p:nvPr/>
        </p:nvSpPr>
        <p:spPr bwMode="auto">
          <a:xfrm>
            <a:off x="1517615" y="3971925"/>
            <a:ext cx="4440639" cy="40011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Nutzung des Portals Ihres Kunden,</a:t>
            </a:r>
          </a:p>
          <a:p>
            <a:pPr algn="r">
              <a:lnSpc>
                <a:spcPts val="12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wo Sie die Rechnungsdaten in ein Web-basiertes Formular eintragen</a:t>
            </a:r>
          </a:p>
        </p:txBody>
      </p:sp>
      <p:sp>
        <p:nvSpPr>
          <p:cNvPr id="28859" name="Rechteck 9"/>
          <p:cNvSpPr>
            <a:spLocks noChangeArrowheads="1"/>
          </p:cNvSpPr>
          <p:nvPr/>
        </p:nvSpPr>
        <p:spPr bwMode="auto">
          <a:xfrm>
            <a:off x="4933422" y="5627689"/>
            <a:ext cx="102483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keine Angabe</a:t>
            </a:r>
          </a:p>
        </p:txBody>
      </p:sp>
      <p:sp>
        <p:nvSpPr>
          <p:cNvPr id="28860" name="Rechteck 11"/>
          <p:cNvSpPr>
            <a:spLocks noChangeArrowheads="1"/>
          </p:cNvSpPr>
          <p:nvPr/>
        </p:nvSpPr>
        <p:spPr bwMode="auto">
          <a:xfrm>
            <a:off x="6043246" y="1817688"/>
            <a:ext cx="738554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61" name="Rechteck 12"/>
          <p:cNvSpPr>
            <a:spLocks noChangeArrowheads="1"/>
          </p:cNvSpPr>
          <p:nvPr/>
        </p:nvSpPr>
        <p:spPr bwMode="auto">
          <a:xfrm>
            <a:off x="6781800" y="18938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63</a:t>
            </a:r>
          </a:p>
        </p:txBody>
      </p:sp>
      <p:sp>
        <p:nvSpPr>
          <p:cNvPr id="28862" name="Rechteck 13"/>
          <p:cNvSpPr>
            <a:spLocks noChangeArrowheads="1"/>
          </p:cNvSpPr>
          <p:nvPr/>
        </p:nvSpPr>
        <p:spPr bwMode="auto">
          <a:xfrm>
            <a:off x="6043246" y="4508500"/>
            <a:ext cx="339969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63" name="Rechteck 14"/>
          <p:cNvSpPr>
            <a:spLocks noChangeArrowheads="1"/>
          </p:cNvSpPr>
          <p:nvPr/>
        </p:nvSpPr>
        <p:spPr bwMode="auto">
          <a:xfrm>
            <a:off x="6383215" y="458470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29</a:t>
            </a:r>
          </a:p>
        </p:txBody>
      </p:sp>
      <p:sp>
        <p:nvSpPr>
          <p:cNvPr id="28864" name="Rechteck 15"/>
          <p:cNvSpPr>
            <a:spLocks noChangeArrowheads="1"/>
          </p:cNvSpPr>
          <p:nvPr/>
        </p:nvSpPr>
        <p:spPr bwMode="auto">
          <a:xfrm>
            <a:off x="6043246" y="2363788"/>
            <a:ext cx="10550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65" name="Rechteck 16"/>
          <p:cNvSpPr>
            <a:spLocks noChangeArrowheads="1"/>
          </p:cNvSpPr>
          <p:nvPr/>
        </p:nvSpPr>
        <p:spPr bwMode="auto">
          <a:xfrm>
            <a:off x="6148754" y="2439989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28866" name="Rechteck 17"/>
          <p:cNvSpPr>
            <a:spLocks noChangeArrowheads="1"/>
          </p:cNvSpPr>
          <p:nvPr/>
        </p:nvSpPr>
        <p:spPr bwMode="auto">
          <a:xfrm>
            <a:off x="6044712" y="5021263"/>
            <a:ext cx="46892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67" name="Rechteck 18"/>
          <p:cNvSpPr>
            <a:spLocks noChangeArrowheads="1"/>
          </p:cNvSpPr>
          <p:nvPr/>
        </p:nvSpPr>
        <p:spPr bwMode="auto">
          <a:xfrm>
            <a:off x="6091605" y="50974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8868" name="Rechteck 19"/>
          <p:cNvSpPr>
            <a:spLocks noChangeArrowheads="1"/>
          </p:cNvSpPr>
          <p:nvPr/>
        </p:nvSpPr>
        <p:spPr bwMode="auto">
          <a:xfrm>
            <a:off x="6043246" y="2898775"/>
            <a:ext cx="234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69" name="Rechteck 20"/>
          <p:cNvSpPr>
            <a:spLocks noChangeArrowheads="1"/>
          </p:cNvSpPr>
          <p:nvPr/>
        </p:nvSpPr>
        <p:spPr bwMode="auto">
          <a:xfrm>
            <a:off x="6066693" y="29749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8870" name="Rechteck 21"/>
          <p:cNvSpPr>
            <a:spLocks noChangeArrowheads="1"/>
          </p:cNvSpPr>
          <p:nvPr/>
        </p:nvSpPr>
        <p:spPr bwMode="auto">
          <a:xfrm>
            <a:off x="6043246" y="3406775"/>
            <a:ext cx="234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71" name="Rechteck 22"/>
          <p:cNvSpPr>
            <a:spLocks noChangeArrowheads="1"/>
          </p:cNvSpPr>
          <p:nvPr/>
        </p:nvSpPr>
        <p:spPr bwMode="auto">
          <a:xfrm>
            <a:off x="6066693" y="34829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8872" name="Rechteck 23"/>
          <p:cNvSpPr>
            <a:spLocks noChangeArrowheads="1"/>
          </p:cNvSpPr>
          <p:nvPr/>
        </p:nvSpPr>
        <p:spPr bwMode="auto">
          <a:xfrm>
            <a:off x="6043246" y="3914775"/>
            <a:ext cx="234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73" name="Rechteck 24"/>
          <p:cNvSpPr>
            <a:spLocks noChangeArrowheads="1"/>
          </p:cNvSpPr>
          <p:nvPr/>
        </p:nvSpPr>
        <p:spPr bwMode="auto">
          <a:xfrm>
            <a:off x="6066693" y="3990975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8874" name="Rechteck 25"/>
          <p:cNvSpPr>
            <a:spLocks noChangeArrowheads="1"/>
          </p:cNvSpPr>
          <p:nvPr/>
        </p:nvSpPr>
        <p:spPr bwMode="auto">
          <a:xfrm>
            <a:off x="6043246" y="5541963"/>
            <a:ext cx="11723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8875" name="Rechteck 26"/>
          <p:cNvSpPr>
            <a:spLocks noChangeArrowheads="1"/>
          </p:cNvSpPr>
          <p:nvPr/>
        </p:nvSpPr>
        <p:spPr bwMode="auto">
          <a:xfrm>
            <a:off x="6054970" y="5618164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29699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0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1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2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3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4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5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6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7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8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09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0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1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2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3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4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5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6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7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8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19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0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1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2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3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4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5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6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7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8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29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0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1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2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3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4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5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6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7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8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39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0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1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2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3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4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5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6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7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29748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49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0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1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2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3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4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55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56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57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58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59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0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1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2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3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4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5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6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7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8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69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0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1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2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3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4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5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6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7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8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79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0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1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2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3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4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5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6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7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8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89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0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1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2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3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4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5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6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7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8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799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0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1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2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3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4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5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6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7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8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09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0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1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2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3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4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5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6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7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8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19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0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1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2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3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4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5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6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7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8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29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0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1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2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3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4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5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6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7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8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39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0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1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2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3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4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5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6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7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8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49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0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1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2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3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4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5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6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7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8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59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60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61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62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29863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9864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9865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9866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29867" name="Text Box 145"/>
          <p:cNvSpPr txBox="1">
            <a:spLocks noChangeArrowheads="1"/>
          </p:cNvSpPr>
          <p:nvPr/>
        </p:nvSpPr>
        <p:spPr bwMode="auto">
          <a:xfrm>
            <a:off x="79131" y="6157914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26:</a:t>
            </a:r>
          </a:p>
        </p:txBody>
      </p:sp>
      <p:sp>
        <p:nvSpPr>
          <p:cNvPr id="29868" name="Text Box 146"/>
          <p:cNvSpPr txBox="1">
            <a:spLocks noChangeArrowheads="1"/>
          </p:cNvSpPr>
          <p:nvPr/>
        </p:nvSpPr>
        <p:spPr bwMode="auto">
          <a:xfrm>
            <a:off x="539262" y="6157914"/>
            <a:ext cx="8675077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Welchen Nutzen sehen Sie für sich als Versender von elektronischen Rechnungen?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4111870" y="1373188"/>
            <a:ext cx="876300" cy="354012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492692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Nutzen der elektronischen Rechnungen/Versender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Viele Vorteile durch elektronischen Rechnungsversand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9874" name="Textfeld 286"/>
          <p:cNvSpPr txBox="1">
            <a:spLocks noChangeArrowheads="1"/>
          </p:cNvSpPr>
          <p:nvPr/>
        </p:nvSpPr>
        <p:spPr bwMode="auto">
          <a:xfrm>
            <a:off x="5487475" y="6389688"/>
            <a:ext cx="293702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Mitglieder, die elektronische Rechnungen ausstellen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9876" name="Rechteck 2"/>
          <p:cNvSpPr>
            <a:spLocks noChangeArrowheads="1"/>
          </p:cNvSpPr>
          <p:nvPr/>
        </p:nvSpPr>
        <p:spPr bwMode="auto">
          <a:xfrm>
            <a:off x="2809653" y="1852613"/>
            <a:ext cx="1302216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Kosteneinsparung</a:t>
            </a:r>
          </a:p>
        </p:txBody>
      </p:sp>
      <p:sp>
        <p:nvSpPr>
          <p:cNvPr id="29877" name="Rechteck 3"/>
          <p:cNvSpPr>
            <a:spLocks noChangeArrowheads="1"/>
          </p:cNvSpPr>
          <p:nvPr/>
        </p:nvSpPr>
        <p:spPr bwMode="auto">
          <a:xfrm>
            <a:off x="2763231" y="2360613"/>
            <a:ext cx="1348639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Effizienzsteigerung</a:t>
            </a:r>
          </a:p>
        </p:txBody>
      </p:sp>
      <p:sp>
        <p:nvSpPr>
          <p:cNvPr id="29878" name="Rechteck 4"/>
          <p:cNvSpPr>
            <a:spLocks noChangeArrowheads="1"/>
          </p:cNvSpPr>
          <p:nvPr/>
        </p:nvSpPr>
        <p:spPr bwMode="auto">
          <a:xfrm>
            <a:off x="1701787" y="2868613"/>
            <a:ext cx="2410083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Schnellere Bezahlung durch Kunden</a:t>
            </a:r>
          </a:p>
        </p:txBody>
      </p:sp>
      <p:sp>
        <p:nvSpPr>
          <p:cNvPr id="29879" name="Rechteck 5"/>
          <p:cNvSpPr>
            <a:spLocks noChangeArrowheads="1"/>
          </p:cNvSpPr>
          <p:nvPr/>
        </p:nvSpPr>
        <p:spPr bwMode="auto">
          <a:xfrm>
            <a:off x="1880041" y="3376613"/>
            <a:ext cx="2231829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Entspricht den Kundenwünschen</a:t>
            </a:r>
          </a:p>
        </p:txBody>
      </p:sp>
      <p:sp>
        <p:nvSpPr>
          <p:cNvPr id="29880" name="Rechteck 6"/>
          <p:cNvSpPr>
            <a:spLocks noChangeArrowheads="1"/>
          </p:cNvSpPr>
          <p:nvPr/>
        </p:nvSpPr>
        <p:spPr bwMode="auto">
          <a:xfrm>
            <a:off x="2011614" y="3884613"/>
            <a:ext cx="210025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Weniger Streitfälle mit Kunden</a:t>
            </a:r>
          </a:p>
        </p:txBody>
      </p:sp>
      <p:sp>
        <p:nvSpPr>
          <p:cNvPr id="29881" name="Rechteck 7"/>
          <p:cNvSpPr>
            <a:spLocks noChangeArrowheads="1"/>
          </p:cNvSpPr>
          <p:nvPr/>
        </p:nvSpPr>
        <p:spPr bwMode="auto">
          <a:xfrm>
            <a:off x="3411484" y="4392613"/>
            <a:ext cx="70038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Anderes</a:t>
            </a:r>
          </a:p>
        </p:txBody>
      </p:sp>
      <p:sp>
        <p:nvSpPr>
          <p:cNvPr id="29882" name="Rechteck 8"/>
          <p:cNvSpPr>
            <a:spLocks noChangeArrowheads="1"/>
          </p:cNvSpPr>
          <p:nvPr/>
        </p:nvSpPr>
        <p:spPr bwMode="auto">
          <a:xfrm>
            <a:off x="2586581" y="4900613"/>
            <a:ext cx="1525289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Es gibt keinen Nutzen</a:t>
            </a:r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4195395" y="1766888"/>
            <a:ext cx="1787227" cy="3517900"/>
            <a:chOff x="4544280" y="1766888"/>
            <a:chExt cx="1319030" cy="3517900"/>
          </a:xfrm>
        </p:grpSpPr>
        <p:sp>
          <p:nvSpPr>
            <p:cNvPr id="29884" name="Rechteck 11"/>
            <p:cNvSpPr>
              <a:spLocks noChangeArrowheads="1"/>
            </p:cNvSpPr>
            <p:nvPr/>
          </p:nvSpPr>
          <p:spPr bwMode="auto">
            <a:xfrm>
              <a:off x="4544280" y="1766888"/>
              <a:ext cx="10668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85" name="Rechteck 12"/>
            <p:cNvSpPr>
              <a:spLocks noChangeArrowheads="1"/>
            </p:cNvSpPr>
            <p:nvPr/>
          </p:nvSpPr>
          <p:spPr bwMode="auto">
            <a:xfrm>
              <a:off x="5611080" y="1852613"/>
              <a:ext cx="25223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84</a:t>
              </a:r>
            </a:p>
          </p:txBody>
        </p:sp>
        <p:sp>
          <p:nvSpPr>
            <p:cNvPr id="29886" name="Rechteck 13"/>
            <p:cNvSpPr>
              <a:spLocks noChangeArrowheads="1"/>
            </p:cNvSpPr>
            <p:nvPr/>
          </p:nvSpPr>
          <p:spPr bwMode="auto">
            <a:xfrm>
              <a:off x="4544280" y="2274888"/>
              <a:ext cx="8128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87" name="Rechteck 14"/>
            <p:cNvSpPr>
              <a:spLocks noChangeArrowheads="1"/>
            </p:cNvSpPr>
            <p:nvPr/>
          </p:nvSpPr>
          <p:spPr bwMode="auto">
            <a:xfrm>
              <a:off x="5357082" y="2360613"/>
              <a:ext cx="25223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64</a:t>
              </a:r>
            </a:p>
          </p:txBody>
        </p:sp>
        <p:sp>
          <p:nvSpPr>
            <p:cNvPr id="29888" name="Rechteck 15"/>
            <p:cNvSpPr>
              <a:spLocks noChangeArrowheads="1"/>
            </p:cNvSpPr>
            <p:nvPr/>
          </p:nvSpPr>
          <p:spPr bwMode="auto">
            <a:xfrm>
              <a:off x="4544280" y="2782888"/>
              <a:ext cx="6223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89" name="Rechteck 16"/>
            <p:cNvSpPr>
              <a:spLocks noChangeArrowheads="1"/>
            </p:cNvSpPr>
            <p:nvPr/>
          </p:nvSpPr>
          <p:spPr bwMode="auto">
            <a:xfrm>
              <a:off x="5166582" y="2868613"/>
              <a:ext cx="25223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49</a:t>
              </a:r>
            </a:p>
          </p:txBody>
        </p:sp>
        <p:sp>
          <p:nvSpPr>
            <p:cNvPr id="29890" name="Rechteck 17"/>
            <p:cNvSpPr>
              <a:spLocks noChangeArrowheads="1"/>
            </p:cNvSpPr>
            <p:nvPr/>
          </p:nvSpPr>
          <p:spPr bwMode="auto">
            <a:xfrm>
              <a:off x="4544280" y="3290888"/>
              <a:ext cx="5588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91" name="Rechteck 18"/>
            <p:cNvSpPr>
              <a:spLocks noChangeArrowheads="1"/>
            </p:cNvSpPr>
            <p:nvPr/>
          </p:nvSpPr>
          <p:spPr bwMode="auto">
            <a:xfrm>
              <a:off x="5103081" y="3376613"/>
              <a:ext cx="25223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44</a:t>
              </a:r>
            </a:p>
          </p:txBody>
        </p:sp>
        <p:sp>
          <p:nvSpPr>
            <p:cNvPr id="29892" name="Rechteck 19"/>
            <p:cNvSpPr>
              <a:spLocks noChangeArrowheads="1"/>
            </p:cNvSpPr>
            <p:nvPr/>
          </p:nvSpPr>
          <p:spPr bwMode="auto">
            <a:xfrm>
              <a:off x="4544280" y="3798888"/>
              <a:ext cx="1016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93" name="Rechteck 20"/>
            <p:cNvSpPr>
              <a:spLocks noChangeArrowheads="1"/>
            </p:cNvSpPr>
            <p:nvPr/>
          </p:nvSpPr>
          <p:spPr bwMode="auto">
            <a:xfrm>
              <a:off x="4645882" y="3884613"/>
              <a:ext cx="19426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8</a:t>
              </a:r>
            </a:p>
          </p:txBody>
        </p:sp>
        <p:sp>
          <p:nvSpPr>
            <p:cNvPr id="29894" name="Rechteck 21"/>
            <p:cNvSpPr>
              <a:spLocks noChangeArrowheads="1"/>
            </p:cNvSpPr>
            <p:nvPr/>
          </p:nvSpPr>
          <p:spPr bwMode="auto">
            <a:xfrm>
              <a:off x="4544280" y="4306888"/>
              <a:ext cx="381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95" name="Rechteck 22"/>
            <p:cNvSpPr>
              <a:spLocks noChangeArrowheads="1"/>
            </p:cNvSpPr>
            <p:nvPr/>
          </p:nvSpPr>
          <p:spPr bwMode="auto">
            <a:xfrm>
              <a:off x="4582382" y="4392613"/>
              <a:ext cx="19426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3</a:t>
              </a:r>
            </a:p>
          </p:txBody>
        </p:sp>
        <p:sp>
          <p:nvSpPr>
            <p:cNvPr id="29896" name="Rechteck 23"/>
            <p:cNvSpPr>
              <a:spLocks noChangeArrowheads="1"/>
            </p:cNvSpPr>
            <p:nvPr/>
          </p:nvSpPr>
          <p:spPr bwMode="auto">
            <a:xfrm>
              <a:off x="4544280" y="4814888"/>
              <a:ext cx="38100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29897" name="Rechteck 24"/>
            <p:cNvSpPr>
              <a:spLocks noChangeArrowheads="1"/>
            </p:cNvSpPr>
            <p:nvPr/>
          </p:nvSpPr>
          <p:spPr bwMode="auto">
            <a:xfrm>
              <a:off x="4582382" y="4900613"/>
              <a:ext cx="194260" cy="27699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3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723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4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5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6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7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8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29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0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1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2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3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4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5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6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7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8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39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0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1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2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3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4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5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6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7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8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49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0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1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2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3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4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5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6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7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8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59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0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1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2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3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4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5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6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7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8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69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70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71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0772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3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4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5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6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7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8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0779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0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1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2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3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4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5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6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7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8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89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0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1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2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3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4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5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6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7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8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799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0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1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2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3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4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5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6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7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8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09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0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1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2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3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4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5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6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7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8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19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0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1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2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3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4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5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6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7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8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29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0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1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2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3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4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5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6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7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8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39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0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1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2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3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4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5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6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7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8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49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0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1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2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3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4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5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6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7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8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59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0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1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2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3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4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5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6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7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8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69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0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1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2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3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4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5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6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7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8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79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0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1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2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3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4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5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6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0887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0888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0889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0890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0891" name="Text Box 145"/>
          <p:cNvSpPr txBox="1">
            <a:spLocks noChangeArrowheads="1"/>
          </p:cNvSpPr>
          <p:nvPr/>
        </p:nvSpPr>
        <p:spPr bwMode="auto">
          <a:xfrm>
            <a:off x="79131" y="6157914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27:</a:t>
            </a:r>
          </a:p>
        </p:txBody>
      </p:sp>
      <p:sp>
        <p:nvSpPr>
          <p:cNvPr id="30892" name="Text Box 146"/>
          <p:cNvSpPr txBox="1">
            <a:spLocks noChangeArrowheads="1"/>
          </p:cNvSpPr>
          <p:nvPr/>
        </p:nvSpPr>
        <p:spPr bwMode="auto">
          <a:xfrm>
            <a:off x="539262" y="6157914"/>
            <a:ext cx="8675077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Welchen Nutzen sehen Sie für den Empfänger von elektronischen Rechnungen?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4173416" y="1435101"/>
            <a:ext cx="876300" cy="354013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498854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Nutzen der elektronischen Rechnungen/Empfänger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Elektronischer Rechnungsversand auch für Empfänger positiv!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0898" name="Textfeld 286"/>
          <p:cNvSpPr txBox="1">
            <a:spLocks noChangeArrowheads="1"/>
          </p:cNvSpPr>
          <p:nvPr/>
        </p:nvSpPr>
        <p:spPr bwMode="auto">
          <a:xfrm>
            <a:off x="5487475" y="6389688"/>
            <a:ext cx="293702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Mitglieder, die elektronische Rechnungen ausstellen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30900" name="Rechteck 2"/>
          <p:cNvSpPr>
            <a:spLocks noChangeArrowheads="1"/>
          </p:cNvSpPr>
          <p:nvPr/>
        </p:nvSpPr>
        <p:spPr bwMode="auto">
          <a:xfrm>
            <a:off x="2821846" y="1925639"/>
            <a:ext cx="1348639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Effizienzsteigerung</a:t>
            </a:r>
          </a:p>
        </p:txBody>
      </p:sp>
      <p:sp>
        <p:nvSpPr>
          <p:cNvPr id="30901" name="Rechteck 3"/>
          <p:cNvSpPr>
            <a:spLocks noChangeArrowheads="1"/>
          </p:cNvSpPr>
          <p:nvPr/>
        </p:nvSpPr>
        <p:spPr bwMode="auto">
          <a:xfrm>
            <a:off x="2868269" y="2433639"/>
            <a:ext cx="1302216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Kosteneinsparung</a:t>
            </a:r>
          </a:p>
        </p:txBody>
      </p:sp>
      <p:sp>
        <p:nvSpPr>
          <p:cNvPr id="30902" name="Rechteck 4"/>
          <p:cNvSpPr>
            <a:spLocks noChangeArrowheads="1"/>
          </p:cNvSpPr>
          <p:nvPr/>
        </p:nvSpPr>
        <p:spPr bwMode="auto">
          <a:xfrm>
            <a:off x="1710388" y="2941639"/>
            <a:ext cx="2460097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Entspricht den Lieferantenwünschen</a:t>
            </a:r>
          </a:p>
        </p:txBody>
      </p:sp>
      <p:sp>
        <p:nvSpPr>
          <p:cNvPr id="30903" name="Rechteck 5"/>
          <p:cNvSpPr>
            <a:spLocks noChangeArrowheads="1"/>
          </p:cNvSpPr>
          <p:nvPr/>
        </p:nvSpPr>
        <p:spPr bwMode="auto">
          <a:xfrm>
            <a:off x="1760402" y="3449639"/>
            <a:ext cx="2410083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Schnellere Bezahlung durch Kunden</a:t>
            </a:r>
          </a:p>
        </p:txBody>
      </p:sp>
      <p:sp>
        <p:nvSpPr>
          <p:cNvPr id="30904" name="Rechteck 6"/>
          <p:cNvSpPr>
            <a:spLocks noChangeArrowheads="1"/>
          </p:cNvSpPr>
          <p:nvPr/>
        </p:nvSpPr>
        <p:spPr bwMode="auto">
          <a:xfrm>
            <a:off x="1841962" y="3957639"/>
            <a:ext cx="2328523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Weniger Streitfälle mit Lieferanten</a:t>
            </a:r>
          </a:p>
        </p:txBody>
      </p:sp>
      <p:sp>
        <p:nvSpPr>
          <p:cNvPr id="30905" name="Rechteck 7"/>
          <p:cNvSpPr>
            <a:spLocks noChangeArrowheads="1"/>
          </p:cNvSpPr>
          <p:nvPr/>
        </p:nvSpPr>
        <p:spPr bwMode="auto">
          <a:xfrm>
            <a:off x="2802290" y="4465639"/>
            <a:ext cx="136819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Es gibt kein Nutzen</a:t>
            </a:r>
          </a:p>
        </p:txBody>
      </p:sp>
      <p:sp>
        <p:nvSpPr>
          <p:cNvPr id="30906" name="Rechteck 8"/>
          <p:cNvSpPr>
            <a:spLocks noChangeArrowheads="1"/>
          </p:cNvSpPr>
          <p:nvPr/>
        </p:nvSpPr>
        <p:spPr bwMode="auto">
          <a:xfrm>
            <a:off x="3470100" y="4973639"/>
            <a:ext cx="70038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Anderes</a:t>
            </a:r>
          </a:p>
        </p:txBody>
      </p:sp>
      <p:sp>
        <p:nvSpPr>
          <p:cNvPr id="30907" name="Rechteck 9"/>
          <p:cNvSpPr>
            <a:spLocks noChangeArrowheads="1"/>
          </p:cNvSpPr>
          <p:nvPr/>
        </p:nvSpPr>
        <p:spPr bwMode="auto">
          <a:xfrm>
            <a:off x="3145653" y="5481639"/>
            <a:ext cx="102483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keine Angabe</a:t>
            </a:r>
          </a:p>
        </p:txBody>
      </p:sp>
      <p:sp>
        <p:nvSpPr>
          <p:cNvPr id="30908" name="Rechteck 11"/>
          <p:cNvSpPr>
            <a:spLocks noChangeArrowheads="1"/>
          </p:cNvSpPr>
          <p:nvPr/>
        </p:nvSpPr>
        <p:spPr bwMode="auto">
          <a:xfrm>
            <a:off x="4254012" y="1863725"/>
            <a:ext cx="71510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09" name="Rechteck 12"/>
          <p:cNvSpPr>
            <a:spLocks noChangeArrowheads="1"/>
          </p:cNvSpPr>
          <p:nvPr/>
        </p:nvSpPr>
        <p:spPr bwMode="auto">
          <a:xfrm>
            <a:off x="4969120" y="1920875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61</a:t>
            </a:r>
          </a:p>
        </p:txBody>
      </p:sp>
      <p:sp>
        <p:nvSpPr>
          <p:cNvPr id="30910" name="Rechteck 13"/>
          <p:cNvSpPr>
            <a:spLocks noChangeArrowheads="1"/>
          </p:cNvSpPr>
          <p:nvPr/>
        </p:nvSpPr>
        <p:spPr bwMode="auto">
          <a:xfrm>
            <a:off x="4254012" y="2371725"/>
            <a:ext cx="6330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11" name="Rechteck 14"/>
          <p:cNvSpPr>
            <a:spLocks noChangeArrowheads="1"/>
          </p:cNvSpPr>
          <p:nvPr/>
        </p:nvSpPr>
        <p:spPr bwMode="auto">
          <a:xfrm>
            <a:off x="4887058" y="24288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54</a:t>
            </a:r>
          </a:p>
        </p:txBody>
      </p:sp>
      <p:sp>
        <p:nvSpPr>
          <p:cNvPr id="30912" name="Rechteck 15"/>
          <p:cNvSpPr>
            <a:spLocks noChangeArrowheads="1"/>
          </p:cNvSpPr>
          <p:nvPr/>
        </p:nvSpPr>
        <p:spPr bwMode="auto">
          <a:xfrm>
            <a:off x="4254012" y="2879725"/>
            <a:ext cx="504092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13" name="Rechteck 16"/>
          <p:cNvSpPr>
            <a:spLocks noChangeArrowheads="1"/>
          </p:cNvSpPr>
          <p:nvPr/>
        </p:nvSpPr>
        <p:spPr bwMode="auto">
          <a:xfrm>
            <a:off x="4758104" y="29368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43</a:t>
            </a:r>
          </a:p>
        </p:txBody>
      </p:sp>
      <p:sp>
        <p:nvSpPr>
          <p:cNvPr id="30914" name="Rechteck 17"/>
          <p:cNvSpPr>
            <a:spLocks noChangeArrowheads="1"/>
          </p:cNvSpPr>
          <p:nvPr/>
        </p:nvSpPr>
        <p:spPr bwMode="auto">
          <a:xfrm>
            <a:off x="4254012" y="3387725"/>
            <a:ext cx="386862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15" name="Rechteck 18"/>
          <p:cNvSpPr>
            <a:spLocks noChangeArrowheads="1"/>
          </p:cNvSpPr>
          <p:nvPr/>
        </p:nvSpPr>
        <p:spPr bwMode="auto">
          <a:xfrm>
            <a:off x="4640874" y="344487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33</a:t>
            </a:r>
          </a:p>
        </p:txBody>
      </p:sp>
      <p:sp>
        <p:nvSpPr>
          <p:cNvPr id="30916" name="Rechteck 19"/>
          <p:cNvSpPr>
            <a:spLocks noChangeArrowheads="1"/>
          </p:cNvSpPr>
          <p:nvPr/>
        </p:nvSpPr>
        <p:spPr bwMode="auto">
          <a:xfrm>
            <a:off x="4254012" y="3895725"/>
            <a:ext cx="10550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17" name="Rechteck 20"/>
          <p:cNvSpPr>
            <a:spLocks noChangeArrowheads="1"/>
          </p:cNvSpPr>
          <p:nvPr/>
        </p:nvSpPr>
        <p:spPr bwMode="auto">
          <a:xfrm>
            <a:off x="4359520" y="39528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30918" name="Rechteck 21"/>
          <p:cNvSpPr>
            <a:spLocks noChangeArrowheads="1"/>
          </p:cNvSpPr>
          <p:nvPr/>
        </p:nvSpPr>
        <p:spPr bwMode="auto">
          <a:xfrm>
            <a:off x="4254012" y="4403725"/>
            <a:ext cx="93785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19" name="Rechteck 22"/>
          <p:cNvSpPr>
            <a:spLocks noChangeArrowheads="1"/>
          </p:cNvSpPr>
          <p:nvPr/>
        </p:nvSpPr>
        <p:spPr bwMode="auto">
          <a:xfrm>
            <a:off x="4347797" y="44608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8</a:t>
            </a:r>
          </a:p>
        </p:txBody>
      </p:sp>
      <p:sp>
        <p:nvSpPr>
          <p:cNvPr id="30920" name="Rechteck 23"/>
          <p:cNvSpPr>
            <a:spLocks noChangeArrowheads="1"/>
          </p:cNvSpPr>
          <p:nvPr/>
        </p:nvSpPr>
        <p:spPr bwMode="auto">
          <a:xfrm>
            <a:off x="4254012" y="4911725"/>
            <a:ext cx="35169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0921" name="Rechteck 24"/>
          <p:cNvSpPr>
            <a:spLocks noChangeArrowheads="1"/>
          </p:cNvSpPr>
          <p:nvPr/>
        </p:nvSpPr>
        <p:spPr bwMode="auto">
          <a:xfrm>
            <a:off x="4289182" y="49688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30922" name="Rechteck 25"/>
          <p:cNvSpPr>
            <a:spLocks noChangeArrowheads="1"/>
          </p:cNvSpPr>
          <p:nvPr/>
        </p:nvSpPr>
        <p:spPr bwMode="auto">
          <a:xfrm>
            <a:off x="4254012" y="547687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1747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48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49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0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1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2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3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4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5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6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7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8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59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0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1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2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3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4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5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6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7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8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69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0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1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2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3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4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5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6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7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8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79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0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1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2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3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4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5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6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7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8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89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0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1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2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3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4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5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1796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797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798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799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800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801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802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1803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4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5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6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7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8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09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0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1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2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3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4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5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6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7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8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19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0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1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2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3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4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5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6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7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8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29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0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1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2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3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4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5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6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7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8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39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0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1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2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3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4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5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6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7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8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49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0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1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2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3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4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5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6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7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8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59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0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1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2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3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4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5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6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7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8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69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0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1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2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3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4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5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6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7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8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79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0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1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2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3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4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5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6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7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8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89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0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1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2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3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4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5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6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7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8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899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0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1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2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3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4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5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6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7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8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09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10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1911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1912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1913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1914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1915" name="Text Box 145"/>
          <p:cNvSpPr txBox="1">
            <a:spLocks noChangeArrowheads="1"/>
          </p:cNvSpPr>
          <p:nvPr/>
        </p:nvSpPr>
        <p:spPr bwMode="auto">
          <a:xfrm>
            <a:off x="79131" y="6053139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28:</a:t>
            </a:r>
          </a:p>
        </p:txBody>
      </p:sp>
      <p:sp>
        <p:nvSpPr>
          <p:cNvPr id="31916" name="Text Box 146"/>
          <p:cNvSpPr txBox="1">
            <a:spLocks noChangeArrowheads="1"/>
          </p:cNvSpPr>
          <p:nvPr/>
        </p:nvSpPr>
        <p:spPr bwMode="auto">
          <a:xfrm>
            <a:off x="539262" y="6053138"/>
            <a:ext cx="867507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Wie problematisch sind Ihrer Meinung nach verschiedene Aspekte der elektronischen Rechnungsstellung? Notieren Sie bitte jeweils ob dieser Aspekt 1= sehr problematisch und 4= gar nicht problematisch ist. Dazwischen können Sie abstufen. 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3131528" y="1215745"/>
            <a:ext cx="876300" cy="48474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sehr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problematisch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560" name="Rectangle 176"/>
          <p:cNvSpPr>
            <a:spLocks noChangeArrowheads="1"/>
          </p:cNvSpPr>
          <p:nvPr/>
        </p:nvSpPr>
        <p:spPr bwMode="auto">
          <a:xfrm>
            <a:off x="4358054" y="1225270"/>
            <a:ext cx="876300" cy="48474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eher</a:t>
            </a:r>
            <a:r>
              <a:rPr lang="en-US" sz="1000" b="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problematisch</a:t>
            </a:r>
            <a:endParaRPr lang="de-AT" sz="1000" b="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6561" name="Rectangle 177"/>
          <p:cNvSpPr>
            <a:spLocks noChangeArrowheads="1"/>
          </p:cNvSpPr>
          <p:nvPr/>
        </p:nvSpPr>
        <p:spPr bwMode="auto">
          <a:xfrm>
            <a:off x="5556739" y="1215745"/>
            <a:ext cx="876300" cy="48474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eher</a:t>
            </a:r>
            <a:r>
              <a:rPr lang="en-US" sz="1000" b="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weniger</a:t>
            </a:r>
            <a:r>
              <a:rPr lang="en-US" sz="1000" b="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problematisch</a:t>
            </a:r>
            <a:endParaRPr lang="de-AT" sz="1000" b="0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1920" name="Rectangle 178"/>
          <p:cNvSpPr>
            <a:spLocks noChangeArrowheads="1"/>
          </p:cNvSpPr>
          <p:nvPr/>
        </p:nvSpPr>
        <p:spPr bwMode="auto">
          <a:xfrm>
            <a:off x="6771543" y="1215745"/>
            <a:ext cx="876300" cy="48474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</a:pPr>
            <a:r>
              <a:rPr lang="en-US" sz="1000" b="0">
                <a:solidFill>
                  <a:srgbClr val="BC0050"/>
                </a:solidFill>
                <a:latin typeface="Calibri" pitchFamily="34" charset="0"/>
              </a:rPr>
              <a:t>gar nicht problematisch</a:t>
            </a:r>
            <a:endParaRPr lang="de-AT" sz="1000" b="0">
              <a:solidFill>
                <a:srgbClr val="BC0050"/>
              </a:solidFill>
              <a:latin typeface="Calibri" pitchFamily="34" charset="0"/>
            </a:endParaRPr>
          </a:p>
        </p:txBody>
      </p:sp>
      <p:sp>
        <p:nvSpPr>
          <p:cNvPr id="31921" name="Rectangle 8"/>
          <p:cNvSpPr>
            <a:spLocks noChangeArrowheads="1"/>
          </p:cNvSpPr>
          <p:nvPr/>
        </p:nvSpPr>
        <p:spPr bwMode="auto">
          <a:xfrm>
            <a:off x="8239858" y="1503363"/>
            <a:ext cx="762000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de-DE" altLang="de-DE" sz="1000" b="0">
                <a:latin typeface="Calibri" pitchFamily="34" charset="0"/>
              </a:rPr>
              <a:t>keine Angabe</a:t>
            </a: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606024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Problematische Aspekte der elektronischen Rechnungsstellung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Vor allem Rechtsunsicherheiten im In- und Ausland erschweren elektronische Rechnungsstellung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1926" name="Textfeld 286"/>
          <p:cNvSpPr txBox="1">
            <a:spLocks noChangeArrowheads="1"/>
          </p:cNvSpPr>
          <p:nvPr/>
        </p:nvSpPr>
        <p:spPr bwMode="auto">
          <a:xfrm>
            <a:off x="7010327" y="6389688"/>
            <a:ext cx="141417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 der WKÖ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" name="Rectangle 176"/>
          <p:cNvSpPr>
            <a:spLocks noChangeArrowheads="1"/>
          </p:cNvSpPr>
          <p:nvPr/>
        </p:nvSpPr>
        <p:spPr bwMode="auto">
          <a:xfrm>
            <a:off x="76200" y="1133475"/>
            <a:ext cx="2051538" cy="254000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1000" b="0" dirty="0">
                <a:solidFill>
                  <a:srgbClr val="7F7F7F"/>
                </a:solidFill>
                <a:latin typeface="Calibri" pitchFamily="34" charset="0"/>
              </a:rPr>
              <a:t>Folgende Aspekte sind -</a:t>
            </a:r>
          </a:p>
        </p:txBody>
      </p:sp>
      <p:grpSp>
        <p:nvGrpSpPr>
          <p:cNvPr id="3" name="Gruppieren 3"/>
          <p:cNvGrpSpPr>
            <a:grpSpLocks/>
          </p:cNvGrpSpPr>
          <p:nvPr/>
        </p:nvGrpSpPr>
        <p:grpSpPr bwMode="auto">
          <a:xfrm>
            <a:off x="-279349" y="1768476"/>
            <a:ext cx="8993992" cy="4016375"/>
            <a:chOff x="-302629" y="1758950"/>
            <a:chExt cx="9743492" cy="3521075"/>
          </a:xfrm>
        </p:grpSpPr>
        <p:sp>
          <p:nvSpPr>
            <p:cNvPr id="31930" name="Rechteck 2"/>
            <p:cNvSpPr>
              <a:spLocks noChangeArrowheads="1"/>
            </p:cNvSpPr>
            <p:nvPr/>
          </p:nvSpPr>
          <p:spPr bwMode="auto">
            <a:xfrm>
              <a:off x="-302629" y="1839913"/>
              <a:ext cx="3674478" cy="305797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lnSpc>
                  <a:spcPts val="1000"/>
                </a:lnSpc>
              </a:pPr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Rechtliche Unsicherheiten bezüglich der Akzeptanz </a:t>
              </a:r>
            </a:p>
            <a:p>
              <a:pPr algn="r">
                <a:lnSpc>
                  <a:spcPts val="1000"/>
                </a:lnSpc>
              </a:pPr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der Rechnung in verschiedenen EU-Mitgliedstaaten</a:t>
              </a:r>
            </a:p>
          </p:txBody>
        </p:sp>
        <p:sp>
          <p:nvSpPr>
            <p:cNvPr id="31931" name="Rechteck 3"/>
            <p:cNvSpPr>
              <a:spLocks noChangeArrowheads="1"/>
            </p:cNvSpPr>
            <p:nvPr/>
          </p:nvSpPr>
          <p:spPr bwMode="auto">
            <a:xfrm>
              <a:off x="490028" y="2347913"/>
              <a:ext cx="2891348" cy="305797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lnSpc>
                  <a:spcPts val="1000"/>
                </a:lnSpc>
              </a:pPr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Rechtliche Unsicherheiten bei </a:t>
              </a:r>
            </a:p>
            <a:p>
              <a:pPr algn="r">
                <a:lnSpc>
                  <a:spcPts val="1000"/>
                </a:lnSpc>
              </a:pPr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nationalen Fragestellungen (MwSt. etc.)</a:t>
              </a:r>
            </a:p>
          </p:txBody>
        </p:sp>
        <p:sp>
          <p:nvSpPr>
            <p:cNvPr id="31932" name="Rechteck 4"/>
            <p:cNvSpPr>
              <a:spLocks noChangeArrowheads="1"/>
            </p:cNvSpPr>
            <p:nvPr/>
          </p:nvSpPr>
          <p:spPr bwMode="auto">
            <a:xfrm>
              <a:off x="243911" y="2855913"/>
              <a:ext cx="31279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Bereitschaft/Kompatibilität bei den Kunden</a:t>
              </a:r>
            </a:p>
          </p:txBody>
        </p:sp>
        <p:sp>
          <p:nvSpPr>
            <p:cNvPr id="31933" name="Rechteck 5"/>
            <p:cNvSpPr>
              <a:spLocks noChangeArrowheads="1"/>
            </p:cNvSpPr>
            <p:nvPr/>
          </p:nvSpPr>
          <p:spPr bwMode="auto">
            <a:xfrm>
              <a:off x="-121538" y="3363913"/>
              <a:ext cx="3493387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Bereitschaft und Kompatibilität interner Systeme</a:t>
              </a:r>
            </a:p>
          </p:txBody>
        </p:sp>
        <p:sp>
          <p:nvSpPr>
            <p:cNvPr id="31934" name="Rechteck 6"/>
            <p:cNvSpPr>
              <a:spLocks noChangeArrowheads="1"/>
            </p:cNvSpPr>
            <p:nvPr/>
          </p:nvSpPr>
          <p:spPr bwMode="auto">
            <a:xfrm>
              <a:off x="550245" y="3871913"/>
              <a:ext cx="2821606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Bedenken wegen der Rentabilität (ROI)</a:t>
              </a:r>
            </a:p>
          </p:txBody>
        </p:sp>
        <p:sp>
          <p:nvSpPr>
            <p:cNvPr id="31935" name="Rechteck 7"/>
            <p:cNvSpPr>
              <a:spLocks noChangeArrowheads="1"/>
            </p:cNvSpPr>
            <p:nvPr/>
          </p:nvSpPr>
          <p:spPr bwMode="auto">
            <a:xfrm>
              <a:off x="705772" y="4379913"/>
              <a:ext cx="2666078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Teuer/hohe Investitionen notwendig</a:t>
              </a:r>
            </a:p>
          </p:txBody>
        </p:sp>
        <p:sp>
          <p:nvSpPr>
            <p:cNvPr id="31936" name="Rechteck 8"/>
            <p:cNvSpPr>
              <a:spLocks noChangeArrowheads="1"/>
            </p:cNvSpPr>
            <p:nvPr/>
          </p:nvSpPr>
          <p:spPr bwMode="auto">
            <a:xfrm>
              <a:off x="2361156" y="4887913"/>
              <a:ext cx="1010694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Komplexität</a:t>
              </a:r>
            </a:p>
          </p:txBody>
        </p:sp>
        <p:sp>
          <p:nvSpPr>
            <p:cNvPr id="31937" name="Rechteck 11"/>
            <p:cNvSpPr>
              <a:spLocks noChangeArrowheads="1"/>
            </p:cNvSpPr>
            <p:nvPr/>
          </p:nvSpPr>
          <p:spPr bwMode="auto">
            <a:xfrm>
              <a:off x="3500438" y="1758950"/>
              <a:ext cx="35618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38" name="Rechteck 13"/>
            <p:cNvSpPr>
              <a:spLocks noChangeArrowheads="1"/>
            </p:cNvSpPr>
            <p:nvPr/>
          </p:nvSpPr>
          <p:spPr bwMode="auto">
            <a:xfrm>
              <a:off x="3500438" y="2266950"/>
              <a:ext cx="279857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39" name="Rechteck 15"/>
            <p:cNvSpPr>
              <a:spLocks noChangeArrowheads="1"/>
            </p:cNvSpPr>
            <p:nvPr/>
          </p:nvSpPr>
          <p:spPr bwMode="auto">
            <a:xfrm>
              <a:off x="3500438" y="2774950"/>
              <a:ext cx="241694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0" name="Rechteck 17"/>
            <p:cNvSpPr>
              <a:spLocks noChangeArrowheads="1"/>
            </p:cNvSpPr>
            <p:nvPr/>
          </p:nvSpPr>
          <p:spPr bwMode="auto">
            <a:xfrm>
              <a:off x="3500438" y="3282950"/>
              <a:ext cx="190811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1" name="Rechteck 19"/>
            <p:cNvSpPr>
              <a:spLocks noChangeArrowheads="1"/>
            </p:cNvSpPr>
            <p:nvPr/>
          </p:nvSpPr>
          <p:spPr bwMode="auto">
            <a:xfrm>
              <a:off x="3500438" y="3790950"/>
              <a:ext cx="152649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2" name="Rechteck 21"/>
            <p:cNvSpPr>
              <a:spLocks noChangeArrowheads="1"/>
            </p:cNvSpPr>
            <p:nvPr/>
          </p:nvSpPr>
          <p:spPr bwMode="auto">
            <a:xfrm>
              <a:off x="3500438" y="4298950"/>
              <a:ext cx="139928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3" name="Rechteck 23"/>
            <p:cNvSpPr>
              <a:spLocks noChangeArrowheads="1"/>
            </p:cNvSpPr>
            <p:nvPr/>
          </p:nvSpPr>
          <p:spPr bwMode="auto">
            <a:xfrm>
              <a:off x="3500438" y="4806950"/>
              <a:ext cx="127208" cy="469900"/>
            </a:xfrm>
            <a:prstGeom prst="rect">
              <a:avLst/>
            </a:prstGeom>
            <a:solidFill>
              <a:srgbClr val="739900"/>
            </a:solidFill>
            <a:ln w="12700" algn="ctr">
              <a:solidFill>
                <a:srgbClr val="465F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4" name="Rechteck 28"/>
            <p:cNvSpPr>
              <a:spLocks noChangeArrowheads="1"/>
            </p:cNvSpPr>
            <p:nvPr/>
          </p:nvSpPr>
          <p:spPr bwMode="auto">
            <a:xfrm>
              <a:off x="4830763" y="1762125"/>
              <a:ext cx="393460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5" name="Rechteck 30"/>
            <p:cNvSpPr>
              <a:spLocks noChangeArrowheads="1"/>
            </p:cNvSpPr>
            <p:nvPr/>
          </p:nvSpPr>
          <p:spPr bwMode="auto">
            <a:xfrm>
              <a:off x="4830763" y="2270125"/>
              <a:ext cx="393460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6" name="Rechteck 33966"/>
            <p:cNvSpPr>
              <a:spLocks noChangeArrowheads="1"/>
            </p:cNvSpPr>
            <p:nvPr/>
          </p:nvSpPr>
          <p:spPr bwMode="auto">
            <a:xfrm>
              <a:off x="4830763" y="2778125"/>
              <a:ext cx="380768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7" name="Rechteck 33970"/>
            <p:cNvSpPr>
              <a:spLocks noChangeArrowheads="1"/>
            </p:cNvSpPr>
            <p:nvPr/>
          </p:nvSpPr>
          <p:spPr bwMode="auto">
            <a:xfrm>
              <a:off x="4830763" y="3286125"/>
              <a:ext cx="368076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8" name="Rechteck 33972"/>
            <p:cNvSpPr>
              <a:spLocks noChangeArrowheads="1"/>
            </p:cNvSpPr>
            <p:nvPr/>
          </p:nvSpPr>
          <p:spPr bwMode="auto">
            <a:xfrm>
              <a:off x="4830763" y="3794125"/>
              <a:ext cx="241153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49" name="Rechteck 33975"/>
            <p:cNvSpPr>
              <a:spLocks noChangeArrowheads="1"/>
            </p:cNvSpPr>
            <p:nvPr/>
          </p:nvSpPr>
          <p:spPr bwMode="auto">
            <a:xfrm>
              <a:off x="4830763" y="4302125"/>
              <a:ext cx="253845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0" name="Rechteck 33977"/>
            <p:cNvSpPr>
              <a:spLocks noChangeArrowheads="1"/>
            </p:cNvSpPr>
            <p:nvPr/>
          </p:nvSpPr>
          <p:spPr bwMode="auto">
            <a:xfrm>
              <a:off x="4830763" y="4810125"/>
              <a:ext cx="304614" cy="469900"/>
            </a:xfrm>
            <a:prstGeom prst="rect">
              <a:avLst/>
            </a:prstGeom>
            <a:solidFill>
              <a:srgbClr val="ACE500"/>
            </a:solidFill>
            <a:ln w="12700" algn="ctr">
              <a:solidFill>
                <a:srgbClr val="73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1" name="Rechteck 33982"/>
            <p:cNvSpPr>
              <a:spLocks noChangeArrowheads="1"/>
            </p:cNvSpPr>
            <p:nvPr/>
          </p:nvSpPr>
          <p:spPr bwMode="auto">
            <a:xfrm>
              <a:off x="6091603" y="1762125"/>
              <a:ext cx="267128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2" name="Rechteck 1024"/>
            <p:cNvSpPr>
              <a:spLocks noChangeArrowheads="1"/>
            </p:cNvSpPr>
            <p:nvPr/>
          </p:nvSpPr>
          <p:spPr bwMode="auto">
            <a:xfrm>
              <a:off x="6091603" y="2270125"/>
              <a:ext cx="292569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3" name="Rechteck 1027"/>
            <p:cNvSpPr>
              <a:spLocks noChangeArrowheads="1"/>
            </p:cNvSpPr>
            <p:nvPr/>
          </p:nvSpPr>
          <p:spPr bwMode="auto">
            <a:xfrm>
              <a:off x="6091603" y="2778125"/>
              <a:ext cx="292569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4" name="Rechteck 1029"/>
            <p:cNvSpPr>
              <a:spLocks noChangeArrowheads="1"/>
            </p:cNvSpPr>
            <p:nvPr/>
          </p:nvSpPr>
          <p:spPr bwMode="auto">
            <a:xfrm>
              <a:off x="6091603" y="3286125"/>
              <a:ext cx="318010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5" name="Rechteck 1031"/>
            <p:cNvSpPr>
              <a:spLocks noChangeArrowheads="1"/>
            </p:cNvSpPr>
            <p:nvPr/>
          </p:nvSpPr>
          <p:spPr bwMode="auto">
            <a:xfrm>
              <a:off x="6091603" y="3794125"/>
              <a:ext cx="292569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6" name="Rechteck 1033"/>
            <p:cNvSpPr>
              <a:spLocks noChangeArrowheads="1"/>
            </p:cNvSpPr>
            <p:nvPr/>
          </p:nvSpPr>
          <p:spPr bwMode="auto">
            <a:xfrm>
              <a:off x="6091603" y="4302125"/>
              <a:ext cx="330730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7" name="Rechteck 1035"/>
            <p:cNvSpPr>
              <a:spLocks noChangeArrowheads="1"/>
            </p:cNvSpPr>
            <p:nvPr/>
          </p:nvSpPr>
          <p:spPr bwMode="auto">
            <a:xfrm>
              <a:off x="6091603" y="4810125"/>
              <a:ext cx="368891" cy="469900"/>
            </a:xfrm>
            <a:prstGeom prst="rect">
              <a:avLst/>
            </a:prstGeom>
            <a:solidFill>
              <a:srgbClr val="E1CC00"/>
            </a:solidFill>
            <a:ln w="12700" algn="ctr">
              <a:solidFill>
                <a:srgbClr val="B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8" name="Rechteck 1040"/>
            <p:cNvSpPr>
              <a:spLocks noChangeArrowheads="1"/>
            </p:cNvSpPr>
            <p:nvPr/>
          </p:nvSpPr>
          <p:spPr bwMode="auto">
            <a:xfrm>
              <a:off x="7445435" y="1762125"/>
              <a:ext cx="152309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59" name="Rechteck 1042"/>
            <p:cNvSpPr>
              <a:spLocks noChangeArrowheads="1"/>
            </p:cNvSpPr>
            <p:nvPr/>
          </p:nvSpPr>
          <p:spPr bwMode="auto">
            <a:xfrm>
              <a:off x="7445435" y="2270125"/>
              <a:ext cx="190386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0" name="Rechteck 1044"/>
            <p:cNvSpPr>
              <a:spLocks noChangeArrowheads="1"/>
            </p:cNvSpPr>
            <p:nvPr/>
          </p:nvSpPr>
          <p:spPr bwMode="auto">
            <a:xfrm>
              <a:off x="7445435" y="2778125"/>
              <a:ext cx="266541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1" name="Rechteck 1046"/>
            <p:cNvSpPr>
              <a:spLocks noChangeArrowheads="1"/>
            </p:cNvSpPr>
            <p:nvPr/>
          </p:nvSpPr>
          <p:spPr bwMode="auto">
            <a:xfrm>
              <a:off x="7445435" y="3286125"/>
              <a:ext cx="241156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2" name="Rechteck 1048"/>
            <p:cNvSpPr>
              <a:spLocks noChangeArrowheads="1"/>
            </p:cNvSpPr>
            <p:nvPr/>
          </p:nvSpPr>
          <p:spPr bwMode="auto">
            <a:xfrm>
              <a:off x="7445435" y="3794125"/>
              <a:ext cx="406157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3" name="Rechteck 1050"/>
            <p:cNvSpPr>
              <a:spLocks noChangeArrowheads="1"/>
            </p:cNvSpPr>
            <p:nvPr/>
          </p:nvSpPr>
          <p:spPr bwMode="auto">
            <a:xfrm>
              <a:off x="7445435" y="4302125"/>
              <a:ext cx="406157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4" name="Rechteck 1052"/>
            <p:cNvSpPr>
              <a:spLocks noChangeArrowheads="1"/>
            </p:cNvSpPr>
            <p:nvPr/>
          </p:nvSpPr>
          <p:spPr bwMode="auto">
            <a:xfrm>
              <a:off x="7445435" y="4810125"/>
              <a:ext cx="291925" cy="469900"/>
            </a:xfrm>
            <a:prstGeom prst="rect">
              <a:avLst/>
            </a:prstGeom>
            <a:solidFill>
              <a:srgbClr val="FFCCE0"/>
            </a:solidFill>
            <a:ln w="12700" algn="ctr">
              <a:solidFill>
                <a:srgbClr val="BC0050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 sz="1600"/>
            </a:p>
          </p:txBody>
        </p:sp>
        <p:sp>
          <p:nvSpPr>
            <p:cNvPr id="31965" name="Rechteck 12"/>
            <p:cNvSpPr>
              <a:spLocks noChangeArrowheads="1"/>
            </p:cNvSpPr>
            <p:nvPr/>
          </p:nvSpPr>
          <p:spPr bwMode="auto">
            <a:xfrm>
              <a:off x="3856618" y="1820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28</a:t>
              </a:r>
            </a:p>
          </p:txBody>
        </p:sp>
        <p:sp>
          <p:nvSpPr>
            <p:cNvPr id="31966" name="Rechteck 14"/>
            <p:cNvSpPr>
              <a:spLocks noChangeArrowheads="1"/>
            </p:cNvSpPr>
            <p:nvPr/>
          </p:nvSpPr>
          <p:spPr bwMode="auto">
            <a:xfrm>
              <a:off x="3780295" y="2328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22</a:t>
              </a:r>
            </a:p>
          </p:txBody>
        </p:sp>
        <p:sp>
          <p:nvSpPr>
            <p:cNvPr id="31967" name="Rechteck 16"/>
            <p:cNvSpPr>
              <a:spLocks noChangeArrowheads="1"/>
            </p:cNvSpPr>
            <p:nvPr/>
          </p:nvSpPr>
          <p:spPr bwMode="auto">
            <a:xfrm>
              <a:off x="3742132" y="2836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19</a:t>
              </a:r>
            </a:p>
          </p:txBody>
        </p:sp>
        <p:sp>
          <p:nvSpPr>
            <p:cNvPr id="31968" name="Rechteck 18"/>
            <p:cNvSpPr>
              <a:spLocks noChangeArrowheads="1"/>
            </p:cNvSpPr>
            <p:nvPr/>
          </p:nvSpPr>
          <p:spPr bwMode="auto">
            <a:xfrm>
              <a:off x="3691249" y="3344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15</a:t>
              </a:r>
            </a:p>
          </p:txBody>
        </p:sp>
        <p:sp>
          <p:nvSpPr>
            <p:cNvPr id="31969" name="Rechteck 20"/>
            <p:cNvSpPr>
              <a:spLocks noChangeArrowheads="1"/>
            </p:cNvSpPr>
            <p:nvPr/>
          </p:nvSpPr>
          <p:spPr bwMode="auto">
            <a:xfrm>
              <a:off x="3653087" y="3852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12</a:t>
              </a:r>
            </a:p>
          </p:txBody>
        </p:sp>
        <p:sp>
          <p:nvSpPr>
            <p:cNvPr id="31970" name="Rechteck 22"/>
            <p:cNvSpPr>
              <a:spLocks noChangeArrowheads="1"/>
            </p:cNvSpPr>
            <p:nvPr/>
          </p:nvSpPr>
          <p:spPr bwMode="auto">
            <a:xfrm>
              <a:off x="3640366" y="4360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11</a:t>
              </a:r>
            </a:p>
          </p:txBody>
        </p:sp>
        <p:sp>
          <p:nvSpPr>
            <p:cNvPr id="31971" name="Rechteck 24"/>
            <p:cNvSpPr>
              <a:spLocks noChangeArrowheads="1"/>
            </p:cNvSpPr>
            <p:nvPr/>
          </p:nvSpPr>
          <p:spPr bwMode="auto">
            <a:xfrm>
              <a:off x="3627646" y="4868494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465F00"/>
                  </a:solidFill>
                  <a:latin typeface="Calibri" pitchFamily="34" charset="0"/>
                </a:rPr>
                <a:t>10</a:t>
              </a:r>
            </a:p>
          </p:txBody>
        </p:sp>
        <p:sp>
          <p:nvSpPr>
            <p:cNvPr id="31972" name="Rechteck 29"/>
            <p:cNvSpPr>
              <a:spLocks noChangeArrowheads="1"/>
            </p:cNvSpPr>
            <p:nvPr/>
          </p:nvSpPr>
          <p:spPr bwMode="auto">
            <a:xfrm>
              <a:off x="5224223" y="182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31</a:t>
              </a:r>
            </a:p>
          </p:txBody>
        </p:sp>
        <p:sp>
          <p:nvSpPr>
            <p:cNvPr id="31973" name="Rechteck 33965"/>
            <p:cNvSpPr>
              <a:spLocks noChangeArrowheads="1"/>
            </p:cNvSpPr>
            <p:nvPr/>
          </p:nvSpPr>
          <p:spPr bwMode="auto">
            <a:xfrm>
              <a:off x="5224223" y="233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31</a:t>
              </a:r>
            </a:p>
          </p:txBody>
        </p:sp>
        <p:sp>
          <p:nvSpPr>
            <p:cNvPr id="31974" name="Rechteck 33967"/>
            <p:cNvSpPr>
              <a:spLocks noChangeArrowheads="1"/>
            </p:cNvSpPr>
            <p:nvPr/>
          </p:nvSpPr>
          <p:spPr bwMode="auto">
            <a:xfrm>
              <a:off x="5211530" y="2839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30</a:t>
              </a:r>
            </a:p>
          </p:txBody>
        </p:sp>
        <p:sp>
          <p:nvSpPr>
            <p:cNvPr id="31975" name="Rechteck 33971"/>
            <p:cNvSpPr>
              <a:spLocks noChangeArrowheads="1"/>
            </p:cNvSpPr>
            <p:nvPr/>
          </p:nvSpPr>
          <p:spPr bwMode="auto">
            <a:xfrm>
              <a:off x="5198839" y="3347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29</a:t>
              </a:r>
            </a:p>
          </p:txBody>
        </p:sp>
        <p:sp>
          <p:nvSpPr>
            <p:cNvPr id="31976" name="Rechteck 33973"/>
            <p:cNvSpPr>
              <a:spLocks noChangeArrowheads="1"/>
            </p:cNvSpPr>
            <p:nvPr/>
          </p:nvSpPr>
          <p:spPr bwMode="auto">
            <a:xfrm>
              <a:off x="5071916" y="3855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19</a:t>
              </a:r>
            </a:p>
          </p:txBody>
        </p:sp>
        <p:sp>
          <p:nvSpPr>
            <p:cNvPr id="31977" name="Rechteck 33976"/>
            <p:cNvSpPr>
              <a:spLocks noChangeArrowheads="1"/>
            </p:cNvSpPr>
            <p:nvPr/>
          </p:nvSpPr>
          <p:spPr bwMode="auto">
            <a:xfrm>
              <a:off x="5084608" y="436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20</a:t>
              </a:r>
            </a:p>
          </p:txBody>
        </p:sp>
        <p:sp>
          <p:nvSpPr>
            <p:cNvPr id="31978" name="Rechteck 33978"/>
            <p:cNvSpPr>
              <a:spLocks noChangeArrowheads="1"/>
            </p:cNvSpPr>
            <p:nvPr/>
          </p:nvSpPr>
          <p:spPr bwMode="auto">
            <a:xfrm>
              <a:off x="5135376" y="487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739900"/>
                  </a:solidFill>
                  <a:latin typeface="Calibri" pitchFamily="34" charset="0"/>
                </a:rPr>
                <a:t>24</a:t>
              </a:r>
            </a:p>
          </p:txBody>
        </p:sp>
        <p:sp>
          <p:nvSpPr>
            <p:cNvPr id="31979" name="Rechteck 1023"/>
            <p:cNvSpPr>
              <a:spLocks noChangeArrowheads="1"/>
            </p:cNvSpPr>
            <p:nvPr/>
          </p:nvSpPr>
          <p:spPr bwMode="auto">
            <a:xfrm>
              <a:off x="6358731" y="182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21</a:t>
              </a:r>
            </a:p>
          </p:txBody>
        </p:sp>
        <p:sp>
          <p:nvSpPr>
            <p:cNvPr id="31980" name="Rechteck 1025"/>
            <p:cNvSpPr>
              <a:spLocks noChangeArrowheads="1"/>
            </p:cNvSpPr>
            <p:nvPr/>
          </p:nvSpPr>
          <p:spPr bwMode="auto">
            <a:xfrm>
              <a:off x="6384172" y="233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23</a:t>
              </a:r>
            </a:p>
          </p:txBody>
        </p:sp>
        <p:sp>
          <p:nvSpPr>
            <p:cNvPr id="31981" name="Rechteck 1028"/>
            <p:cNvSpPr>
              <a:spLocks noChangeArrowheads="1"/>
            </p:cNvSpPr>
            <p:nvPr/>
          </p:nvSpPr>
          <p:spPr bwMode="auto">
            <a:xfrm>
              <a:off x="6384172" y="2839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23</a:t>
              </a:r>
            </a:p>
          </p:txBody>
        </p:sp>
        <p:sp>
          <p:nvSpPr>
            <p:cNvPr id="31982" name="Rechteck 1030"/>
            <p:cNvSpPr>
              <a:spLocks noChangeArrowheads="1"/>
            </p:cNvSpPr>
            <p:nvPr/>
          </p:nvSpPr>
          <p:spPr bwMode="auto">
            <a:xfrm>
              <a:off x="6409613" y="3347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25</a:t>
              </a:r>
            </a:p>
          </p:txBody>
        </p:sp>
        <p:sp>
          <p:nvSpPr>
            <p:cNvPr id="31983" name="Rechteck 1032"/>
            <p:cNvSpPr>
              <a:spLocks noChangeArrowheads="1"/>
            </p:cNvSpPr>
            <p:nvPr/>
          </p:nvSpPr>
          <p:spPr bwMode="auto">
            <a:xfrm>
              <a:off x="6384172" y="3855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23</a:t>
              </a:r>
            </a:p>
          </p:txBody>
        </p:sp>
        <p:sp>
          <p:nvSpPr>
            <p:cNvPr id="31984" name="Rechteck 1034"/>
            <p:cNvSpPr>
              <a:spLocks noChangeArrowheads="1"/>
            </p:cNvSpPr>
            <p:nvPr/>
          </p:nvSpPr>
          <p:spPr bwMode="auto">
            <a:xfrm>
              <a:off x="6422333" y="436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26</a:t>
              </a:r>
            </a:p>
          </p:txBody>
        </p:sp>
        <p:sp>
          <p:nvSpPr>
            <p:cNvPr id="31985" name="Rechteck 1036"/>
            <p:cNvSpPr>
              <a:spLocks noChangeArrowheads="1"/>
            </p:cNvSpPr>
            <p:nvPr/>
          </p:nvSpPr>
          <p:spPr bwMode="auto">
            <a:xfrm>
              <a:off x="6460494" y="487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F9900"/>
                  </a:solidFill>
                  <a:latin typeface="Calibri" pitchFamily="34" charset="0"/>
                </a:rPr>
                <a:t>29</a:t>
              </a:r>
            </a:p>
          </p:txBody>
        </p:sp>
        <p:sp>
          <p:nvSpPr>
            <p:cNvPr id="31986" name="Rechteck 1041"/>
            <p:cNvSpPr>
              <a:spLocks noChangeArrowheads="1"/>
            </p:cNvSpPr>
            <p:nvPr/>
          </p:nvSpPr>
          <p:spPr bwMode="auto">
            <a:xfrm>
              <a:off x="7597743" y="182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12</a:t>
              </a:r>
            </a:p>
          </p:txBody>
        </p:sp>
        <p:sp>
          <p:nvSpPr>
            <p:cNvPr id="31987" name="Rechteck 1043"/>
            <p:cNvSpPr>
              <a:spLocks noChangeArrowheads="1"/>
            </p:cNvSpPr>
            <p:nvPr/>
          </p:nvSpPr>
          <p:spPr bwMode="auto">
            <a:xfrm>
              <a:off x="7635820" y="233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15</a:t>
              </a:r>
            </a:p>
          </p:txBody>
        </p:sp>
        <p:sp>
          <p:nvSpPr>
            <p:cNvPr id="31988" name="Rechteck 1045"/>
            <p:cNvSpPr>
              <a:spLocks noChangeArrowheads="1"/>
            </p:cNvSpPr>
            <p:nvPr/>
          </p:nvSpPr>
          <p:spPr bwMode="auto">
            <a:xfrm>
              <a:off x="7711976" y="2839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21</a:t>
              </a:r>
            </a:p>
          </p:txBody>
        </p:sp>
        <p:sp>
          <p:nvSpPr>
            <p:cNvPr id="31989" name="Rechteck 1047"/>
            <p:cNvSpPr>
              <a:spLocks noChangeArrowheads="1"/>
            </p:cNvSpPr>
            <p:nvPr/>
          </p:nvSpPr>
          <p:spPr bwMode="auto">
            <a:xfrm>
              <a:off x="7686591" y="3347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19</a:t>
              </a:r>
            </a:p>
          </p:txBody>
        </p:sp>
        <p:sp>
          <p:nvSpPr>
            <p:cNvPr id="31990" name="Rechteck 1049"/>
            <p:cNvSpPr>
              <a:spLocks noChangeArrowheads="1"/>
            </p:cNvSpPr>
            <p:nvPr/>
          </p:nvSpPr>
          <p:spPr bwMode="auto">
            <a:xfrm>
              <a:off x="7851592" y="3855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32</a:t>
              </a:r>
            </a:p>
          </p:txBody>
        </p:sp>
        <p:sp>
          <p:nvSpPr>
            <p:cNvPr id="31991" name="Rechteck 1051"/>
            <p:cNvSpPr>
              <a:spLocks noChangeArrowheads="1"/>
            </p:cNvSpPr>
            <p:nvPr/>
          </p:nvSpPr>
          <p:spPr bwMode="auto">
            <a:xfrm>
              <a:off x="7851592" y="4363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32</a:t>
              </a:r>
            </a:p>
          </p:txBody>
        </p:sp>
        <p:sp>
          <p:nvSpPr>
            <p:cNvPr id="31992" name="Rechteck 1053"/>
            <p:cNvSpPr>
              <a:spLocks noChangeArrowheads="1"/>
            </p:cNvSpPr>
            <p:nvPr/>
          </p:nvSpPr>
          <p:spPr bwMode="auto">
            <a:xfrm>
              <a:off x="7737360" y="4871669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AT" sz="1200" b="0">
                  <a:solidFill>
                    <a:srgbClr val="BC0050"/>
                  </a:solidFill>
                  <a:latin typeface="Calibri" pitchFamily="34" charset="0"/>
                </a:rPr>
                <a:t>23</a:t>
              </a:r>
            </a:p>
          </p:txBody>
        </p:sp>
        <p:sp>
          <p:nvSpPr>
            <p:cNvPr id="31993" name="Rechteck 385"/>
            <p:cNvSpPr>
              <a:spLocks noChangeArrowheads="1"/>
            </p:cNvSpPr>
            <p:nvPr/>
          </p:nvSpPr>
          <p:spPr bwMode="auto">
            <a:xfrm>
              <a:off x="9155714" y="1820494"/>
              <a:ext cx="285149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8</a:t>
              </a:r>
            </a:p>
          </p:txBody>
        </p:sp>
        <p:sp>
          <p:nvSpPr>
            <p:cNvPr id="31994" name="Rechteck 386"/>
            <p:cNvSpPr>
              <a:spLocks noChangeArrowheads="1"/>
            </p:cNvSpPr>
            <p:nvPr/>
          </p:nvSpPr>
          <p:spPr bwMode="auto">
            <a:xfrm>
              <a:off x="9155714" y="2328602"/>
              <a:ext cx="285149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8</a:t>
              </a:r>
            </a:p>
          </p:txBody>
        </p:sp>
        <p:sp>
          <p:nvSpPr>
            <p:cNvPr id="31995" name="Rechteck 387"/>
            <p:cNvSpPr>
              <a:spLocks noChangeArrowheads="1"/>
            </p:cNvSpPr>
            <p:nvPr/>
          </p:nvSpPr>
          <p:spPr bwMode="auto">
            <a:xfrm>
              <a:off x="9155714" y="2836710"/>
              <a:ext cx="285149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31996" name="Rechteck 388"/>
            <p:cNvSpPr>
              <a:spLocks noChangeArrowheads="1"/>
            </p:cNvSpPr>
            <p:nvPr/>
          </p:nvSpPr>
          <p:spPr bwMode="auto">
            <a:xfrm>
              <a:off x="9067889" y="3344818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12</a:t>
              </a:r>
            </a:p>
          </p:txBody>
        </p:sp>
        <p:sp>
          <p:nvSpPr>
            <p:cNvPr id="31997" name="Rechteck 389"/>
            <p:cNvSpPr>
              <a:spLocks noChangeArrowheads="1"/>
            </p:cNvSpPr>
            <p:nvPr/>
          </p:nvSpPr>
          <p:spPr bwMode="auto">
            <a:xfrm>
              <a:off x="9067889" y="3852926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14</a:t>
              </a:r>
            </a:p>
          </p:txBody>
        </p:sp>
        <p:sp>
          <p:nvSpPr>
            <p:cNvPr id="31998" name="Rechteck 390"/>
            <p:cNvSpPr>
              <a:spLocks noChangeArrowheads="1"/>
            </p:cNvSpPr>
            <p:nvPr/>
          </p:nvSpPr>
          <p:spPr bwMode="auto">
            <a:xfrm>
              <a:off x="9067889" y="4361033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12</a:t>
              </a:r>
            </a:p>
          </p:txBody>
        </p:sp>
        <p:sp>
          <p:nvSpPr>
            <p:cNvPr id="31999" name="Rechteck 391"/>
            <p:cNvSpPr>
              <a:spLocks noChangeArrowheads="1"/>
            </p:cNvSpPr>
            <p:nvPr/>
          </p:nvSpPr>
          <p:spPr bwMode="auto">
            <a:xfrm>
              <a:off x="9067889" y="4869141"/>
              <a:ext cx="370240" cy="24283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AT" sz="1200" b="0">
                  <a:solidFill>
                    <a:srgbClr val="7F7F7F"/>
                  </a:solidFill>
                  <a:latin typeface="Calibri" pitchFamily="34" charset="0"/>
                </a:rPr>
                <a:t>13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771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2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3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4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5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6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7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8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79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0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1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2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3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4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5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6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7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8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89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0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1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2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3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4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5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6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7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8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799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0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1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2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3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4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5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6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7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8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09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0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1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2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3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4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5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6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7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8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19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2820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1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2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3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4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5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6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2827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28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29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0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1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2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3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4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5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6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7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8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39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0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1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2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3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4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5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6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7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8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49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0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1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2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3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4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5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6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7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8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59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0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1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2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3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4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5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6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7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8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69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0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1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2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3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4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5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6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7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8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79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0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1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2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3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4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5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6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7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8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89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0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1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2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3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4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5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6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7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8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899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0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1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2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3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4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5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6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7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8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09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0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1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2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3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4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5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6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7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8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19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0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1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2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3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4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5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6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7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8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29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0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1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2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3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4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2935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2936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2937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2938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2939" name="Text Box 145"/>
          <p:cNvSpPr txBox="1">
            <a:spLocks noChangeArrowheads="1"/>
          </p:cNvSpPr>
          <p:nvPr/>
        </p:nvSpPr>
        <p:spPr bwMode="auto">
          <a:xfrm>
            <a:off x="79131" y="6146801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29:</a:t>
            </a:r>
          </a:p>
        </p:txBody>
      </p:sp>
      <p:sp>
        <p:nvSpPr>
          <p:cNvPr id="32940" name="Text Box 146"/>
          <p:cNvSpPr txBox="1">
            <a:spLocks noChangeArrowheads="1"/>
          </p:cNvSpPr>
          <p:nvPr/>
        </p:nvSpPr>
        <p:spPr bwMode="auto">
          <a:xfrm>
            <a:off x="539262" y="6154739"/>
            <a:ext cx="867507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800" b="0" dirty="0">
                <a:latin typeface="Calibri" pitchFamily="34" charset="0"/>
                <a:ea typeface="Calibri" pitchFamily="34" charset="0"/>
                <a:cs typeface="Calibri" pitchFamily="34" charset="0"/>
              </a:rPr>
              <a:t>Welche Services wären für den Absender wichtig, um die Einführung der elektronischen Rechnung zu beschleunigen?</a:t>
            </a:r>
            <a:endParaRPr lang="de-AT" sz="800" b="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5016012" y="1211263"/>
            <a:ext cx="876300" cy="354012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783573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Absender: Wichtige Services zur Einführung der elektronischen Rechnungslegung 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Kostenlose Angebote wichtigste Unterstützung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2946" name="Textfeld 286"/>
          <p:cNvSpPr txBox="1">
            <a:spLocks noChangeArrowheads="1"/>
          </p:cNvSpPr>
          <p:nvPr/>
        </p:nvSpPr>
        <p:spPr bwMode="auto">
          <a:xfrm>
            <a:off x="7010327" y="6389688"/>
            <a:ext cx="141417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 der WKÖ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" name="Rectangle 176"/>
          <p:cNvSpPr>
            <a:spLocks noChangeArrowheads="1"/>
          </p:cNvSpPr>
          <p:nvPr/>
        </p:nvSpPr>
        <p:spPr bwMode="auto">
          <a:xfrm>
            <a:off x="76200" y="1133475"/>
            <a:ext cx="2051538" cy="254000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1000" b="0" dirty="0">
                <a:solidFill>
                  <a:srgbClr val="7F7F7F"/>
                </a:solidFill>
                <a:latin typeface="Calibri" pitchFamily="34" charset="0"/>
              </a:rPr>
              <a:t>Hilfreich zur Einführung wären -</a:t>
            </a:r>
          </a:p>
        </p:txBody>
      </p:sp>
      <p:sp>
        <p:nvSpPr>
          <p:cNvPr id="32949" name="Rechteck 2"/>
          <p:cNvSpPr>
            <a:spLocks noChangeArrowheads="1"/>
          </p:cNvSpPr>
          <p:nvPr/>
        </p:nvSpPr>
        <p:spPr bwMode="auto">
          <a:xfrm>
            <a:off x="1134364" y="1698625"/>
            <a:ext cx="3883114" cy="3488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0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Kostenlose IT Tools und -Lösungen, </a:t>
            </a:r>
          </a:p>
          <a:p>
            <a:pPr algn="r">
              <a:lnSpc>
                <a:spcPts val="10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um Rechnungen elektronisch zu erstellen und zu versenden</a:t>
            </a:r>
          </a:p>
        </p:txBody>
      </p:sp>
      <p:sp>
        <p:nvSpPr>
          <p:cNvPr id="32950" name="Rechteck 3"/>
          <p:cNvSpPr>
            <a:spLocks noChangeArrowheads="1"/>
          </p:cNvSpPr>
          <p:nvPr/>
        </p:nvSpPr>
        <p:spPr bwMode="auto">
          <a:xfrm>
            <a:off x="-36407" y="2206625"/>
            <a:ext cx="5053884" cy="3488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ts val="10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Kostenlose Anleitungen (z.B. Dokumentationen, Gebrauchsanleitungen, </a:t>
            </a:r>
          </a:p>
          <a:p>
            <a:pPr algn="r">
              <a:lnSpc>
                <a:spcPts val="1000"/>
              </a:lnSpc>
            </a:pPr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rechtliche Dokumentationen, Musterdateien, häufig gestellte Fragen (FAQ) … )</a:t>
            </a:r>
          </a:p>
        </p:txBody>
      </p:sp>
      <p:sp>
        <p:nvSpPr>
          <p:cNvPr id="32951" name="Rechteck 4"/>
          <p:cNvSpPr>
            <a:spLocks noChangeArrowheads="1"/>
          </p:cNvSpPr>
          <p:nvPr/>
        </p:nvSpPr>
        <p:spPr bwMode="auto">
          <a:xfrm>
            <a:off x="2099562" y="2714626"/>
            <a:ext cx="291791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Ein Helpdesk für alle Fragen zur E-Rechnung</a:t>
            </a:r>
          </a:p>
        </p:txBody>
      </p:sp>
      <p:sp>
        <p:nvSpPr>
          <p:cNvPr id="32952" name="Rechteck 5"/>
          <p:cNvSpPr>
            <a:spLocks noChangeArrowheads="1"/>
          </p:cNvSpPr>
          <p:nvPr/>
        </p:nvSpPr>
        <p:spPr bwMode="auto">
          <a:xfrm>
            <a:off x="-303018" y="3222626"/>
            <a:ext cx="532049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Eine Bestätigung von dritter Seite, dass die Lösung Ihres Kunden MwSt-konform ist</a:t>
            </a:r>
          </a:p>
        </p:txBody>
      </p:sp>
      <p:sp>
        <p:nvSpPr>
          <p:cNvPr id="32953" name="Rechteck 6"/>
          <p:cNvSpPr>
            <a:spLocks noChangeArrowheads="1"/>
          </p:cNvSpPr>
          <p:nvPr/>
        </p:nvSpPr>
        <p:spPr bwMode="auto">
          <a:xfrm>
            <a:off x="2842907" y="3730625"/>
            <a:ext cx="217457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Garantiert schnellere Bezahlung</a:t>
            </a:r>
          </a:p>
        </p:txBody>
      </p:sp>
      <p:sp>
        <p:nvSpPr>
          <p:cNvPr id="32954" name="Rechteck 7"/>
          <p:cNvSpPr>
            <a:spLocks noChangeArrowheads="1"/>
          </p:cNvSpPr>
          <p:nvPr/>
        </p:nvSpPr>
        <p:spPr bwMode="auto">
          <a:xfrm>
            <a:off x="2430743" y="4238626"/>
            <a:ext cx="258673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Trainings für vorgeschlagene Lösungen</a:t>
            </a:r>
          </a:p>
        </p:txBody>
      </p:sp>
      <p:sp>
        <p:nvSpPr>
          <p:cNvPr id="32955" name="Rechteck 8"/>
          <p:cNvSpPr>
            <a:spLocks noChangeArrowheads="1"/>
          </p:cNvSpPr>
          <p:nvPr/>
        </p:nvSpPr>
        <p:spPr bwMode="auto">
          <a:xfrm>
            <a:off x="3992645" y="5307014"/>
            <a:ext cx="102483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keine Angabe</a:t>
            </a:r>
          </a:p>
        </p:txBody>
      </p:sp>
      <p:sp>
        <p:nvSpPr>
          <p:cNvPr id="32956" name="Rechteck 9"/>
          <p:cNvSpPr>
            <a:spLocks noChangeArrowheads="1"/>
          </p:cNvSpPr>
          <p:nvPr/>
        </p:nvSpPr>
        <p:spPr bwMode="auto">
          <a:xfrm>
            <a:off x="4317092" y="4778376"/>
            <a:ext cx="70038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Anderes</a:t>
            </a:r>
          </a:p>
        </p:txBody>
      </p:sp>
      <p:sp>
        <p:nvSpPr>
          <p:cNvPr id="32957" name="Rechteck 11"/>
          <p:cNvSpPr>
            <a:spLocks noChangeArrowheads="1"/>
          </p:cNvSpPr>
          <p:nvPr/>
        </p:nvSpPr>
        <p:spPr bwMode="auto">
          <a:xfrm>
            <a:off x="5115658" y="1608138"/>
            <a:ext cx="703385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58" name="Rechteck 12"/>
          <p:cNvSpPr>
            <a:spLocks noChangeArrowheads="1"/>
          </p:cNvSpPr>
          <p:nvPr/>
        </p:nvSpPr>
        <p:spPr bwMode="auto">
          <a:xfrm>
            <a:off x="5819043" y="1693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60</a:t>
            </a:r>
          </a:p>
        </p:txBody>
      </p:sp>
      <p:sp>
        <p:nvSpPr>
          <p:cNvPr id="32959" name="Rechteck 13"/>
          <p:cNvSpPr>
            <a:spLocks noChangeArrowheads="1"/>
          </p:cNvSpPr>
          <p:nvPr/>
        </p:nvSpPr>
        <p:spPr bwMode="auto">
          <a:xfrm>
            <a:off x="5115658" y="2116138"/>
            <a:ext cx="67993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60" name="Rechteck 14"/>
          <p:cNvSpPr>
            <a:spLocks noChangeArrowheads="1"/>
          </p:cNvSpPr>
          <p:nvPr/>
        </p:nvSpPr>
        <p:spPr bwMode="auto">
          <a:xfrm>
            <a:off x="5795597" y="2201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58</a:t>
            </a:r>
          </a:p>
        </p:txBody>
      </p:sp>
      <p:sp>
        <p:nvSpPr>
          <p:cNvPr id="32961" name="Rechteck 15"/>
          <p:cNvSpPr>
            <a:spLocks noChangeArrowheads="1"/>
          </p:cNvSpPr>
          <p:nvPr/>
        </p:nvSpPr>
        <p:spPr bwMode="auto">
          <a:xfrm>
            <a:off x="5115658" y="2624138"/>
            <a:ext cx="492369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62" name="Rechteck 16"/>
          <p:cNvSpPr>
            <a:spLocks noChangeArrowheads="1"/>
          </p:cNvSpPr>
          <p:nvPr/>
        </p:nvSpPr>
        <p:spPr bwMode="auto">
          <a:xfrm>
            <a:off x="5608028" y="2709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42</a:t>
            </a:r>
          </a:p>
        </p:txBody>
      </p:sp>
      <p:sp>
        <p:nvSpPr>
          <p:cNvPr id="32963" name="Rechteck 17"/>
          <p:cNvSpPr>
            <a:spLocks noChangeArrowheads="1"/>
          </p:cNvSpPr>
          <p:nvPr/>
        </p:nvSpPr>
        <p:spPr bwMode="auto">
          <a:xfrm>
            <a:off x="5115658" y="3132138"/>
            <a:ext cx="4806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64" name="Rechteck 18"/>
          <p:cNvSpPr>
            <a:spLocks noChangeArrowheads="1"/>
          </p:cNvSpPr>
          <p:nvPr/>
        </p:nvSpPr>
        <p:spPr bwMode="auto">
          <a:xfrm>
            <a:off x="5596304" y="3217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41</a:t>
            </a:r>
          </a:p>
        </p:txBody>
      </p:sp>
      <p:sp>
        <p:nvSpPr>
          <p:cNvPr id="32965" name="Rechteck 19"/>
          <p:cNvSpPr>
            <a:spLocks noChangeArrowheads="1"/>
          </p:cNvSpPr>
          <p:nvPr/>
        </p:nvSpPr>
        <p:spPr bwMode="auto">
          <a:xfrm>
            <a:off x="5115658" y="3640138"/>
            <a:ext cx="41030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66" name="Rechteck 20"/>
          <p:cNvSpPr>
            <a:spLocks noChangeArrowheads="1"/>
          </p:cNvSpPr>
          <p:nvPr/>
        </p:nvSpPr>
        <p:spPr bwMode="auto">
          <a:xfrm>
            <a:off x="5525966" y="3725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35</a:t>
            </a:r>
          </a:p>
        </p:txBody>
      </p:sp>
      <p:sp>
        <p:nvSpPr>
          <p:cNvPr id="32967" name="Rechteck 21"/>
          <p:cNvSpPr>
            <a:spLocks noChangeArrowheads="1"/>
          </p:cNvSpPr>
          <p:nvPr/>
        </p:nvSpPr>
        <p:spPr bwMode="auto">
          <a:xfrm>
            <a:off x="5115658" y="4148138"/>
            <a:ext cx="222738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68" name="Rechteck 22"/>
          <p:cNvSpPr>
            <a:spLocks noChangeArrowheads="1"/>
          </p:cNvSpPr>
          <p:nvPr/>
        </p:nvSpPr>
        <p:spPr bwMode="auto">
          <a:xfrm>
            <a:off x="5338397" y="4233863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19</a:t>
            </a:r>
          </a:p>
        </p:txBody>
      </p:sp>
      <p:sp>
        <p:nvSpPr>
          <p:cNvPr id="32969" name="Rechteck 23"/>
          <p:cNvSpPr>
            <a:spLocks noChangeArrowheads="1"/>
          </p:cNvSpPr>
          <p:nvPr/>
        </p:nvSpPr>
        <p:spPr bwMode="auto">
          <a:xfrm>
            <a:off x="5115658" y="5216525"/>
            <a:ext cx="128954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70" name="Rechteck 24"/>
          <p:cNvSpPr>
            <a:spLocks noChangeArrowheads="1"/>
          </p:cNvSpPr>
          <p:nvPr/>
        </p:nvSpPr>
        <p:spPr bwMode="auto">
          <a:xfrm>
            <a:off x="5244612" y="5302251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11</a:t>
            </a:r>
          </a:p>
        </p:txBody>
      </p:sp>
      <p:sp>
        <p:nvSpPr>
          <p:cNvPr id="32971" name="Rechteck 25"/>
          <p:cNvSpPr>
            <a:spLocks noChangeArrowheads="1"/>
          </p:cNvSpPr>
          <p:nvPr/>
        </p:nvSpPr>
        <p:spPr bwMode="auto">
          <a:xfrm>
            <a:off x="5115658" y="4687888"/>
            <a:ext cx="46892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2972" name="Rechteck 26"/>
          <p:cNvSpPr>
            <a:spLocks noChangeArrowheads="1"/>
          </p:cNvSpPr>
          <p:nvPr/>
        </p:nvSpPr>
        <p:spPr bwMode="auto">
          <a:xfrm>
            <a:off x="5162551" y="4773613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795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796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797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798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799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0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1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2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3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4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5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6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7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8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09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0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1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2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3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4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5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6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7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8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19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0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1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2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3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4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5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6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7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8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29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0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1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2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3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4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5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6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7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8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39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40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41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42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43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3844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45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46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47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48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49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50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3851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2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3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4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5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6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7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8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59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0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1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2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3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4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5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6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7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8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69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0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1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2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3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4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5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6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7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8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79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0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1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2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3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4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5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6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7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8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89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0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1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2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3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4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5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6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7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8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899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0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1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2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3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4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5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6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7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8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09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0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1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2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3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4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5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6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7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8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19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0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1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2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3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4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5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6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7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8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29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0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1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2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3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4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5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6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7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8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39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0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1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2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3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4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5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6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7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8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49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0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1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2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3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4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5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6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7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8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3959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3960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3961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3962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3963" name="Text Box 145"/>
          <p:cNvSpPr txBox="1">
            <a:spLocks noChangeArrowheads="1"/>
          </p:cNvSpPr>
          <p:nvPr/>
        </p:nvSpPr>
        <p:spPr bwMode="auto">
          <a:xfrm>
            <a:off x="84992" y="6162676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30:</a:t>
            </a:r>
          </a:p>
        </p:txBody>
      </p:sp>
      <p:sp>
        <p:nvSpPr>
          <p:cNvPr id="33964" name="Text Box 146"/>
          <p:cNvSpPr txBox="1">
            <a:spLocks noChangeArrowheads="1"/>
          </p:cNvSpPr>
          <p:nvPr/>
        </p:nvSpPr>
        <p:spPr bwMode="auto">
          <a:xfrm>
            <a:off x="543658" y="6162675"/>
            <a:ext cx="8675077" cy="11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Welche Services wären für den Empfänger am wichtigsten, um die Einführung der elektronischen Rechnung zu beschleunigen?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5084885" y="1287463"/>
            <a:ext cx="876300" cy="354012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795519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Empfänger: Wichtige Services zur Einführung der elektronischen Rechnungslegung 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Ebenfalls kostenlose Unterstützung gefordert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3970" name="Textfeld 286"/>
          <p:cNvSpPr txBox="1">
            <a:spLocks noChangeArrowheads="1"/>
          </p:cNvSpPr>
          <p:nvPr/>
        </p:nvSpPr>
        <p:spPr bwMode="auto">
          <a:xfrm>
            <a:off x="7010327" y="6389688"/>
            <a:ext cx="141417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 der WKÖ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715000" y="6400801"/>
            <a:ext cx="2681654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sp>
        <p:nvSpPr>
          <p:cNvPr id="2" name="Rectangle 176"/>
          <p:cNvSpPr>
            <a:spLocks noChangeArrowheads="1"/>
          </p:cNvSpPr>
          <p:nvPr/>
        </p:nvSpPr>
        <p:spPr bwMode="auto">
          <a:xfrm>
            <a:off x="76200" y="1133475"/>
            <a:ext cx="2051538" cy="254000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1000" b="0" dirty="0">
                <a:solidFill>
                  <a:srgbClr val="7F7F7F"/>
                </a:solidFill>
                <a:latin typeface="Calibri" pitchFamily="34" charset="0"/>
              </a:rPr>
              <a:t>Hilfreich zur Einführung wären -</a:t>
            </a:r>
          </a:p>
        </p:txBody>
      </p:sp>
      <p:sp>
        <p:nvSpPr>
          <p:cNvPr id="33973" name="Rechteck 2"/>
          <p:cNvSpPr>
            <a:spLocks noChangeArrowheads="1"/>
          </p:cNvSpPr>
          <p:nvPr/>
        </p:nvSpPr>
        <p:spPr bwMode="auto">
          <a:xfrm>
            <a:off x="47121" y="1795463"/>
            <a:ext cx="5053884" cy="46166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Kostenlose Anleitungen (z.B. Dokumentationen, Gebrauchsanleitungen, </a:t>
            </a:r>
          </a:p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rechtliche Dokumentationen, Musterdateien, häufig gestellte Fragen (FAQ) … )</a:t>
            </a:r>
          </a:p>
        </p:txBody>
      </p:sp>
      <p:sp>
        <p:nvSpPr>
          <p:cNvPr id="33974" name="Rechteck 3"/>
          <p:cNvSpPr>
            <a:spLocks noChangeArrowheads="1"/>
          </p:cNvSpPr>
          <p:nvPr/>
        </p:nvSpPr>
        <p:spPr bwMode="auto">
          <a:xfrm>
            <a:off x="1217891" y="2303463"/>
            <a:ext cx="3883114" cy="46166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Kostenlose IT  Tools und -Lösungen, </a:t>
            </a:r>
          </a:p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um Rechnungen elektronisch zu erstellen und zu versenden</a:t>
            </a:r>
          </a:p>
        </p:txBody>
      </p:sp>
      <p:sp>
        <p:nvSpPr>
          <p:cNvPr id="33975" name="Rechteck 4"/>
          <p:cNvSpPr>
            <a:spLocks noChangeArrowheads="1"/>
          </p:cNvSpPr>
          <p:nvPr/>
        </p:nvSpPr>
        <p:spPr bwMode="auto">
          <a:xfrm>
            <a:off x="2183090" y="2811463"/>
            <a:ext cx="291791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Ein Helpdesk für alle Fragen zur E-Rechnung</a:t>
            </a:r>
          </a:p>
        </p:txBody>
      </p:sp>
      <p:sp>
        <p:nvSpPr>
          <p:cNvPr id="33976" name="Rechteck 5"/>
          <p:cNvSpPr>
            <a:spLocks noChangeArrowheads="1"/>
          </p:cNvSpPr>
          <p:nvPr/>
        </p:nvSpPr>
        <p:spPr bwMode="auto">
          <a:xfrm>
            <a:off x="-447758" y="3319464"/>
            <a:ext cx="5548763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Eine Bestätigung von dritter Seite, dass die Lösung Ihres Lieferanten MwSt-konform ist</a:t>
            </a:r>
          </a:p>
        </p:txBody>
      </p:sp>
      <p:sp>
        <p:nvSpPr>
          <p:cNvPr id="33977" name="Rechteck 6"/>
          <p:cNvSpPr>
            <a:spLocks noChangeArrowheads="1"/>
          </p:cNvSpPr>
          <p:nvPr/>
        </p:nvSpPr>
        <p:spPr bwMode="auto">
          <a:xfrm>
            <a:off x="2926434" y="3827463"/>
            <a:ext cx="217457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Garantiert schnellere Bezahlung</a:t>
            </a:r>
          </a:p>
        </p:txBody>
      </p:sp>
      <p:sp>
        <p:nvSpPr>
          <p:cNvPr id="33978" name="Rechteck 7"/>
          <p:cNvSpPr>
            <a:spLocks noChangeArrowheads="1"/>
          </p:cNvSpPr>
          <p:nvPr/>
        </p:nvSpPr>
        <p:spPr bwMode="auto">
          <a:xfrm>
            <a:off x="2514271" y="4335463"/>
            <a:ext cx="258673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Trainings für vorgeschlagene Lösungen</a:t>
            </a:r>
          </a:p>
        </p:txBody>
      </p:sp>
      <p:sp>
        <p:nvSpPr>
          <p:cNvPr id="33979" name="Rechteck 8"/>
          <p:cNvSpPr>
            <a:spLocks noChangeArrowheads="1"/>
          </p:cNvSpPr>
          <p:nvPr/>
        </p:nvSpPr>
        <p:spPr bwMode="auto">
          <a:xfrm>
            <a:off x="4076172" y="4843463"/>
            <a:ext cx="1024832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keine Angabe</a:t>
            </a:r>
          </a:p>
        </p:txBody>
      </p:sp>
      <p:sp>
        <p:nvSpPr>
          <p:cNvPr id="33980" name="Rechteck 9"/>
          <p:cNvSpPr>
            <a:spLocks noChangeArrowheads="1"/>
          </p:cNvSpPr>
          <p:nvPr/>
        </p:nvSpPr>
        <p:spPr bwMode="auto">
          <a:xfrm>
            <a:off x="4400619" y="5318126"/>
            <a:ext cx="700385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AT" sz="1200" b="0">
                <a:solidFill>
                  <a:srgbClr val="7F7F7F"/>
                </a:solidFill>
                <a:latin typeface="Calibri" pitchFamily="34" charset="0"/>
              </a:rPr>
              <a:t>Anderes</a:t>
            </a:r>
          </a:p>
        </p:txBody>
      </p:sp>
      <p:sp>
        <p:nvSpPr>
          <p:cNvPr id="33981" name="Rechteck 11"/>
          <p:cNvSpPr>
            <a:spLocks noChangeArrowheads="1"/>
          </p:cNvSpPr>
          <p:nvPr/>
        </p:nvSpPr>
        <p:spPr bwMode="auto">
          <a:xfrm>
            <a:off x="5169877" y="1685925"/>
            <a:ext cx="6330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82" name="Rechteck 12"/>
          <p:cNvSpPr>
            <a:spLocks noChangeArrowheads="1"/>
          </p:cNvSpPr>
          <p:nvPr/>
        </p:nvSpPr>
        <p:spPr bwMode="auto">
          <a:xfrm>
            <a:off x="5802924" y="17795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54</a:t>
            </a:r>
          </a:p>
        </p:txBody>
      </p:sp>
      <p:sp>
        <p:nvSpPr>
          <p:cNvPr id="33983" name="Rechteck 13"/>
          <p:cNvSpPr>
            <a:spLocks noChangeArrowheads="1"/>
          </p:cNvSpPr>
          <p:nvPr/>
        </p:nvSpPr>
        <p:spPr bwMode="auto">
          <a:xfrm>
            <a:off x="5169877" y="2193925"/>
            <a:ext cx="550985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84" name="Rechteck 14"/>
          <p:cNvSpPr>
            <a:spLocks noChangeArrowheads="1"/>
          </p:cNvSpPr>
          <p:nvPr/>
        </p:nvSpPr>
        <p:spPr bwMode="auto">
          <a:xfrm>
            <a:off x="5720862" y="2287588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47</a:t>
            </a:r>
          </a:p>
        </p:txBody>
      </p:sp>
      <p:sp>
        <p:nvSpPr>
          <p:cNvPr id="33985" name="Rechteck 15"/>
          <p:cNvSpPr>
            <a:spLocks noChangeArrowheads="1"/>
          </p:cNvSpPr>
          <p:nvPr/>
        </p:nvSpPr>
        <p:spPr bwMode="auto">
          <a:xfrm>
            <a:off x="5169877" y="2701925"/>
            <a:ext cx="515815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86" name="Rechteck 16"/>
          <p:cNvSpPr>
            <a:spLocks noChangeArrowheads="1"/>
          </p:cNvSpPr>
          <p:nvPr/>
        </p:nvSpPr>
        <p:spPr bwMode="auto">
          <a:xfrm>
            <a:off x="5685693" y="277812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44</a:t>
            </a:r>
          </a:p>
        </p:txBody>
      </p:sp>
      <p:sp>
        <p:nvSpPr>
          <p:cNvPr id="33987" name="Rechteck 17"/>
          <p:cNvSpPr>
            <a:spLocks noChangeArrowheads="1"/>
          </p:cNvSpPr>
          <p:nvPr/>
        </p:nvSpPr>
        <p:spPr bwMode="auto">
          <a:xfrm>
            <a:off x="5169877" y="3209925"/>
            <a:ext cx="480646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88" name="Rechteck 18"/>
          <p:cNvSpPr>
            <a:spLocks noChangeArrowheads="1"/>
          </p:cNvSpPr>
          <p:nvPr/>
        </p:nvSpPr>
        <p:spPr bwMode="auto">
          <a:xfrm>
            <a:off x="5650524" y="328612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41</a:t>
            </a:r>
          </a:p>
        </p:txBody>
      </p:sp>
      <p:sp>
        <p:nvSpPr>
          <p:cNvPr id="33989" name="Rechteck 19"/>
          <p:cNvSpPr>
            <a:spLocks noChangeArrowheads="1"/>
          </p:cNvSpPr>
          <p:nvPr/>
        </p:nvSpPr>
        <p:spPr bwMode="auto">
          <a:xfrm>
            <a:off x="5169877" y="3717925"/>
            <a:ext cx="281354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90" name="Rechteck 20"/>
          <p:cNvSpPr>
            <a:spLocks noChangeArrowheads="1"/>
          </p:cNvSpPr>
          <p:nvPr/>
        </p:nvSpPr>
        <p:spPr bwMode="auto">
          <a:xfrm>
            <a:off x="5451231" y="379412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24</a:t>
            </a:r>
          </a:p>
        </p:txBody>
      </p:sp>
      <p:sp>
        <p:nvSpPr>
          <p:cNvPr id="33991" name="Rechteck 21"/>
          <p:cNvSpPr>
            <a:spLocks noChangeArrowheads="1"/>
          </p:cNvSpPr>
          <p:nvPr/>
        </p:nvSpPr>
        <p:spPr bwMode="auto">
          <a:xfrm>
            <a:off x="5169877" y="4225925"/>
            <a:ext cx="187569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92" name="Rechteck 22"/>
          <p:cNvSpPr>
            <a:spLocks noChangeArrowheads="1"/>
          </p:cNvSpPr>
          <p:nvPr/>
        </p:nvSpPr>
        <p:spPr bwMode="auto">
          <a:xfrm>
            <a:off x="5357447" y="430212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16</a:t>
            </a:r>
          </a:p>
        </p:txBody>
      </p:sp>
      <p:sp>
        <p:nvSpPr>
          <p:cNvPr id="33993" name="Rechteck 23"/>
          <p:cNvSpPr>
            <a:spLocks noChangeArrowheads="1"/>
          </p:cNvSpPr>
          <p:nvPr/>
        </p:nvSpPr>
        <p:spPr bwMode="auto">
          <a:xfrm>
            <a:off x="5169877" y="4733925"/>
            <a:ext cx="152400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94" name="Rechteck 24"/>
          <p:cNvSpPr>
            <a:spLocks noChangeArrowheads="1"/>
          </p:cNvSpPr>
          <p:nvPr/>
        </p:nvSpPr>
        <p:spPr bwMode="auto">
          <a:xfrm>
            <a:off x="5322277" y="4810126"/>
            <a:ext cx="341760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13</a:t>
            </a:r>
          </a:p>
        </p:txBody>
      </p:sp>
      <p:sp>
        <p:nvSpPr>
          <p:cNvPr id="33995" name="Rechteck 25"/>
          <p:cNvSpPr>
            <a:spLocks noChangeArrowheads="1"/>
          </p:cNvSpPr>
          <p:nvPr/>
        </p:nvSpPr>
        <p:spPr bwMode="auto">
          <a:xfrm>
            <a:off x="5169877" y="5241925"/>
            <a:ext cx="35169" cy="4699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3996" name="Rechteck 26"/>
          <p:cNvSpPr>
            <a:spLocks noChangeArrowheads="1"/>
          </p:cNvSpPr>
          <p:nvPr/>
        </p:nvSpPr>
        <p:spPr bwMode="auto">
          <a:xfrm>
            <a:off x="5205047" y="5318126"/>
            <a:ext cx="263214" cy="27699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b="0">
                <a:solidFill>
                  <a:srgbClr val="465F00"/>
                </a:solidFill>
                <a:latin typeface="Calibri" pitchFamily="34" charset="0"/>
              </a:rPr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hteck 139"/>
          <p:cNvSpPr>
            <a:spLocks noChangeArrowheads="1"/>
          </p:cNvSpPr>
          <p:nvPr/>
        </p:nvSpPr>
        <p:spPr bwMode="auto">
          <a:xfrm>
            <a:off x="76200" y="692151"/>
            <a:ext cx="8899281" cy="373063"/>
          </a:xfrm>
          <a:prstGeom prst="rect">
            <a:avLst/>
          </a:prstGeom>
          <a:solidFill>
            <a:srgbClr val="FFEBF3">
              <a:alpha val="6196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AT" sz="1600"/>
          </a:p>
        </p:txBody>
      </p:sp>
      <p:sp>
        <p:nvSpPr>
          <p:cNvPr id="34819" name="Rectangle 3" descr="~##|HBalken|Balken|0" hidden="1"/>
          <p:cNvSpPr>
            <a:spLocks noChangeArrowheads="1"/>
          </p:cNvSpPr>
          <p:nvPr/>
        </p:nvSpPr>
        <p:spPr bwMode="auto">
          <a:xfrm>
            <a:off x="8491904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0" name="Rectangle 4" descr="~##|HBalken|Balken|0" hidden="1"/>
          <p:cNvSpPr>
            <a:spLocks noChangeArrowheads="1"/>
          </p:cNvSpPr>
          <p:nvPr/>
        </p:nvSpPr>
        <p:spPr bwMode="auto">
          <a:xfrm>
            <a:off x="8491904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1" name="Rectangle 5" descr="~##|HBalken|Balken|0" hidden="1"/>
          <p:cNvSpPr>
            <a:spLocks noChangeArrowheads="1"/>
          </p:cNvSpPr>
          <p:nvPr/>
        </p:nvSpPr>
        <p:spPr bwMode="auto">
          <a:xfrm>
            <a:off x="8491904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2" name="Rectangle 6" descr="~##|HBalken|Balken|0" hidden="1"/>
          <p:cNvSpPr>
            <a:spLocks noChangeArrowheads="1"/>
          </p:cNvSpPr>
          <p:nvPr/>
        </p:nvSpPr>
        <p:spPr bwMode="auto">
          <a:xfrm>
            <a:off x="8491904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3" name="Rectangle 7" descr="~##|HBalken|Balken|0" hidden="1"/>
          <p:cNvSpPr>
            <a:spLocks noChangeArrowheads="1"/>
          </p:cNvSpPr>
          <p:nvPr/>
        </p:nvSpPr>
        <p:spPr bwMode="auto">
          <a:xfrm>
            <a:off x="8491904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4" name="Rectangle 8" descr="~##|HBalken|Balken|0" hidden="1"/>
          <p:cNvSpPr>
            <a:spLocks noChangeArrowheads="1"/>
          </p:cNvSpPr>
          <p:nvPr/>
        </p:nvSpPr>
        <p:spPr bwMode="auto">
          <a:xfrm>
            <a:off x="8491904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5" name="Rectangle 9" descr="~##|HBalken|Balken|0" hidden="1"/>
          <p:cNvSpPr>
            <a:spLocks noChangeArrowheads="1"/>
          </p:cNvSpPr>
          <p:nvPr/>
        </p:nvSpPr>
        <p:spPr bwMode="auto">
          <a:xfrm>
            <a:off x="8491904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6" name="Rectangle 10" descr="~##|HBalken|Balken|0" hidden="1"/>
          <p:cNvSpPr>
            <a:spLocks noChangeArrowheads="1"/>
          </p:cNvSpPr>
          <p:nvPr/>
        </p:nvSpPr>
        <p:spPr bwMode="auto">
          <a:xfrm>
            <a:off x="9793166" y="2355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7" name="Rectangle 11" descr="~##|HBalken|Balken|0" hidden="1"/>
          <p:cNvSpPr>
            <a:spLocks noChangeArrowheads="1"/>
          </p:cNvSpPr>
          <p:nvPr/>
        </p:nvSpPr>
        <p:spPr bwMode="auto">
          <a:xfrm>
            <a:off x="9793166" y="2825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8" name="Rectangle 12" descr="~##|HBalken|Balken|0" hidden="1"/>
          <p:cNvSpPr>
            <a:spLocks noChangeArrowheads="1"/>
          </p:cNvSpPr>
          <p:nvPr/>
        </p:nvSpPr>
        <p:spPr bwMode="auto">
          <a:xfrm>
            <a:off x="9793166" y="3451225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29" name="Rectangle 13" descr="~##|HBalken|Balken|0" hidden="1"/>
          <p:cNvSpPr>
            <a:spLocks noChangeArrowheads="1"/>
          </p:cNvSpPr>
          <p:nvPr/>
        </p:nvSpPr>
        <p:spPr bwMode="auto">
          <a:xfrm>
            <a:off x="9793166" y="40767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0" name="Rectangle 14" descr="~##|HBalken|Balken|0" hidden="1"/>
          <p:cNvSpPr>
            <a:spLocks noChangeArrowheads="1"/>
          </p:cNvSpPr>
          <p:nvPr/>
        </p:nvSpPr>
        <p:spPr bwMode="auto">
          <a:xfrm>
            <a:off x="9793166" y="4545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1" name="Rectangle 15" descr="~##|HBalken|Balken|0" hidden="1"/>
          <p:cNvSpPr>
            <a:spLocks noChangeArrowheads="1"/>
          </p:cNvSpPr>
          <p:nvPr/>
        </p:nvSpPr>
        <p:spPr bwMode="auto">
          <a:xfrm>
            <a:off x="9793166" y="5170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2" name="Rectangle 16" descr="~##|HBalken|Balken|0" hidden="1"/>
          <p:cNvSpPr>
            <a:spLocks noChangeArrowheads="1"/>
          </p:cNvSpPr>
          <p:nvPr/>
        </p:nvSpPr>
        <p:spPr bwMode="auto">
          <a:xfrm>
            <a:off x="9793166" y="563880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3" name="Rectangle 17" descr="~##|HBalken|Balken|0" hidden="1"/>
          <p:cNvSpPr>
            <a:spLocks noChangeArrowheads="1"/>
          </p:cNvSpPr>
          <p:nvPr/>
        </p:nvSpPr>
        <p:spPr bwMode="auto">
          <a:xfrm>
            <a:off x="2354874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4" name="Rectangle 18" descr="~##|HBalken|Balken|0" hidden="1"/>
          <p:cNvSpPr>
            <a:spLocks noChangeArrowheads="1"/>
          </p:cNvSpPr>
          <p:nvPr/>
        </p:nvSpPr>
        <p:spPr bwMode="auto">
          <a:xfrm>
            <a:off x="2354874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5" name="Rectangle 19" descr="~##|HBalken|Balken|0" hidden="1"/>
          <p:cNvSpPr>
            <a:spLocks noChangeArrowheads="1"/>
          </p:cNvSpPr>
          <p:nvPr/>
        </p:nvSpPr>
        <p:spPr bwMode="auto">
          <a:xfrm>
            <a:off x="2354874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6" name="Rectangle 20" descr="~##|HBalken|Balken|0" hidden="1"/>
          <p:cNvSpPr>
            <a:spLocks noChangeArrowheads="1"/>
          </p:cNvSpPr>
          <p:nvPr/>
        </p:nvSpPr>
        <p:spPr bwMode="auto">
          <a:xfrm>
            <a:off x="2354874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7" name="Rectangle 21" descr="~##|HBalken|Balken|0" hidden="1"/>
          <p:cNvSpPr>
            <a:spLocks noChangeArrowheads="1"/>
          </p:cNvSpPr>
          <p:nvPr/>
        </p:nvSpPr>
        <p:spPr bwMode="auto">
          <a:xfrm>
            <a:off x="2354874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8" name="Rectangle 22" descr="~##|HBalken|Balken|0" hidden="1"/>
          <p:cNvSpPr>
            <a:spLocks noChangeArrowheads="1"/>
          </p:cNvSpPr>
          <p:nvPr/>
        </p:nvSpPr>
        <p:spPr bwMode="auto">
          <a:xfrm>
            <a:off x="2354874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39" name="Rectangle 23" descr="~##|HBalken|Balken|0" hidden="1"/>
          <p:cNvSpPr>
            <a:spLocks noChangeArrowheads="1"/>
          </p:cNvSpPr>
          <p:nvPr/>
        </p:nvSpPr>
        <p:spPr bwMode="auto">
          <a:xfrm>
            <a:off x="2354874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0" name="Rectangle 24" descr="~##|HBalken|Balken|0" hidden="1"/>
          <p:cNvSpPr>
            <a:spLocks noChangeArrowheads="1"/>
          </p:cNvSpPr>
          <p:nvPr/>
        </p:nvSpPr>
        <p:spPr bwMode="auto">
          <a:xfrm>
            <a:off x="3204797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1" name="Rectangle 25" descr="~##|HBalken|Balken|0" hidden="1"/>
          <p:cNvSpPr>
            <a:spLocks noChangeArrowheads="1"/>
          </p:cNvSpPr>
          <p:nvPr/>
        </p:nvSpPr>
        <p:spPr bwMode="auto">
          <a:xfrm>
            <a:off x="3204797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2" name="Rectangle 26" descr="~##|HBalken|Balken|0" hidden="1"/>
          <p:cNvSpPr>
            <a:spLocks noChangeArrowheads="1"/>
          </p:cNvSpPr>
          <p:nvPr/>
        </p:nvSpPr>
        <p:spPr bwMode="auto">
          <a:xfrm>
            <a:off x="3204797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3" name="Rectangle 27" descr="~##|HBalken|Balken|0" hidden="1"/>
          <p:cNvSpPr>
            <a:spLocks noChangeArrowheads="1"/>
          </p:cNvSpPr>
          <p:nvPr/>
        </p:nvSpPr>
        <p:spPr bwMode="auto">
          <a:xfrm>
            <a:off x="3204797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4" name="Rectangle 28" descr="~##|HBalken|Balken|0" hidden="1"/>
          <p:cNvSpPr>
            <a:spLocks noChangeArrowheads="1"/>
          </p:cNvSpPr>
          <p:nvPr/>
        </p:nvSpPr>
        <p:spPr bwMode="auto">
          <a:xfrm>
            <a:off x="3204797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5" name="Rectangle 29" descr="~##|HBalken|Balken|0" hidden="1"/>
          <p:cNvSpPr>
            <a:spLocks noChangeArrowheads="1"/>
          </p:cNvSpPr>
          <p:nvPr/>
        </p:nvSpPr>
        <p:spPr bwMode="auto">
          <a:xfrm>
            <a:off x="3204797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6" name="Rectangle 30" descr="~##|HBalken|Balken|0" hidden="1"/>
          <p:cNvSpPr>
            <a:spLocks noChangeArrowheads="1"/>
          </p:cNvSpPr>
          <p:nvPr/>
        </p:nvSpPr>
        <p:spPr bwMode="auto">
          <a:xfrm>
            <a:off x="3204797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7" name="Rectangle 31" descr="~##|HBalken|Balken|0" hidden="1"/>
          <p:cNvSpPr>
            <a:spLocks noChangeArrowheads="1"/>
          </p:cNvSpPr>
          <p:nvPr/>
        </p:nvSpPr>
        <p:spPr bwMode="auto">
          <a:xfrm>
            <a:off x="401368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8" name="Rectangle 32" descr="~##|HBalken|Balken|0" hidden="1"/>
          <p:cNvSpPr>
            <a:spLocks noChangeArrowheads="1"/>
          </p:cNvSpPr>
          <p:nvPr/>
        </p:nvSpPr>
        <p:spPr bwMode="auto">
          <a:xfrm>
            <a:off x="401368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49" name="Rectangle 33" descr="~##|HBalken|Balken|0" hidden="1"/>
          <p:cNvSpPr>
            <a:spLocks noChangeArrowheads="1"/>
          </p:cNvSpPr>
          <p:nvPr/>
        </p:nvSpPr>
        <p:spPr bwMode="auto">
          <a:xfrm>
            <a:off x="401368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0" name="Rectangle 34" descr="~##|HBalken|Balken|0" hidden="1"/>
          <p:cNvSpPr>
            <a:spLocks noChangeArrowheads="1"/>
          </p:cNvSpPr>
          <p:nvPr/>
        </p:nvSpPr>
        <p:spPr bwMode="auto">
          <a:xfrm>
            <a:off x="401368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1" name="Rectangle 35" descr="~##|HBalken|Balken|0" hidden="1"/>
          <p:cNvSpPr>
            <a:spLocks noChangeArrowheads="1"/>
          </p:cNvSpPr>
          <p:nvPr/>
        </p:nvSpPr>
        <p:spPr bwMode="auto">
          <a:xfrm>
            <a:off x="401368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2" name="Rectangle 36" descr="~##|HBalken|Balken|0" hidden="1"/>
          <p:cNvSpPr>
            <a:spLocks noChangeArrowheads="1"/>
          </p:cNvSpPr>
          <p:nvPr/>
        </p:nvSpPr>
        <p:spPr bwMode="auto">
          <a:xfrm>
            <a:off x="401368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3" name="Rectangle 37" descr="~##|HBalken|Balken|0" hidden="1"/>
          <p:cNvSpPr>
            <a:spLocks noChangeArrowheads="1"/>
          </p:cNvSpPr>
          <p:nvPr/>
        </p:nvSpPr>
        <p:spPr bwMode="auto">
          <a:xfrm>
            <a:off x="401368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4" name="Rectangle 38" descr="~##|HBalken|Balken|0" hidden="1"/>
          <p:cNvSpPr>
            <a:spLocks noChangeArrowheads="1"/>
          </p:cNvSpPr>
          <p:nvPr/>
        </p:nvSpPr>
        <p:spPr bwMode="auto">
          <a:xfrm>
            <a:off x="4996962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5" name="Rectangle 39" descr="~##|HBalken|Balken|0" hidden="1"/>
          <p:cNvSpPr>
            <a:spLocks noChangeArrowheads="1"/>
          </p:cNvSpPr>
          <p:nvPr/>
        </p:nvSpPr>
        <p:spPr bwMode="auto">
          <a:xfrm>
            <a:off x="4996962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6" name="Rectangle 40" descr="~##|HBalken|Balken|0" hidden="1"/>
          <p:cNvSpPr>
            <a:spLocks noChangeArrowheads="1"/>
          </p:cNvSpPr>
          <p:nvPr/>
        </p:nvSpPr>
        <p:spPr bwMode="auto">
          <a:xfrm>
            <a:off x="4996962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7" name="Rectangle 41" descr="~##|HBalken|Balken|0" hidden="1"/>
          <p:cNvSpPr>
            <a:spLocks noChangeArrowheads="1"/>
          </p:cNvSpPr>
          <p:nvPr/>
        </p:nvSpPr>
        <p:spPr bwMode="auto">
          <a:xfrm>
            <a:off x="4996962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8" name="Rectangle 42" descr="~##|HBalken|Balken|0" hidden="1"/>
          <p:cNvSpPr>
            <a:spLocks noChangeArrowheads="1"/>
          </p:cNvSpPr>
          <p:nvPr/>
        </p:nvSpPr>
        <p:spPr bwMode="auto">
          <a:xfrm>
            <a:off x="4996962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59" name="Rectangle 43" descr="~##|HBalken|Balken|0" hidden="1"/>
          <p:cNvSpPr>
            <a:spLocks noChangeArrowheads="1"/>
          </p:cNvSpPr>
          <p:nvPr/>
        </p:nvSpPr>
        <p:spPr bwMode="auto">
          <a:xfrm>
            <a:off x="4996962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0" name="Rectangle 44" descr="~##|HBalken|Balken|0" hidden="1"/>
          <p:cNvSpPr>
            <a:spLocks noChangeArrowheads="1"/>
          </p:cNvSpPr>
          <p:nvPr/>
        </p:nvSpPr>
        <p:spPr bwMode="auto">
          <a:xfrm>
            <a:off x="4996962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1" name="Rectangle 45" descr="~##|HBalken|Balken|0" hidden="1"/>
          <p:cNvSpPr>
            <a:spLocks noChangeArrowheads="1"/>
          </p:cNvSpPr>
          <p:nvPr/>
        </p:nvSpPr>
        <p:spPr bwMode="auto">
          <a:xfrm>
            <a:off x="58644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2" name="Rectangle 46" descr="~##|HBalken|Balken|0" hidden="1"/>
          <p:cNvSpPr>
            <a:spLocks noChangeArrowheads="1"/>
          </p:cNvSpPr>
          <p:nvPr/>
        </p:nvSpPr>
        <p:spPr bwMode="auto">
          <a:xfrm>
            <a:off x="58644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3" name="Rectangle 47" descr="~##|HBalken|Balken|0" hidden="1"/>
          <p:cNvSpPr>
            <a:spLocks noChangeArrowheads="1"/>
          </p:cNvSpPr>
          <p:nvPr/>
        </p:nvSpPr>
        <p:spPr bwMode="auto">
          <a:xfrm>
            <a:off x="58644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4" name="Rectangle 48" descr="~##|HBalken|Balken|0" hidden="1"/>
          <p:cNvSpPr>
            <a:spLocks noChangeArrowheads="1"/>
          </p:cNvSpPr>
          <p:nvPr/>
        </p:nvSpPr>
        <p:spPr bwMode="auto">
          <a:xfrm>
            <a:off x="58644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5" name="Rectangle 49" descr="~##|HBalken|Balken|0" hidden="1"/>
          <p:cNvSpPr>
            <a:spLocks noChangeArrowheads="1"/>
          </p:cNvSpPr>
          <p:nvPr/>
        </p:nvSpPr>
        <p:spPr bwMode="auto">
          <a:xfrm>
            <a:off x="58644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6" name="Rectangle 50" descr="~##|HBalken|Balken|0" hidden="1"/>
          <p:cNvSpPr>
            <a:spLocks noChangeArrowheads="1"/>
          </p:cNvSpPr>
          <p:nvPr/>
        </p:nvSpPr>
        <p:spPr bwMode="auto">
          <a:xfrm>
            <a:off x="58644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7" name="Rectangle 51" descr="~##|HBalken|Balken|0" hidden="1"/>
          <p:cNvSpPr>
            <a:spLocks noChangeArrowheads="1"/>
          </p:cNvSpPr>
          <p:nvPr/>
        </p:nvSpPr>
        <p:spPr bwMode="auto">
          <a:xfrm>
            <a:off x="58644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latin typeface="Century Gothic" pitchFamily="34" charset="0"/>
            </a:endParaRPr>
          </a:p>
        </p:txBody>
      </p:sp>
      <p:sp>
        <p:nvSpPr>
          <p:cNvPr id="34868" name="Rectangle 52" descr="~##|HBalken|Balken|0" hidden="1"/>
          <p:cNvSpPr>
            <a:spLocks noChangeArrowheads="1"/>
          </p:cNvSpPr>
          <p:nvPr/>
        </p:nvSpPr>
        <p:spPr bwMode="auto">
          <a:xfrm>
            <a:off x="7121769" y="23098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69" name="Rectangle 53" descr="~##|HBalken|Balken|0" hidden="1"/>
          <p:cNvSpPr>
            <a:spLocks noChangeArrowheads="1"/>
          </p:cNvSpPr>
          <p:nvPr/>
        </p:nvSpPr>
        <p:spPr bwMode="auto">
          <a:xfrm>
            <a:off x="7121769" y="27797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0" name="Rectangle 54" descr="~##|HBalken|Balken|0" hidden="1"/>
          <p:cNvSpPr>
            <a:spLocks noChangeArrowheads="1"/>
          </p:cNvSpPr>
          <p:nvPr/>
        </p:nvSpPr>
        <p:spPr bwMode="auto">
          <a:xfrm>
            <a:off x="7121769" y="34051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1" name="Rectangle 55" descr="~##|HBalken|Balken|0" hidden="1"/>
          <p:cNvSpPr>
            <a:spLocks noChangeArrowheads="1"/>
          </p:cNvSpPr>
          <p:nvPr/>
        </p:nvSpPr>
        <p:spPr bwMode="auto">
          <a:xfrm>
            <a:off x="7121769" y="40306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2" name="Rectangle 56" descr="~##|HBalken|Balken|0" hidden="1"/>
          <p:cNvSpPr>
            <a:spLocks noChangeArrowheads="1"/>
          </p:cNvSpPr>
          <p:nvPr/>
        </p:nvSpPr>
        <p:spPr bwMode="auto">
          <a:xfrm>
            <a:off x="7121769" y="44989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3" name="Rectangle 57" descr="~##|HBalken|Balken|0" hidden="1"/>
          <p:cNvSpPr>
            <a:spLocks noChangeArrowheads="1"/>
          </p:cNvSpPr>
          <p:nvPr/>
        </p:nvSpPr>
        <p:spPr bwMode="auto">
          <a:xfrm>
            <a:off x="7121769" y="51244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4" name="Rectangle 58" descr="~##|HBalken|Balken|0" hidden="1"/>
          <p:cNvSpPr>
            <a:spLocks noChangeArrowheads="1"/>
          </p:cNvSpPr>
          <p:nvPr/>
        </p:nvSpPr>
        <p:spPr bwMode="auto">
          <a:xfrm>
            <a:off x="7121769" y="559276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altLang="de-DE" sz="1200" b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34875" name="Rectangle 59" descr="~##|HBalken|Balken|0" hidden="1"/>
          <p:cNvSpPr>
            <a:spLocks noChangeArrowheads="1"/>
          </p:cNvSpPr>
          <p:nvPr/>
        </p:nvSpPr>
        <p:spPr bwMode="auto">
          <a:xfrm>
            <a:off x="7400192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76" name="Rectangle 60" descr="~##|HBalken|Balken|0" hidden="1"/>
          <p:cNvSpPr>
            <a:spLocks noChangeArrowheads="1"/>
          </p:cNvSpPr>
          <p:nvPr/>
        </p:nvSpPr>
        <p:spPr bwMode="auto">
          <a:xfrm>
            <a:off x="7400192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77" name="Rectangle 61" descr="~##|HBalken|Balken|0" hidden="1"/>
          <p:cNvSpPr>
            <a:spLocks noChangeArrowheads="1"/>
          </p:cNvSpPr>
          <p:nvPr/>
        </p:nvSpPr>
        <p:spPr bwMode="auto">
          <a:xfrm>
            <a:off x="7400192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78" name="Rectangle 62" descr="~##|HBalken|Balken|0" hidden="1"/>
          <p:cNvSpPr>
            <a:spLocks noChangeArrowheads="1"/>
          </p:cNvSpPr>
          <p:nvPr/>
        </p:nvSpPr>
        <p:spPr bwMode="auto">
          <a:xfrm>
            <a:off x="7400192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79" name="Rectangle 63" descr="~##|HBalken|Balken|0" hidden="1"/>
          <p:cNvSpPr>
            <a:spLocks noChangeArrowheads="1"/>
          </p:cNvSpPr>
          <p:nvPr/>
        </p:nvSpPr>
        <p:spPr bwMode="auto">
          <a:xfrm>
            <a:off x="7400192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0" name="Rectangle 64" descr="~##|HBalken|Balken|0" hidden="1"/>
          <p:cNvSpPr>
            <a:spLocks noChangeArrowheads="1"/>
          </p:cNvSpPr>
          <p:nvPr/>
        </p:nvSpPr>
        <p:spPr bwMode="auto">
          <a:xfrm>
            <a:off x="7400192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1" name="Rectangle 65" descr="~##|HBalken|Balken|0" hidden="1"/>
          <p:cNvSpPr>
            <a:spLocks noChangeArrowheads="1"/>
          </p:cNvSpPr>
          <p:nvPr/>
        </p:nvSpPr>
        <p:spPr bwMode="auto">
          <a:xfrm>
            <a:off x="7400192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2" name="Rectangle 66" descr="~##|HBalken|Balken|0" hidden="1"/>
          <p:cNvSpPr>
            <a:spLocks noChangeArrowheads="1"/>
          </p:cNvSpPr>
          <p:nvPr/>
        </p:nvSpPr>
        <p:spPr bwMode="auto">
          <a:xfrm>
            <a:off x="7400192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3" name="Rectangle 67" descr="~##|HBalken|Balken|0" hidden="1"/>
          <p:cNvSpPr>
            <a:spLocks noChangeArrowheads="1"/>
          </p:cNvSpPr>
          <p:nvPr/>
        </p:nvSpPr>
        <p:spPr bwMode="auto">
          <a:xfrm>
            <a:off x="7400192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4" name="Rectangle 68" descr="~##|HBalken|Balken|0" hidden="1"/>
          <p:cNvSpPr>
            <a:spLocks noChangeArrowheads="1"/>
          </p:cNvSpPr>
          <p:nvPr/>
        </p:nvSpPr>
        <p:spPr bwMode="auto">
          <a:xfrm>
            <a:off x="7400192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5" name="Rectangle 69" descr="~##|HBalken|Balken|0" hidden="1"/>
          <p:cNvSpPr>
            <a:spLocks noChangeArrowheads="1"/>
          </p:cNvSpPr>
          <p:nvPr/>
        </p:nvSpPr>
        <p:spPr bwMode="auto">
          <a:xfrm>
            <a:off x="8792308" y="31242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6" name="Rectangle 70" descr="~##|HBalken|Balken|0" hidden="1"/>
          <p:cNvSpPr>
            <a:spLocks noChangeArrowheads="1"/>
          </p:cNvSpPr>
          <p:nvPr/>
        </p:nvSpPr>
        <p:spPr bwMode="auto">
          <a:xfrm>
            <a:off x="8792308" y="4027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7" name="Rectangle 71" descr="~##|HBalken|Balken|0" hidden="1"/>
          <p:cNvSpPr>
            <a:spLocks noChangeArrowheads="1"/>
          </p:cNvSpPr>
          <p:nvPr/>
        </p:nvSpPr>
        <p:spPr bwMode="auto">
          <a:xfrm>
            <a:off x="8792308" y="4705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8" name="Rectangle 72" descr="~##|HBalken|Balken|0" hidden="1"/>
          <p:cNvSpPr>
            <a:spLocks noChangeArrowheads="1"/>
          </p:cNvSpPr>
          <p:nvPr/>
        </p:nvSpPr>
        <p:spPr bwMode="auto">
          <a:xfrm>
            <a:off x="8792308" y="5381626"/>
            <a:ext cx="0" cy="1889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89" name="Rectangle 73" descr="~##|HBalken|Balken|0" hidden="1"/>
          <p:cNvSpPr>
            <a:spLocks noChangeArrowheads="1"/>
          </p:cNvSpPr>
          <p:nvPr/>
        </p:nvSpPr>
        <p:spPr bwMode="auto">
          <a:xfrm>
            <a:off x="8792308" y="560863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0" name="Rectangle 74" descr="~##|HBalken|Balken|0" hidden="1"/>
          <p:cNvSpPr>
            <a:spLocks noChangeArrowheads="1"/>
          </p:cNvSpPr>
          <p:nvPr/>
        </p:nvSpPr>
        <p:spPr bwMode="auto">
          <a:xfrm>
            <a:off x="8792308" y="583406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1" name="Rectangle 75" descr="~##|HBalken|Balken|0" hidden="1"/>
          <p:cNvSpPr>
            <a:spLocks noChangeArrowheads="1"/>
          </p:cNvSpPr>
          <p:nvPr/>
        </p:nvSpPr>
        <p:spPr bwMode="auto">
          <a:xfrm>
            <a:off x="8792308" y="6059489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2" name="Rectangle 76" descr="~##|HBalken|Balken|0" hidden="1"/>
          <p:cNvSpPr>
            <a:spLocks noChangeArrowheads="1"/>
          </p:cNvSpPr>
          <p:nvPr/>
        </p:nvSpPr>
        <p:spPr bwMode="auto">
          <a:xfrm>
            <a:off x="8792308" y="6284913"/>
            <a:ext cx="0" cy="18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3" name="Rectangle 77" descr="~##|HBalken|Balken|0" hidden="1"/>
          <p:cNvSpPr>
            <a:spLocks noChangeArrowheads="1"/>
          </p:cNvSpPr>
          <p:nvPr/>
        </p:nvSpPr>
        <p:spPr bwMode="auto">
          <a:xfrm>
            <a:off x="8792308" y="651192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4" name="Rectangle 78" descr="~##|HBalken|Balken|0" hidden="1"/>
          <p:cNvSpPr>
            <a:spLocks noChangeArrowheads="1"/>
          </p:cNvSpPr>
          <p:nvPr/>
        </p:nvSpPr>
        <p:spPr bwMode="auto">
          <a:xfrm>
            <a:off x="8792308" y="673735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5" name="Rectangle 79" descr="~##|HBalken|Balken|0" hidden="1"/>
          <p:cNvSpPr>
            <a:spLocks noChangeArrowheads="1"/>
          </p:cNvSpPr>
          <p:nvPr/>
        </p:nvSpPr>
        <p:spPr bwMode="auto">
          <a:xfrm>
            <a:off x="5657850" y="205740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6" name="Rectangle 80" descr="~##|HBalken|Balken|0" hidden="1"/>
          <p:cNvSpPr>
            <a:spLocks noChangeArrowheads="1"/>
          </p:cNvSpPr>
          <p:nvPr/>
        </p:nvSpPr>
        <p:spPr bwMode="auto">
          <a:xfrm>
            <a:off x="5657850" y="27654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7" name="Rectangle 81" descr="~##|HBalken|Balken|0" hidden="1"/>
          <p:cNvSpPr>
            <a:spLocks noChangeArrowheads="1"/>
          </p:cNvSpPr>
          <p:nvPr/>
        </p:nvSpPr>
        <p:spPr bwMode="auto">
          <a:xfrm>
            <a:off x="5657850" y="3294063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8" name="Rectangle 82" descr="~##|HBalken|Balken|0" hidden="1"/>
          <p:cNvSpPr>
            <a:spLocks noChangeArrowheads="1"/>
          </p:cNvSpPr>
          <p:nvPr/>
        </p:nvSpPr>
        <p:spPr bwMode="auto">
          <a:xfrm>
            <a:off x="5657850" y="38242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899" name="Rectangle 83" descr="~##|HBalken|Balken|0" hidden="1"/>
          <p:cNvSpPr>
            <a:spLocks noChangeArrowheads="1"/>
          </p:cNvSpPr>
          <p:nvPr/>
        </p:nvSpPr>
        <p:spPr bwMode="auto">
          <a:xfrm>
            <a:off x="5395546" y="369887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0" name="Rectangle 84" descr="~##|HBalken|Balken|0" hidden="1"/>
          <p:cNvSpPr>
            <a:spLocks noChangeArrowheads="1"/>
          </p:cNvSpPr>
          <p:nvPr/>
        </p:nvSpPr>
        <p:spPr bwMode="auto">
          <a:xfrm>
            <a:off x="5395546" y="43402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1" name="Rectangle 85" descr="~##|HBalken|Balken|0" hidden="1"/>
          <p:cNvSpPr>
            <a:spLocks noChangeArrowheads="1"/>
          </p:cNvSpPr>
          <p:nvPr/>
        </p:nvSpPr>
        <p:spPr bwMode="auto">
          <a:xfrm>
            <a:off x="5395546" y="562292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2" name="Rectangle 86" descr="~##|HBalken|Balken|0" hidden="1"/>
          <p:cNvSpPr>
            <a:spLocks noChangeArrowheads="1"/>
          </p:cNvSpPr>
          <p:nvPr/>
        </p:nvSpPr>
        <p:spPr bwMode="auto">
          <a:xfrm>
            <a:off x="5395546" y="6265864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3" name="Rectangle 87" descr="~##|HBalken|Balken|0" hidden="1"/>
          <p:cNvSpPr>
            <a:spLocks noChangeArrowheads="1"/>
          </p:cNvSpPr>
          <p:nvPr/>
        </p:nvSpPr>
        <p:spPr bwMode="auto">
          <a:xfrm>
            <a:off x="5395546" y="64785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4" name="Rectangle 88" descr="~##|HBalken|Balken|0" hidden="1"/>
          <p:cNvSpPr>
            <a:spLocks noChangeArrowheads="1"/>
          </p:cNvSpPr>
          <p:nvPr/>
        </p:nvSpPr>
        <p:spPr bwMode="auto">
          <a:xfrm>
            <a:off x="5395546" y="6692901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5" name="Rectangle 89" descr="~##|HBalken|Balken|0" hidden="1"/>
          <p:cNvSpPr>
            <a:spLocks noChangeArrowheads="1"/>
          </p:cNvSpPr>
          <p:nvPr/>
        </p:nvSpPr>
        <p:spPr bwMode="auto">
          <a:xfrm>
            <a:off x="5395546" y="6907213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6" name="Rectangle 90" descr="~##|HBalken|Balken|0" hidden="1"/>
          <p:cNvSpPr>
            <a:spLocks noChangeArrowheads="1"/>
          </p:cNvSpPr>
          <p:nvPr/>
        </p:nvSpPr>
        <p:spPr bwMode="auto">
          <a:xfrm>
            <a:off x="5395546" y="7121526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7" name="Rectangle 91" descr="~##|HBalken|Balken|0" hidden="1"/>
          <p:cNvSpPr>
            <a:spLocks noChangeArrowheads="1"/>
          </p:cNvSpPr>
          <p:nvPr/>
        </p:nvSpPr>
        <p:spPr bwMode="auto">
          <a:xfrm>
            <a:off x="5395546" y="7334250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8" name="Rectangle 92" descr="~##|HBalken|Balken|0" hidden="1"/>
          <p:cNvSpPr>
            <a:spLocks noChangeArrowheads="1"/>
          </p:cNvSpPr>
          <p:nvPr/>
        </p:nvSpPr>
        <p:spPr bwMode="auto">
          <a:xfrm>
            <a:off x="5731120" y="1852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09" name="Rectangle 93" descr="~##|HBalken|Balken|0" hidden="1"/>
          <p:cNvSpPr>
            <a:spLocks noChangeArrowheads="1"/>
          </p:cNvSpPr>
          <p:nvPr/>
        </p:nvSpPr>
        <p:spPr bwMode="auto">
          <a:xfrm>
            <a:off x="5731120" y="2530476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0" name="Rectangle 94" descr="~##|HBalken|Balken|0" hidden="1"/>
          <p:cNvSpPr>
            <a:spLocks noChangeArrowheads="1"/>
          </p:cNvSpPr>
          <p:nvPr/>
        </p:nvSpPr>
        <p:spPr bwMode="auto">
          <a:xfrm>
            <a:off x="5731120" y="3884614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1" name="Rectangle 95" descr="~##|HBalken|Balken|0" hidden="1"/>
          <p:cNvSpPr>
            <a:spLocks noChangeArrowheads="1"/>
          </p:cNvSpPr>
          <p:nvPr/>
        </p:nvSpPr>
        <p:spPr bwMode="auto">
          <a:xfrm>
            <a:off x="5731120" y="4787901"/>
            <a:ext cx="0" cy="18732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2" name="Rectangle 96" descr="~##|HBalken|Balken|0" hidden="1"/>
          <p:cNvSpPr>
            <a:spLocks noChangeArrowheads="1"/>
          </p:cNvSpPr>
          <p:nvPr/>
        </p:nvSpPr>
        <p:spPr bwMode="auto">
          <a:xfrm>
            <a:off x="5326674" y="1881189"/>
            <a:ext cx="0" cy="268287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3" name="Rectangle 97" descr="~##|HBalken|Balken|0" hidden="1"/>
          <p:cNvSpPr>
            <a:spLocks noChangeArrowheads="1"/>
          </p:cNvSpPr>
          <p:nvPr/>
        </p:nvSpPr>
        <p:spPr bwMode="auto">
          <a:xfrm>
            <a:off x="5326674" y="2781301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4" name="Rectangle 98" descr="~##|HBalken|Balken|0" hidden="1"/>
          <p:cNvSpPr>
            <a:spLocks noChangeArrowheads="1"/>
          </p:cNvSpPr>
          <p:nvPr/>
        </p:nvSpPr>
        <p:spPr bwMode="auto">
          <a:xfrm>
            <a:off x="5326674" y="3983039"/>
            <a:ext cx="0" cy="269875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5" name="Rectangle 99" descr="~##|HBalken|Balken|0" hidden="1"/>
          <p:cNvSpPr>
            <a:spLocks noChangeArrowheads="1"/>
          </p:cNvSpPr>
          <p:nvPr/>
        </p:nvSpPr>
        <p:spPr bwMode="auto">
          <a:xfrm>
            <a:off x="4791808" y="3460751"/>
            <a:ext cx="0" cy="174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6" name="Rectangle 100" descr="~##|HBalken|Balken|0" hidden="1"/>
          <p:cNvSpPr>
            <a:spLocks noChangeArrowheads="1"/>
          </p:cNvSpPr>
          <p:nvPr/>
        </p:nvSpPr>
        <p:spPr bwMode="auto">
          <a:xfrm>
            <a:off x="4791808" y="3673476"/>
            <a:ext cx="0" cy="1762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7" name="Rectangle 101" descr="~##|HBalken|Balken|0" hidden="1"/>
          <p:cNvSpPr>
            <a:spLocks noChangeArrowheads="1"/>
          </p:cNvSpPr>
          <p:nvPr/>
        </p:nvSpPr>
        <p:spPr bwMode="auto">
          <a:xfrm>
            <a:off x="4791808" y="3887788"/>
            <a:ext cx="0" cy="1762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8" name="Rectangle 104" descr="~##|HBalken|Balken|0" hidden="1"/>
          <p:cNvSpPr>
            <a:spLocks noChangeArrowheads="1"/>
          </p:cNvSpPr>
          <p:nvPr/>
        </p:nvSpPr>
        <p:spPr bwMode="auto">
          <a:xfrm>
            <a:off x="5039458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19" name="Rectangle 105" descr="~##|HBalken|Balken|0" hidden="1"/>
          <p:cNvSpPr>
            <a:spLocks noChangeArrowheads="1"/>
          </p:cNvSpPr>
          <p:nvPr/>
        </p:nvSpPr>
        <p:spPr bwMode="auto">
          <a:xfrm>
            <a:off x="5039458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0" name="Rectangle 106" descr="~##|HBalken|Balken|0" hidden="1"/>
          <p:cNvSpPr>
            <a:spLocks noChangeArrowheads="1"/>
          </p:cNvSpPr>
          <p:nvPr/>
        </p:nvSpPr>
        <p:spPr bwMode="auto">
          <a:xfrm>
            <a:off x="5039458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1" name="Rectangle 107" descr="~##|HBalken|Balken|0" hidden="1"/>
          <p:cNvSpPr>
            <a:spLocks noChangeArrowheads="1"/>
          </p:cNvSpPr>
          <p:nvPr/>
        </p:nvSpPr>
        <p:spPr bwMode="auto">
          <a:xfrm>
            <a:off x="5039458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2" name="Rectangle 108" descr="~##|HBalken|Balken|0" hidden="1"/>
          <p:cNvSpPr>
            <a:spLocks noChangeArrowheads="1"/>
          </p:cNvSpPr>
          <p:nvPr/>
        </p:nvSpPr>
        <p:spPr bwMode="auto">
          <a:xfrm>
            <a:off x="5039458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3" name="Rectangle 109" descr="~##|HBalken|Balken|0" hidden="1"/>
          <p:cNvSpPr>
            <a:spLocks noChangeArrowheads="1"/>
          </p:cNvSpPr>
          <p:nvPr/>
        </p:nvSpPr>
        <p:spPr bwMode="auto">
          <a:xfrm>
            <a:off x="5039458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4" name="Rectangle 110" descr="~##|HBalken|Balken|0" hidden="1"/>
          <p:cNvSpPr>
            <a:spLocks noChangeArrowheads="1"/>
          </p:cNvSpPr>
          <p:nvPr/>
        </p:nvSpPr>
        <p:spPr bwMode="auto">
          <a:xfrm>
            <a:off x="6636727" y="358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5" name="Rectangle 111" descr="~##|HBalken|Balken|0" hidden="1"/>
          <p:cNvSpPr>
            <a:spLocks noChangeArrowheads="1"/>
          </p:cNvSpPr>
          <p:nvPr/>
        </p:nvSpPr>
        <p:spPr bwMode="auto">
          <a:xfrm>
            <a:off x="6636727" y="384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6" name="Rectangle 112" descr="~##|HBalken|Balken|0" hidden="1"/>
          <p:cNvSpPr>
            <a:spLocks noChangeArrowheads="1"/>
          </p:cNvSpPr>
          <p:nvPr/>
        </p:nvSpPr>
        <p:spPr bwMode="auto">
          <a:xfrm>
            <a:off x="6636727" y="409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7" name="Rectangle 113" descr="~##|HBalken|Balken|0" hidden="1"/>
          <p:cNvSpPr>
            <a:spLocks noChangeArrowheads="1"/>
          </p:cNvSpPr>
          <p:nvPr/>
        </p:nvSpPr>
        <p:spPr bwMode="auto">
          <a:xfrm>
            <a:off x="6636727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8" name="Rectangle 114" descr="~##|HBalken|Balken|0" hidden="1"/>
          <p:cNvSpPr>
            <a:spLocks noChangeArrowheads="1"/>
          </p:cNvSpPr>
          <p:nvPr/>
        </p:nvSpPr>
        <p:spPr bwMode="auto">
          <a:xfrm>
            <a:off x="6636727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29" name="Rectangle 115" descr="~##|HBalken|Balken|0" hidden="1"/>
          <p:cNvSpPr>
            <a:spLocks noChangeArrowheads="1"/>
          </p:cNvSpPr>
          <p:nvPr/>
        </p:nvSpPr>
        <p:spPr bwMode="auto">
          <a:xfrm>
            <a:off x="6636727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0" name="Rectangle 116" descr="~##|HBalken|Balken|0" hidden="1"/>
          <p:cNvSpPr>
            <a:spLocks noChangeArrowheads="1"/>
          </p:cNvSpPr>
          <p:nvPr/>
        </p:nvSpPr>
        <p:spPr bwMode="auto">
          <a:xfrm>
            <a:off x="6636727" y="5113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1" name="Rectangle 117" descr="~##|HBalken|Balken|0" hidden="1"/>
          <p:cNvSpPr>
            <a:spLocks noChangeArrowheads="1"/>
          </p:cNvSpPr>
          <p:nvPr/>
        </p:nvSpPr>
        <p:spPr bwMode="auto">
          <a:xfrm>
            <a:off x="8116766" y="308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2" name="Rectangle 118" descr="~##|HBalken|Balken|0" hidden="1"/>
          <p:cNvSpPr>
            <a:spLocks noChangeArrowheads="1"/>
          </p:cNvSpPr>
          <p:nvPr/>
        </p:nvSpPr>
        <p:spPr bwMode="auto">
          <a:xfrm>
            <a:off x="8116766" y="4351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3" name="Rectangle 119" descr="~##|HBalken|Balken|0" hidden="1"/>
          <p:cNvSpPr>
            <a:spLocks noChangeArrowheads="1"/>
          </p:cNvSpPr>
          <p:nvPr/>
        </p:nvSpPr>
        <p:spPr bwMode="auto">
          <a:xfrm>
            <a:off x="8116766" y="4605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4" name="Rectangle 120" descr="~##|HBalken|Balken|0" hidden="1"/>
          <p:cNvSpPr>
            <a:spLocks noChangeArrowheads="1"/>
          </p:cNvSpPr>
          <p:nvPr/>
        </p:nvSpPr>
        <p:spPr bwMode="auto">
          <a:xfrm>
            <a:off x="8116766" y="4859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5" name="Rectangle 121" descr="~##|HBalken|Balken|0" hidden="1"/>
          <p:cNvSpPr>
            <a:spLocks noChangeArrowheads="1"/>
          </p:cNvSpPr>
          <p:nvPr/>
        </p:nvSpPr>
        <p:spPr bwMode="auto">
          <a:xfrm>
            <a:off x="8116766" y="5367338"/>
            <a:ext cx="0" cy="215900"/>
          </a:xfrm>
          <a:prstGeom prst="rect">
            <a:avLst/>
          </a:prstGeom>
          <a:solidFill>
            <a:srgbClr val="FFFFFF"/>
          </a:solidFill>
          <a:ln w="12700">
            <a:solidFill>
              <a:srgbClr val="73737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6" name="Rectangle 122" descr="~##|HBalken|Balken|0" hidden="1"/>
          <p:cNvSpPr>
            <a:spLocks noChangeArrowheads="1"/>
          </p:cNvSpPr>
          <p:nvPr/>
        </p:nvSpPr>
        <p:spPr bwMode="auto">
          <a:xfrm>
            <a:off x="3276600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7" name="Rectangle 123" descr="~##|HBalken|Balken|0" hidden="1"/>
          <p:cNvSpPr>
            <a:spLocks noChangeArrowheads="1"/>
          </p:cNvSpPr>
          <p:nvPr/>
        </p:nvSpPr>
        <p:spPr bwMode="auto">
          <a:xfrm>
            <a:off x="3276600" y="4357688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8" name="Rectangle 124" descr="~##|HBalken|Balken|0" hidden="1"/>
          <p:cNvSpPr>
            <a:spLocks noChangeArrowheads="1"/>
          </p:cNvSpPr>
          <p:nvPr/>
        </p:nvSpPr>
        <p:spPr bwMode="auto">
          <a:xfrm>
            <a:off x="3276600" y="453548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39" name="Rectangle 125" descr="~##|HBalken|Balken|0" hidden="1"/>
          <p:cNvSpPr>
            <a:spLocks noChangeArrowheads="1"/>
          </p:cNvSpPr>
          <p:nvPr/>
        </p:nvSpPr>
        <p:spPr bwMode="auto">
          <a:xfrm>
            <a:off x="3276600" y="471170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0" name="Rectangle 126" descr="~##|HBalken|Balken|0" hidden="1"/>
          <p:cNvSpPr>
            <a:spLocks noChangeArrowheads="1"/>
          </p:cNvSpPr>
          <p:nvPr/>
        </p:nvSpPr>
        <p:spPr bwMode="auto">
          <a:xfrm>
            <a:off x="3276600" y="4887913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1" name="Rectangle 127" descr="~##|HBalken|Balken|0" hidden="1"/>
          <p:cNvSpPr>
            <a:spLocks noChangeArrowheads="1"/>
          </p:cNvSpPr>
          <p:nvPr/>
        </p:nvSpPr>
        <p:spPr bwMode="auto">
          <a:xfrm>
            <a:off x="3276600" y="5064125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2" name="Rectangle 128" descr="~##|HBalken|Balken|0" hidden="1"/>
          <p:cNvSpPr>
            <a:spLocks noChangeArrowheads="1"/>
          </p:cNvSpPr>
          <p:nvPr/>
        </p:nvSpPr>
        <p:spPr bwMode="auto">
          <a:xfrm>
            <a:off x="3276600" y="524192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3" name="Rectangle 129" descr="~##|HBalken|Balken|0" hidden="1"/>
          <p:cNvSpPr>
            <a:spLocks noChangeArrowheads="1"/>
          </p:cNvSpPr>
          <p:nvPr/>
        </p:nvSpPr>
        <p:spPr bwMode="auto">
          <a:xfrm>
            <a:off x="3276600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4" name="Rectangle 130" descr="~##|HBalken|Balken|0" hidden="1"/>
          <p:cNvSpPr>
            <a:spLocks noChangeArrowheads="1"/>
          </p:cNvSpPr>
          <p:nvPr/>
        </p:nvSpPr>
        <p:spPr bwMode="auto">
          <a:xfrm>
            <a:off x="5184531" y="56086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5" name="Rectangle 131" descr="~##|HBalken|Balken|0" hidden="1"/>
          <p:cNvSpPr>
            <a:spLocks noChangeArrowheads="1"/>
          </p:cNvSpPr>
          <p:nvPr/>
        </p:nvSpPr>
        <p:spPr bwMode="auto">
          <a:xfrm>
            <a:off x="5184531" y="59626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6" name="Rectangle 132" descr="~##|HBalken|Balken|0" hidden="1"/>
          <p:cNvSpPr>
            <a:spLocks noChangeArrowheads="1"/>
          </p:cNvSpPr>
          <p:nvPr/>
        </p:nvSpPr>
        <p:spPr bwMode="auto">
          <a:xfrm>
            <a:off x="6890238" y="4181476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7" name="Rectangle 133" descr="~##|HBalken|Balken|0" hidden="1"/>
          <p:cNvSpPr>
            <a:spLocks noChangeArrowheads="1"/>
          </p:cNvSpPr>
          <p:nvPr/>
        </p:nvSpPr>
        <p:spPr bwMode="auto">
          <a:xfrm>
            <a:off x="6890238" y="5418138"/>
            <a:ext cx="0" cy="1381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8" name="Rectangle 134" descr="~##|HBalken|Balken|0" hidden="1"/>
          <p:cNvSpPr>
            <a:spLocks noChangeArrowheads="1"/>
          </p:cNvSpPr>
          <p:nvPr/>
        </p:nvSpPr>
        <p:spPr bwMode="auto">
          <a:xfrm>
            <a:off x="6890238" y="5594350"/>
            <a:ext cx="0" cy="13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49" name="Rectangle 135" descr="~##|HBalken|Balken|0" hidden="1"/>
          <p:cNvSpPr>
            <a:spLocks noChangeArrowheads="1"/>
          </p:cNvSpPr>
          <p:nvPr/>
        </p:nvSpPr>
        <p:spPr bwMode="auto">
          <a:xfrm>
            <a:off x="6890238" y="5772151"/>
            <a:ext cx="0" cy="1381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0" name="Rectangle 136" descr="~##|HBalken|Balken|0" hidden="1"/>
          <p:cNvSpPr>
            <a:spLocks noChangeArrowheads="1"/>
          </p:cNvSpPr>
          <p:nvPr/>
        </p:nvSpPr>
        <p:spPr bwMode="auto">
          <a:xfrm>
            <a:off x="3084635" y="4027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1" name="Rectangle 137" descr="~##|HBalken|Balken|0" hidden="1"/>
          <p:cNvSpPr>
            <a:spLocks noChangeArrowheads="1"/>
          </p:cNvSpPr>
          <p:nvPr/>
        </p:nvSpPr>
        <p:spPr bwMode="auto">
          <a:xfrm>
            <a:off x="3084635" y="418306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2" name="Rectangle 138" descr="~##|HBalken|Balken|0" hidden="1"/>
          <p:cNvSpPr>
            <a:spLocks noChangeArrowheads="1"/>
          </p:cNvSpPr>
          <p:nvPr/>
        </p:nvSpPr>
        <p:spPr bwMode="auto">
          <a:xfrm>
            <a:off x="3084635" y="449580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3" name="Rectangle 139" descr="~##|HBalken|Balken|0" hidden="1"/>
          <p:cNvSpPr>
            <a:spLocks noChangeArrowheads="1"/>
          </p:cNvSpPr>
          <p:nvPr/>
        </p:nvSpPr>
        <p:spPr bwMode="auto">
          <a:xfrm>
            <a:off x="3084635" y="465137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4" name="Rectangle 140" descr="~##|HBalken|Balken|0" hidden="1"/>
          <p:cNvSpPr>
            <a:spLocks noChangeArrowheads="1"/>
          </p:cNvSpPr>
          <p:nvPr/>
        </p:nvSpPr>
        <p:spPr bwMode="auto">
          <a:xfrm>
            <a:off x="3084635" y="480853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5" name="Rectangle 141" descr="~##|HBalken|Balken|0" hidden="1"/>
          <p:cNvSpPr>
            <a:spLocks noChangeArrowheads="1"/>
          </p:cNvSpPr>
          <p:nvPr/>
        </p:nvSpPr>
        <p:spPr bwMode="auto">
          <a:xfrm>
            <a:off x="3084635" y="4964113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6" name="Rectangle 142" descr="~##|HBalken|Balken|0" hidden="1"/>
          <p:cNvSpPr>
            <a:spLocks noChangeArrowheads="1"/>
          </p:cNvSpPr>
          <p:nvPr/>
        </p:nvSpPr>
        <p:spPr bwMode="auto">
          <a:xfrm>
            <a:off x="3084635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7" name="Rectangle 143" descr="~##|HBalken|Balken|0" hidden="1"/>
          <p:cNvSpPr>
            <a:spLocks noChangeArrowheads="1"/>
          </p:cNvSpPr>
          <p:nvPr/>
        </p:nvSpPr>
        <p:spPr bwMode="auto">
          <a:xfrm>
            <a:off x="3084635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8" name="Rectangle 144" descr="~##|HBalken|Balken|0" hidden="1"/>
          <p:cNvSpPr>
            <a:spLocks noChangeArrowheads="1"/>
          </p:cNvSpPr>
          <p:nvPr/>
        </p:nvSpPr>
        <p:spPr bwMode="auto">
          <a:xfrm>
            <a:off x="3084635" y="54340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59" name="Rectangle 145" descr="~##|HBalken|Balken|0" hidden="1"/>
          <p:cNvSpPr>
            <a:spLocks noChangeArrowheads="1"/>
          </p:cNvSpPr>
          <p:nvPr/>
        </p:nvSpPr>
        <p:spPr bwMode="auto">
          <a:xfrm>
            <a:off x="3084635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0" name="Rectangle 146" descr="~##|HBalken|Balken|0" hidden="1"/>
          <p:cNvSpPr>
            <a:spLocks noChangeArrowheads="1"/>
          </p:cNvSpPr>
          <p:nvPr/>
        </p:nvSpPr>
        <p:spPr bwMode="auto">
          <a:xfrm>
            <a:off x="3084635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1" name="Rectangle 147" descr="~##|HBalken|Balken|0" hidden="1"/>
          <p:cNvSpPr>
            <a:spLocks noChangeArrowheads="1"/>
          </p:cNvSpPr>
          <p:nvPr/>
        </p:nvSpPr>
        <p:spPr bwMode="auto">
          <a:xfrm>
            <a:off x="5007220" y="51212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2" name="Rectangle 148" descr="~##|HBalken|Balken|0" hidden="1"/>
          <p:cNvSpPr>
            <a:spLocks noChangeArrowheads="1"/>
          </p:cNvSpPr>
          <p:nvPr/>
        </p:nvSpPr>
        <p:spPr bwMode="auto">
          <a:xfrm>
            <a:off x="5007220" y="52768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3" name="Rectangle 149" descr="~##|HBalken|Balken|0" hidden="1"/>
          <p:cNvSpPr>
            <a:spLocks noChangeArrowheads="1"/>
          </p:cNvSpPr>
          <p:nvPr/>
        </p:nvSpPr>
        <p:spPr bwMode="auto">
          <a:xfrm>
            <a:off x="5007220" y="55895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4" name="Rectangle 150" descr="~##|HBalken|Balken|0" hidden="1"/>
          <p:cNvSpPr>
            <a:spLocks noChangeArrowheads="1"/>
          </p:cNvSpPr>
          <p:nvPr/>
        </p:nvSpPr>
        <p:spPr bwMode="auto">
          <a:xfrm>
            <a:off x="5007220" y="57467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5" name="Rectangle 151" descr="~##|HBalken|Balken|0" hidden="1"/>
          <p:cNvSpPr>
            <a:spLocks noChangeArrowheads="1"/>
          </p:cNvSpPr>
          <p:nvPr/>
        </p:nvSpPr>
        <p:spPr bwMode="auto">
          <a:xfrm>
            <a:off x="5007220" y="60594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80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6" name="Rectangle 152" descr="~##|HBalken|Balken|0" hidden="1"/>
          <p:cNvSpPr>
            <a:spLocks noChangeArrowheads="1"/>
          </p:cNvSpPr>
          <p:nvPr/>
        </p:nvSpPr>
        <p:spPr bwMode="auto">
          <a:xfrm>
            <a:off x="6718789" y="5108576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7" name="Rectangle 153" descr="~##|HBalken|Balken|0" hidden="1"/>
          <p:cNvSpPr>
            <a:spLocks noChangeArrowheads="1"/>
          </p:cNvSpPr>
          <p:nvPr/>
        </p:nvSpPr>
        <p:spPr bwMode="auto">
          <a:xfrm>
            <a:off x="6718789" y="5264151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8" name="Rectangle 154" descr="~##|HBalken|Balken|0" hidden="1"/>
          <p:cNvSpPr>
            <a:spLocks noChangeArrowheads="1"/>
          </p:cNvSpPr>
          <p:nvPr/>
        </p:nvSpPr>
        <p:spPr bwMode="auto">
          <a:xfrm>
            <a:off x="6718789" y="5421314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69" name="Rectangle 155" descr="~##|HBalken|Balken|0" hidden="1"/>
          <p:cNvSpPr>
            <a:spLocks noChangeArrowheads="1"/>
          </p:cNvSpPr>
          <p:nvPr/>
        </p:nvSpPr>
        <p:spPr bwMode="auto">
          <a:xfrm>
            <a:off x="6718789" y="5576888"/>
            <a:ext cx="0" cy="1190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0" name="Rectangle 156" descr="~##|HBalken|Balken|0" hidden="1"/>
          <p:cNvSpPr>
            <a:spLocks noChangeArrowheads="1"/>
          </p:cNvSpPr>
          <p:nvPr/>
        </p:nvSpPr>
        <p:spPr bwMode="auto">
          <a:xfrm>
            <a:off x="6718789" y="5734051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1" name="Rectangle 157" descr="~##|HBalken|Balken|0" hidden="1"/>
          <p:cNvSpPr>
            <a:spLocks noChangeArrowheads="1"/>
          </p:cNvSpPr>
          <p:nvPr/>
        </p:nvSpPr>
        <p:spPr bwMode="auto">
          <a:xfrm>
            <a:off x="6718789" y="5889626"/>
            <a:ext cx="0" cy="1190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2" name="Rectangle 158" descr="~##|HBalken|Balken|0" hidden="1"/>
          <p:cNvSpPr>
            <a:spLocks noChangeArrowheads="1"/>
          </p:cNvSpPr>
          <p:nvPr/>
        </p:nvSpPr>
        <p:spPr bwMode="auto">
          <a:xfrm>
            <a:off x="6718789" y="6046789"/>
            <a:ext cx="0" cy="1174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3" name="Rectangle 159" descr="~##|HBalken|Balken|0" hidden="1"/>
          <p:cNvSpPr>
            <a:spLocks noChangeArrowheads="1"/>
          </p:cNvSpPr>
          <p:nvPr/>
        </p:nvSpPr>
        <p:spPr bwMode="auto">
          <a:xfrm>
            <a:off x="3169627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4" name="Rectangle 160" descr="~##|HBalken|Balken|0" hidden="1"/>
          <p:cNvSpPr>
            <a:spLocks noChangeArrowheads="1"/>
          </p:cNvSpPr>
          <p:nvPr/>
        </p:nvSpPr>
        <p:spPr bwMode="auto">
          <a:xfrm>
            <a:off x="3169627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5" name="Rectangle 161" descr="~##|HBalken|Balken|0" hidden="1"/>
          <p:cNvSpPr>
            <a:spLocks noChangeArrowheads="1"/>
          </p:cNvSpPr>
          <p:nvPr/>
        </p:nvSpPr>
        <p:spPr bwMode="auto">
          <a:xfrm>
            <a:off x="3169627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6" name="Rectangle 162" descr="~##|HBalken|Balken|0" hidden="1"/>
          <p:cNvSpPr>
            <a:spLocks noChangeArrowheads="1"/>
          </p:cNvSpPr>
          <p:nvPr/>
        </p:nvSpPr>
        <p:spPr bwMode="auto">
          <a:xfrm>
            <a:off x="3169627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7" name="Rectangle 163" descr="~##|HBalken|Balken|0" hidden="1"/>
          <p:cNvSpPr>
            <a:spLocks noChangeArrowheads="1"/>
          </p:cNvSpPr>
          <p:nvPr/>
        </p:nvSpPr>
        <p:spPr bwMode="auto">
          <a:xfrm>
            <a:off x="3169627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8" name="Rectangle 164" descr="~##|HBalken|Balken|0" hidden="1"/>
          <p:cNvSpPr>
            <a:spLocks noChangeArrowheads="1"/>
          </p:cNvSpPr>
          <p:nvPr/>
        </p:nvSpPr>
        <p:spPr bwMode="auto">
          <a:xfrm>
            <a:off x="5842489" y="2363789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79" name="Rectangle 165" descr="~##|HBalken|Balken|0" hidden="1"/>
          <p:cNvSpPr>
            <a:spLocks noChangeArrowheads="1"/>
          </p:cNvSpPr>
          <p:nvPr/>
        </p:nvSpPr>
        <p:spPr bwMode="auto">
          <a:xfrm>
            <a:off x="5842489" y="33305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80" name="Rectangle 166" descr="~##|HBalken|Balken|0" hidden="1"/>
          <p:cNvSpPr>
            <a:spLocks noChangeArrowheads="1"/>
          </p:cNvSpPr>
          <p:nvPr/>
        </p:nvSpPr>
        <p:spPr bwMode="auto">
          <a:xfrm>
            <a:off x="5842489" y="41052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81" name="Rectangle 167" descr="~##|HBalken|Balken|0" hidden="1"/>
          <p:cNvSpPr>
            <a:spLocks noChangeArrowheads="1"/>
          </p:cNvSpPr>
          <p:nvPr/>
        </p:nvSpPr>
        <p:spPr bwMode="auto">
          <a:xfrm>
            <a:off x="5842489" y="4879976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82" name="Rectangle 168" descr="~##|HBalken|Balken|0" hidden="1"/>
          <p:cNvSpPr>
            <a:spLocks noChangeArrowheads="1"/>
          </p:cNvSpPr>
          <p:nvPr/>
        </p:nvSpPr>
        <p:spPr bwMode="auto">
          <a:xfrm>
            <a:off x="5842489" y="5459414"/>
            <a:ext cx="0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163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1200" b="0">
              <a:latin typeface="Century Gothic" pitchFamily="34" charset="0"/>
            </a:endParaRPr>
          </a:p>
        </p:txBody>
      </p:sp>
      <p:sp>
        <p:nvSpPr>
          <p:cNvPr id="34983" name="Rectangle 169" descr="~##|HBalken|Balken|0" hidden="1"/>
          <p:cNvSpPr>
            <a:spLocks noChangeArrowheads="1"/>
          </p:cNvSpPr>
          <p:nvPr/>
        </p:nvSpPr>
        <p:spPr bwMode="auto">
          <a:xfrm>
            <a:off x="4591050" y="3216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4984" name="Rectangle 170" descr="~##|HBalken|Balken|0" hidden="1"/>
          <p:cNvSpPr>
            <a:spLocks noChangeArrowheads="1"/>
          </p:cNvSpPr>
          <p:nvPr/>
        </p:nvSpPr>
        <p:spPr bwMode="auto">
          <a:xfrm>
            <a:off x="4591050" y="3622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4985" name="Rectangle 171" descr="~##|HBalken|Balken|0" hidden="1"/>
          <p:cNvSpPr>
            <a:spLocks noChangeArrowheads="1"/>
          </p:cNvSpPr>
          <p:nvPr/>
        </p:nvSpPr>
        <p:spPr bwMode="auto">
          <a:xfrm>
            <a:off x="4591050" y="52482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4986" name="Rectangle 172" descr="~##|HBalken|Balken|0" hidden="1"/>
          <p:cNvSpPr>
            <a:spLocks noChangeArrowheads="1"/>
          </p:cNvSpPr>
          <p:nvPr/>
        </p:nvSpPr>
        <p:spPr bwMode="auto">
          <a:xfrm>
            <a:off x="4591050" y="5654675"/>
            <a:ext cx="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 sz="2800" b="0">
              <a:latin typeface="Century Gothic" pitchFamily="34" charset="0"/>
            </a:endParaRPr>
          </a:p>
        </p:txBody>
      </p:sp>
      <p:sp>
        <p:nvSpPr>
          <p:cNvPr id="34987" name="Text Box 145"/>
          <p:cNvSpPr txBox="1">
            <a:spLocks noChangeArrowheads="1"/>
          </p:cNvSpPr>
          <p:nvPr/>
        </p:nvSpPr>
        <p:spPr bwMode="auto">
          <a:xfrm>
            <a:off x="84992" y="6162676"/>
            <a:ext cx="762000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altLang="de-DE" sz="800" b="0">
                <a:latin typeface="Calibri" pitchFamily="34" charset="0"/>
              </a:rPr>
              <a:t>Frage 31:</a:t>
            </a:r>
          </a:p>
        </p:txBody>
      </p:sp>
      <p:sp>
        <p:nvSpPr>
          <p:cNvPr id="34988" name="Text Box 146"/>
          <p:cNvSpPr txBox="1">
            <a:spLocks noChangeArrowheads="1"/>
          </p:cNvSpPr>
          <p:nvPr/>
        </p:nvSpPr>
        <p:spPr bwMode="auto">
          <a:xfrm>
            <a:off x="543658" y="6162676"/>
            <a:ext cx="8675077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800" b="0">
                <a:latin typeface="Calibri" pitchFamily="34" charset="0"/>
                <a:ea typeface="Calibri" pitchFamily="34" charset="0"/>
                <a:cs typeface="Calibri" pitchFamily="34" charset="0"/>
              </a:rPr>
              <a:t>Warum verwenden Sie bisher die elektronische Rechnung nicht? Bitte nennen Sie uns die wichtigsten Gründe.</a:t>
            </a:r>
            <a:endParaRPr lang="de-DE" altLang="de-DE" sz="800" b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559" name="Rectangle 175"/>
          <p:cNvSpPr>
            <a:spLocks noChangeArrowheads="1"/>
          </p:cNvSpPr>
          <p:nvPr/>
        </p:nvSpPr>
        <p:spPr bwMode="auto">
          <a:xfrm>
            <a:off x="4772759" y="1387476"/>
            <a:ext cx="876300" cy="354013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lg"/>
          </a:ln>
        </p:spPr>
        <p:txBody>
          <a:bodyPr anchor="ctr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Befragte</a:t>
            </a:r>
            <a:r>
              <a:rPr lang="en-US" sz="1000" b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1000" b="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insgesamt</a:t>
            </a:r>
            <a:endParaRPr lang="de-AT" sz="1000" b="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8" name="Rectangle 25"/>
          <p:cNvSpPr>
            <a:spLocks noChangeArrowheads="1"/>
          </p:cNvSpPr>
          <p:nvPr/>
        </p:nvSpPr>
        <p:spPr bwMode="auto">
          <a:xfrm>
            <a:off x="-8792" y="66675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8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sym typeface="Webdings" pitchFamily="18" charset="2"/>
              </a:rPr>
              <a:t></a:t>
            </a:r>
          </a:p>
        </p:txBody>
      </p:sp>
      <p:sp>
        <p:nvSpPr>
          <p:cNvPr id="402" name="Textfeld 15"/>
          <p:cNvSpPr txBox="1">
            <a:spLocks noChangeArrowheads="1"/>
          </p:cNvSpPr>
          <p:nvPr/>
        </p:nvSpPr>
        <p:spPr bwMode="auto">
          <a:xfrm>
            <a:off x="-11723" y="38101"/>
            <a:ext cx="1830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Elektronische Rechnungsbelege</a:t>
            </a:r>
            <a:endParaRPr lang="de-AT" sz="1000" b="0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04" name="Rectangle 173"/>
          <p:cNvSpPr>
            <a:spLocks noChangeArrowheads="1"/>
          </p:cNvSpPr>
          <p:nvPr/>
        </p:nvSpPr>
        <p:spPr bwMode="auto">
          <a:xfrm>
            <a:off x="-35169" y="315914"/>
            <a:ext cx="346921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1800" b="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Begründung für Nicht-Verwendung</a:t>
            </a:r>
          </a:p>
        </p:txBody>
      </p:sp>
      <p:sp>
        <p:nvSpPr>
          <p:cNvPr id="405" name="Text Box 5"/>
          <p:cNvSpPr txBox="1">
            <a:spLocks noChangeArrowheads="1"/>
          </p:cNvSpPr>
          <p:nvPr/>
        </p:nvSpPr>
        <p:spPr bwMode="auto">
          <a:xfrm>
            <a:off x="304800" y="720726"/>
            <a:ext cx="7943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Kein Bedarf und geringe Akzeptanz Hauptgründe für die Nicht-Verwendung von elektronischen Rechnungen</a:t>
            </a:r>
            <a:endParaRPr lang="de-AT" sz="12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4994" name="Textfeld 286"/>
          <p:cNvSpPr txBox="1">
            <a:spLocks noChangeArrowheads="1"/>
          </p:cNvSpPr>
          <p:nvPr/>
        </p:nvSpPr>
        <p:spPr bwMode="auto">
          <a:xfrm>
            <a:off x="5144432" y="6389688"/>
            <a:ext cx="328006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900" b="0">
                <a:latin typeface="Calibri" pitchFamily="34" charset="0"/>
              </a:rPr>
              <a:t>Basis: Mitglieder, die keine elektronischen Rechnungen ausstellen</a:t>
            </a:r>
          </a:p>
          <a:p>
            <a:pPr algn="r"/>
            <a:r>
              <a:rPr lang="de-DE" sz="800" b="0">
                <a:latin typeface="Calibri" pitchFamily="34" charset="0"/>
              </a:rPr>
              <a:t>(Ergebnisse in Prozent)</a:t>
            </a:r>
            <a:endParaRPr lang="de-AT" sz="800" b="0">
              <a:latin typeface="Calibri" pitchFamily="34" charset="0"/>
            </a:endParaRPr>
          </a:p>
        </p:txBody>
      </p:sp>
      <p:sp>
        <p:nvSpPr>
          <p:cNvPr id="1027" name="Rechteck 11"/>
          <p:cNvSpPr>
            <a:spLocks noChangeArrowheads="1"/>
          </p:cNvSpPr>
          <p:nvPr/>
        </p:nvSpPr>
        <p:spPr bwMode="auto">
          <a:xfrm>
            <a:off x="5452697" y="6400801"/>
            <a:ext cx="2943957" cy="360363"/>
          </a:xfrm>
          <a:prstGeom prst="rect">
            <a:avLst/>
          </a:prstGeom>
          <a:noFill/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AT" sz="1600"/>
          </a:p>
        </p:txBody>
      </p:sp>
      <p:grpSp>
        <p:nvGrpSpPr>
          <p:cNvPr id="2" name="Gruppieren 37040"/>
          <p:cNvGrpSpPr>
            <a:grpSpLocks/>
          </p:cNvGrpSpPr>
          <p:nvPr/>
        </p:nvGrpSpPr>
        <p:grpSpPr bwMode="auto">
          <a:xfrm>
            <a:off x="615689" y="1755775"/>
            <a:ext cx="4192238" cy="4048099"/>
            <a:chOff x="695128" y="1726864"/>
            <a:chExt cx="4541847" cy="4047718"/>
          </a:xfrm>
        </p:grpSpPr>
        <p:sp>
          <p:nvSpPr>
            <p:cNvPr id="35018" name="Rechteck 2"/>
            <p:cNvSpPr>
              <a:spLocks noChangeArrowheads="1"/>
            </p:cNvSpPr>
            <p:nvPr/>
          </p:nvSpPr>
          <p:spPr bwMode="auto">
            <a:xfrm>
              <a:off x="839342" y="1726864"/>
              <a:ext cx="4397633" cy="443669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lnSpc>
                  <a:spcPts val="1300"/>
                </a:lnSpc>
              </a:pPr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Zuwenig Bedarf, zu geringe Anzahl an</a:t>
              </a:r>
            </a:p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Rechnungen, Barzahlungen, Rechnung geht mit Warenversand</a:t>
              </a:r>
            </a:p>
          </p:txBody>
        </p:sp>
        <p:sp>
          <p:nvSpPr>
            <p:cNvPr id="35019" name="Rechteck 3"/>
            <p:cNvSpPr>
              <a:spLocks noChangeArrowheads="1"/>
            </p:cNvSpPr>
            <p:nvPr/>
          </p:nvSpPr>
          <p:spPr bwMode="auto">
            <a:xfrm>
              <a:off x="2417363" y="2172519"/>
              <a:ext cx="2819612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nicht erwünscht von Firma oder Kunde</a:t>
              </a:r>
            </a:p>
          </p:txBody>
        </p:sp>
        <p:sp>
          <p:nvSpPr>
            <p:cNvPr id="35020" name="Rechteck 4"/>
            <p:cNvSpPr>
              <a:spLocks noChangeArrowheads="1"/>
            </p:cNvSpPr>
            <p:nvPr/>
          </p:nvSpPr>
          <p:spPr bwMode="auto">
            <a:xfrm>
              <a:off x="695128" y="2541973"/>
              <a:ext cx="4541847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Zu unsicher, Unsicherheit der Kunden, rechtliche Unsicherheiten</a:t>
              </a:r>
            </a:p>
          </p:txBody>
        </p:sp>
        <p:sp>
          <p:nvSpPr>
            <p:cNvPr id="35021" name="Rechteck 5"/>
            <p:cNvSpPr>
              <a:spLocks noChangeArrowheads="1"/>
            </p:cNvSpPr>
            <p:nvPr/>
          </p:nvSpPr>
          <p:spPr bwMode="auto">
            <a:xfrm>
              <a:off x="1857387" y="2911428"/>
              <a:ext cx="3379588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Zu komplex, zu kompliziert, Aufwand, mühselig</a:t>
              </a:r>
            </a:p>
          </p:txBody>
        </p:sp>
        <p:sp>
          <p:nvSpPr>
            <p:cNvPr id="35022" name="Rechteck 6"/>
            <p:cNvSpPr>
              <a:spLocks noChangeArrowheads="1"/>
            </p:cNvSpPr>
            <p:nvPr/>
          </p:nvSpPr>
          <p:spPr bwMode="auto">
            <a:xfrm>
              <a:off x="3117177" y="3280882"/>
              <a:ext cx="2119798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Stelle keine Rechnungen aus</a:t>
              </a:r>
            </a:p>
          </p:txBody>
        </p:sp>
        <p:sp>
          <p:nvSpPr>
            <p:cNvPr id="35023" name="Rechteck 7"/>
            <p:cNvSpPr>
              <a:spLocks noChangeArrowheads="1"/>
            </p:cNvSpPr>
            <p:nvPr/>
          </p:nvSpPr>
          <p:spPr bwMode="auto">
            <a:xfrm>
              <a:off x="2255782" y="3650337"/>
              <a:ext cx="2981193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Zuwenig Wissen, zu wenig Informationen</a:t>
              </a:r>
            </a:p>
          </p:txBody>
        </p:sp>
        <p:sp>
          <p:nvSpPr>
            <p:cNvPr id="35024" name="Rechteck 8"/>
            <p:cNvSpPr>
              <a:spLocks noChangeArrowheads="1"/>
            </p:cNvSpPr>
            <p:nvPr/>
          </p:nvSpPr>
          <p:spPr bwMode="auto">
            <a:xfrm>
              <a:off x="2656331" y="4019791"/>
              <a:ext cx="2580644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technische Voraussetzungen fehlen</a:t>
              </a:r>
            </a:p>
          </p:txBody>
        </p:sp>
        <p:sp>
          <p:nvSpPr>
            <p:cNvPr id="35025" name="Rechteck 9"/>
            <p:cNvSpPr>
              <a:spLocks noChangeArrowheads="1"/>
            </p:cNvSpPr>
            <p:nvPr/>
          </p:nvSpPr>
          <p:spPr bwMode="auto">
            <a:xfrm>
              <a:off x="2693705" y="4758700"/>
              <a:ext cx="2543270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Keine Gründe, noch nicht erwogen</a:t>
              </a:r>
            </a:p>
          </p:txBody>
        </p:sp>
        <p:sp>
          <p:nvSpPr>
            <p:cNvPr id="35026" name="Rechteck 10"/>
            <p:cNvSpPr>
              <a:spLocks noChangeArrowheads="1"/>
            </p:cNvSpPr>
            <p:nvPr/>
          </p:nvSpPr>
          <p:spPr bwMode="auto">
            <a:xfrm>
              <a:off x="4505970" y="5128155"/>
              <a:ext cx="731005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 Andere</a:t>
              </a:r>
            </a:p>
          </p:txBody>
        </p:sp>
        <p:sp>
          <p:nvSpPr>
            <p:cNvPr id="35027" name="Rechteck 11"/>
            <p:cNvSpPr>
              <a:spLocks noChangeArrowheads="1"/>
            </p:cNvSpPr>
            <p:nvPr/>
          </p:nvSpPr>
          <p:spPr bwMode="auto">
            <a:xfrm>
              <a:off x="4113896" y="5497609"/>
              <a:ext cx="1123079" cy="276973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de-DE" sz="1200" b="0">
                  <a:solidFill>
                    <a:srgbClr val="7F7F7F"/>
                  </a:solidFill>
                  <a:latin typeface="Calibri" pitchFamily="34" charset="0"/>
                </a:rPr>
                <a:t>Keine Angabe</a:t>
              </a:r>
            </a:p>
          </p:txBody>
        </p:sp>
      </p:grpSp>
      <p:sp>
        <p:nvSpPr>
          <p:cNvPr id="34997" name="Rechteck 13"/>
          <p:cNvSpPr>
            <a:spLocks noChangeArrowheads="1"/>
          </p:cNvSpPr>
          <p:nvPr/>
        </p:nvSpPr>
        <p:spPr bwMode="auto">
          <a:xfrm>
            <a:off x="4850423" y="1803400"/>
            <a:ext cx="187569" cy="331788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4998" name="Rechteck 15"/>
          <p:cNvSpPr>
            <a:spLocks noChangeArrowheads="1"/>
          </p:cNvSpPr>
          <p:nvPr/>
        </p:nvSpPr>
        <p:spPr bwMode="auto">
          <a:xfrm>
            <a:off x="4850423" y="2173288"/>
            <a:ext cx="128954" cy="3302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4999" name="Rechteck 17"/>
          <p:cNvSpPr>
            <a:spLocks noChangeArrowheads="1"/>
          </p:cNvSpPr>
          <p:nvPr/>
        </p:nvSpPr>
        <p:spPr bwMode="auto">
          <a:xfrm>
            <a:off x="4850423" y="2541589"/>
            <a:ext cx="70338" cy="331787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0" name="Rechteck 19"/>
          <p:cNvSpPr>
            <a:spLocks noChangeArrowheads="1"/>
          </p:cNvSpPr>
          <p:nvPr/>
        </p:nvSpPr>
        <p:spPr bwMode="auto">
          <a:xfrm>
            <a:off x="4850423" y="2911475"/>
            <a:ext cx="46892" cy="331788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1" name="Rechteck 21"/>
          <p:cNvSpPr>
            <a:spLocks noChangeArrowheads="1"/>
          </p:cNvSpPr>
          <p:nvPr/>
        </p:nvSpPr>
        <p:spPr bwMode="auto">
          <a:xfrm>
            <a:off x="4850423" y="3281363"/>
            <a:ext cx="35169" cy="3302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2" name="Rechteck 23"/>
          <p:cNvSpPr>
            <a:spLocks noChangeArrowheads="1"/>
          </p:cNvSpPr>
          <p:nvPr/>
        </p:nvSpPr>
        <p:spPr bwMode="auto">
          <a:xfrm>
            <a:off x="4850423" y="3649664"/>
            <a:ext cx="23446" cy="331787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3" name="Rechteck 25"/>
          <p:cNvSpPr>
            <a:spLocks noChangeArrowheads="1"/>
          </p:cNvSpPr>
          <p:nvPr/>
        </p:nvSpPr>
        <p:spPr bwMode="auto">
          <a:xfrm>
            <a:off x="4850423" y="4019550"/>
            <a:ext cx="23446" cy="331788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4" name="Rechteck 28"/>
          <p:cNvSpPr>
            <a:spLocks noChangeArrowheads="1"/>
          </p:cNvSpPr>
          <p:nvPr/>
        </p:nvSpPr>
        <p:spPr bwMode="auto">
          <a:xfrm>
            <a:off x="4850423" y="4759325"/>
            <a:ext cx="11723" cy="330200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5" name="Rechteck 30"/>
          <p:cNvSpPr>
            <a:spLocks noChangeArrowheads="1"/>
          </p:cNvSpPr>
          <p:nvPr/>
        </p:nvSpPr>
        <p:spPr bwMode="auto">
          <a:xfrm>
            <a:off x="4850423" y="5127625"/>
            <a:ext cx="11723" cy="331788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sp>
        <p:nvSpPr>
          <p:cNvPr id="35006" name="Rechteck 37037"/>
          <p:cNvSpPr>
            <a:spLocks noChangeArrowheads="1"/>
          </p:cNvSpPr>
          <p:nvPr/>
        </p:nvSpPr>
        <p:spPr bwMode="auto">
          <a:xfrm>
            <a:off x="4850423" y="5497514"/>
            <a:ext cx="621323" cy="331787"/>
          </a:xfrm>
          <a:prstGeom prst="rect">
            <a:avLst/>
          </a:prstGeom>
          <a:solidFill>
            <a:srgbClr val="739900"/>
          </a:solidFill>
          <a:ln w="12700" algn="ctr">
            <a:solidFill>
              <a:srgbClr val="465F00"/>
            </a:solidFill>
            <a:round/>
            <a:headEnd/>
            <a:tailEnd/>
          </a:ln>
        </p:spPr>
        <p:txBody>
          <a:bodyPr/>
          <a:lstStyle/>
          <a:p>
            <a:endParaRPr lang="de-DE" sz="1600"/>
          </a:p>
        </p:txBody>
      </p:sp>
      <p:grpSp>
        <p:nvGrpSpPr>
          <p:cNvPr id="3" name="Gruppieren 37042"/>
          <p:cNvGrpSpPr>
            <a:grpSpLocks/>
          </p:cNvGrpSpPr>
          <p:nvPr/>
        </p:nvGrpSpPr>
        <p:grpSpPr bwMode="auto">
          <a:xfrm>
            <a:off x="4862148" y="1831976"/>
            <a:ext cx="951088" cy="3971898"/>
            <a:chOff x="5267612" y="1803064"/>
            <a:chExt cx="1030805" cy="3971517"/>
          </a:xfrm>
        </p:grpSpPr>
        <p:sp>
          <p:nvSpPr>
            <p:cNvPr id="35008" name="Rechteck 14"/>
            <p:cNvSpPr>
              <a:spLocks noChangeArrowheads="1"/>
            </p:cNvSpPr>
            <p:nvPr/>
          </p:nvSpPr>
          <p:spPr bwMode="auto">
            <a:xfrm>
              <a:off x="5458112" y="1803064"/>
              <a:ext cx="370405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16</a:t>
              </a:r>
            </a:p>
          </p:txBody>
        </p:sp>
        <p:sp>
          <p:nvSpPr>
            <p:cNvPr id="35009" name="Rechteck 16"/>
            <p:cNvSpPr>
              <a:spLocks noChangeArrowheads="1"/>
            </p:cNvSpPr>
            <p:nvPr/>
          </p:nvSpPr>
          <p:spPr bwMode="auto">
            <a:xfrm>
              <a:off x="5394612" y="2172519"/>
              <a:ext cx="370405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11</a:t>
              </a:r>
            </a:p>
          </p:txBody>
        </p:sp>
        <p:sp>
          <p:nvSpPr>
            <p:cNvPr id="35010" name="Rechteck 18"/>
            <p:cNvSpPr>
              <a:spLocks noChangeArrowheads="1"/>
            </p:cNvSpPr>
            <p:nvPr/>
          </p:nvSpPr>
          <p:spPr bwMode="auto">
            <a:xfrm>
              <a:off x="5331112" y="2541973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35011" name="Rechteck 20"/>
            <p:cNvSpPr>
              <a:spLocks noChangeArrowheads="1"/>
            </p:cNvSpPr>
            <p:nvPr/>
          </p:nvSpPr>
          <p:spPr bwMode="auto">
            <a:xfrm>
              <a:off x="5305713" y="2911428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4</a:t>
              </a:r>
            </a:p>
          </p:txBody>
        </p:sp>
        <p:sp>
          <p:nvSpPr>
            <p:cNvPr id="35012" name="Rechteck 22"/>
            <p:cNvSpPr>
              <a:spLocks noChangeArrowheads="1"/>
            </p:cNvSpPr>
            <p:nvPr/>
          </p:nvSpPr>
          <p:spPr bwMode="auto">
            <a:xfrm>
              <a:off x="5293012" y="3280882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3</a:t>
              </a:r>
            </a:p>
          </p:txBody>
        </p:sp>
        <p:sp>
          <p:nvSpPr>
            <p:cNvPr id="35013" name="Rechteck 24"/>
            <p:cNvSpPr>
              <a:spLocks noChangeArrowheads="1"/>
            </p:cNvSpPr>
            <p:nvPr/>
          </p:nvSpPr>
          <p:spPr bwMode="auto">
            <a:xfrm>
              <a:off x="5280312" y="3650337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2</a:t>
              </a:r>
            </a:p>
          </p:txBody>
        </p:sp>
        <p:sp>
          <p:nvSpPr>
            <p:cNvPr id="35014" name="Rechteck 26"/>
            <p:cNvSpPr>
              <a:spLocks noChangeArrowheads="1"/>
            </p:cNvSpPr>
            <p:nvPr/>
          </p:nvSpPr>
          <p:spPr bwMode="auto">
            <a:xfrm>
              <a:off x="5280312" y="4019791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2</a:t>
              </a:r>
            </a:p>
          </p:txBody>
        </p:sp>
        <p:sp>
          <p:nvSpPr>
            <p:cNvPr id="35015" name="Rechteck 29"/>
            <p:cNvSpPr>
              <a:spLocks noChangeArrowheads="1"/>
            </p:cNvSpPr>
            <p:nvPr/>
          </p:nvSpPr>
          <p:spPr bwMode="auto">
            <a:xfrm>
              <a:off x="5267612" y="4758700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35016" name="Rechteck 37036"/>
            <p:cNvSpPr>
              <a:spLocks noChangeArrowheads="1"/>
            </p:cNvSpPr>
            <p:nvPr/>
          </p:nvSpPr>
          <p:spPr bwMode="auto">
            <a:xfrm>
              <a:off x="5267612" y="5128155"/>
              <a:ext cx="285276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35017" name="Rechteck 37038"/>
            <p:cNvSpPr>
              <a:spLocks noChangeArrowheads="1"/>
            </p:cNvSpPr>
            <p:nvPr/>
          </p:nvSpPr>
          <p:spPr bwMode="auto">
            <a:xfrm>
              <a:off x="5928012" y="5497609"/>
              <a:ext cx="370405" cy="2769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 b="0">
                  <a:solidFill>
                    <a:srgbClr val="465F00"/>
                  </a:solidFill>
                  <a:latin typeface="Calibri" pitchFamily="34" charset="0"/>
                </a:rPr>
                <a:t>53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Neuer Ansatz: EU-</a:t>
            </a:r>
            <a:r>
              <a:rPr lang="de-AT" dirty="0" err="1" smtClean="0"/>
              <a:t>RiLi</a:t>
            </a:r>
            <a:r>
              <a:rPr lang="de-AT" dirty="0" smtClean="0"/>
              <a:t> 2010/45/EU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de-AT" dirty="0" smtClean="0"/>
              <a:t>Gleichstellung: Papierrechnung – elektronische Rechnung, keine technische Betrachtungsweise!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Art 233: </a:t>
            </a:r>
            <a:r>
              <a:rPr lang="de-AT" u="sng" dirty="0" smtClean="0"/>
              <a:t>Jeder Steuerpflichtige </a:t>
            </a:r>
            <a:r>
              <a:rPr lang="de-AT" dirty="0" smtClean="0"/>
              <a:t>legt fest, in welcher Weise die Echtheit der Herkunft, die Unversehrtheit des Inhalts und die Lesbarkeit der Rechnung gewährleistet werden können. Dies kann durch jegliche </a:t>
            </a:r>
            <a:r>
              <a:rPr lang="de-AT" u="sng" dirty="0" smtClean="0"/>
              <a:t>innerbetriebliche Steuerungsverfahren </a:t>
            </a:r>
            <a:r>
              <a:rPr lang="de-AT" dirty="0" smtClean="0"/>
              <a:t>erreicht werden, die einen verlässlichen </a:t>
            </a:r>
            <a:r>
              <a:rPr lang="de-AT" dirty="0" err="1" smtClean="0"/>
              <a:t>Prüfpfad</a:t>
            </a:r>
            <a:r>
              <a:rPr lang="de-AT" dirty="0" smtClean="0"/>
              <a:t> zwischen einer Rechnung und einer Lieferung oder Dienstleistung schaffen können. 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‚Echtheit der Herkunft‘ bedeutet die Sicherheit der Identität des Lieferers oder des Dienstleistungserbringers oder des Ausstellers der Rechnung. 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‚Unversehrtheit des Inhalts‘ bedeutet, dass der nach der vorliegenden Richtlinie erforderliche Inhalt nicht geändert wurde.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Umzusetzen bis 1.1.2013</a:t>
            </a:r>
            <a:endParaRPr lang="de-A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Ausblick Umsetzung 1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70913" cy="465388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de-AT" dirty="0" smtClean="0"/>
              <a:t>BMF arbeitet neue Rechtslage aus (H1/12) </a:t>
            </a:r>
          </a:p>
          <a:p>
            <a:pPr lvl="1">
              <a:buFont typeface="Arial" pitchFamily="34" charset="0"/>
              <a:buChar char="•"/>
            </a:pPr>
            <a:r>
              <a:rPr lang="de-AT" dirty="0" smtClean="0"/>
              <a:t>Verantwortlichkeit für einzelne Prozessabschnitte</a:t>
            </a:r>
          </a:p>
          <a:p>
            <a:pPr lvl="1">
              <a:buFont typeface="Arial" pitchFamily="34" charset="0"/>
              <a:buChar char="•"/>
            </a:pPr>
            <a:r>
              <a:rPr lang="de-AT" dirty="0" smtClean="0"/>
              <a:t>Gleichstellung mit Papierrechnung</a:t>
            </a:r>
          </a:p>
          <a:p>
            <a:pPr lvl="1">
              <a:buFont typeface="Arial" pitchFamily="34" charset="0"/>
              <a:buChar char="•"/>
            </a:pPr>
            <a:r>
              <a:rPr lang="de-AT" dirty="0" smtClean="0"/>
              <a:t>„Pflicht“ zur Signatur entfällt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Nationales E-</a:t>
            </a:r>
            <a:r>
              <a:rPr lang="de-AT" dirty="0" err="1" smtClean="0"/>
              <a:t>Invoicing</a:t>
            </a:r>
            <a:r>
              <a:rPr lang="de-AT" dirty="0" smtClean="0"/>
              <a:t> Forum im BMF bemüht sich um breite Umstellung in Wirtschaft und Verwaltung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Handysignatur bewirkt breitere Verfügbarkeit von Signaturen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AUSTRIAPRO ebInterface 4.0 mit modularen Erweiterungen ist verfügbar (</a:t>
            </a:r>
            <a:r>
              <a:rPr lang="de-AT" dirty="0" err="1" smtClean="0"/>
              <a:t>zB</a:t>
            </a:r>
            <a:r>
              <a:rPr lang="de-AT" dirty="0" smtClean="0"/>
              <a:t> Gesundheitswesen, E-</a:t>
            </a:r>
            <a:r>
              <a:rPr lang="de-AT" dirty="0" err="1" smtClean="0"/>
              <a:t>Procurement</a:t>
            </a:r>
            <a:r>
              <a:rPr lang="de-AT" dirty="0" smtClean="0"/>
              <a:t>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Ausblick Umsetzung 2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70913" cy="465388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de-AT" dirty="0" smtClean="0"/>
              <a:t>E-</a:t>
            </a:r>
            <a:r>
              <a:rPr lang="de-AT" dirty="0" err="1" smtClean="0"/>
              <a:t>Procurement</a:t>
            </a:r>
            <a:r>
              <a:rPr lang="de-AT" dirty="0" smtClean="0"/>
              <a:t> Masterplan der Plattform Digitales Österreich: E-Billing mit ebInterface als unmittelbare Umsetzung empfohlen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AUSTRIAPRO, Projekt ebInterface 2012: Zusammenarbeit mit Städtebund gesucht, Aufnahme von </a:t>
            </a:r>
            <a:r>
              <a:rPr lang="de-AT" dirty="0" err="1" smtClean="0"/>
              <a:t>ebInterface</a:t>
            </a:r>
            <a:r>
              <a:rPr lang="de-AT" dirty="0" smtClean="0"/>
              <a:t> in Gemeindesoftware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WKÖ plant Info-Offensive „Jetzt wird richtig abgerechnet“ ab 2012 neu durchzuführen, wird mit BMF abgestimmt</a:t>
            </a:r>
          </a:p>
          <a:p>
            <a:pPr>
              <a:buFont typeface="Arial" pitchFamily="34" charset="0"/>
              <a:buChar char="•"/>
            </a:pPr>
            <a:r>
              <a:rPr lang="de-AT" dirty="0" smtClean="0"/>
              <a:t>Zusammenarbeit mit PEPPOL könnte mittelfristig zu europäischer Konvergenz beim Rechnungsstandard führen (~ ab 2015)</a:t>
            </a:r>
          </a:p>
          <a:p>
            <a:endParaRPr lang="de-A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Ausblick Umsetzung 3, E-Rechnung an den Bund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70913" cy="4653880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de-AT" dirty="0" smtClean="0"/>
              <a:t>§ 5 </a:t>
            </a:r>
            <a:r>
              <a:rPr lang="de-AT" dirty="0" err="1" smtClean="0"/>
              <a:t>IKTKonsG</a:t>
            </a:r>
            <a:r>
              <a:rPr lang="de-AT" dirty="0" smtClean="0"/>
              <a:t>, E-Rechnung (</a:t>
            </a:r>
            <a:r>
              <a:rPr lang="de-AT" dirty="0" smtClean="0">
                <a:hlinkClick r:id="rId2"/>
              </a:rPr>
              <a:t>www.erb.gv.at</a:t>
            </a:r>
            <a:r>
              <a:rPr lang="de-AT" dirty="0" smtClean="0"/>
              <a:t>) </a:t>
            </a:r>
          </a:p>
          <a:p>
            <a:pPr lvl="1">
              <a:buFont typeface="Arial" pitchFamily="34" charset="0"/>
              <a:buChar char="•"/>
            </a:pPr>
            <a:r>
              <a:rPr lang="de-AT" dirty="0" err="1" smtClean="0"/>
              <a:t>Abs</a:t>
            </a:r>
            <a:r>
              <a:rPr lang="de-AT" dirty="0" smtClean="0"/>
              <a:t> 1: Die näheren Regelungen hinsichtlich der Voraussetzungen der zu verwendenden Datenstrukturen für e-Rechnungen, der Übertragungswege sowie weitere Voraussetzungen betreffend den Inhalt der e-Rechnung sind von der Bundesministerin für Finanzen oder vom Bundesminister für Finanzen durch Verordnung zu erlassen.</a:t>
            </a:r>
          </a:p>
          <a:p>
            <a:pPr lvl="1">
              <a:buFont typeface="Arial" pitchFamily="34" charset="0"/>
              <a:buChar char="•"/>
            </a:pPr>
            <a:r>
              <a:rPr lang="de-AT" dirty="0" err="1" smtClean="0"/>
              <a:t>Abs</a:t>
            </a:r>
            <a:r>
              <a:rPr lang="de-AT" dirty="0" smtClean="0"/>
              <a:t> 2: Mit Inkrafttreten dieses Bundesgesetzes sind unter Berücksichtigung der Übergangsbestimmungen gemäß § 7 im Waren- und Dienstleistungsverkehr mit Bundesdienststellen alle Vertragspartnerinnen oder Vertragspartner von Bundesdienststellen oder deren sonstige Berechtigte zur Ausstellung und Übermittlung von e-Rechnungen gem. Abs.1  verpflichtet.</a:t>
            </a:r>
          </a:p>
          <a:p>
            <a:pPr lvl="1">
              <a:buFont typeface="Arial" pitchFamily="34" charset="0"/>
              <a:buChar char="•"/>
            </a:pPr>
            <a:r>
              <a:rPr lang="de-AT" dirty="0" smtClean="0"/>
              <a:t>§ 7 </a:t>
            </a:r>
            <a:r>
              <a:rPr lang="de-AT" dirty="0" err="1" smtClean="0"/>
              <a:t>Abs</a:t>
            </a:r>
            <a:r>
              <a:rPr lang="de-AT" dirty="0" smtClean="0"/>
              <a:t> 2: Die Verpflichtung gemäß § 5 Abs. 2 tritt mit 1. Jänner 2014 in Kraft.</a:t>
            </a:r>
          </a:p>
          <a:p>
            <a:endParaRPr lang="de-A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AT" b="1" dirty="0" smtClean="0"/>
              <a:t>Handbuch für die elektronische </a:t>
            </a:r>
            <a:br>
              <a:rPr lang="de-AT" b="1" dirty="0" smtClean="0"/>
            </a:br>
            <a:r>
              <a:rPr lang="de-AT" b="1" dirty="0" smtClean="0"/>
              <a:t>Rechnungsstellung in Österreich</a:t>
            </a:r>
          </a:p>
          <a:p>
            <a:pPr>
              <a:buNone/>
              <a:defRPr/>
            </a:pPr>
            <a:r>
              <a:rPr lang="de-AT" b="1" dirty="0" smtClean="0"/>
              <a:t/>
            </a:r>
            <a:br>
              <a:rPr lang="de-AT" b="1" dirty="0" smtClean="0"/>
            </a:br>
            <a:r>
              <a:rPr lang="de-AT" b="1" dirty="0" smtClean="0"/>
              <a:t/>
            </a:r>
            <a:br>
              <a:rPr lang="de-AT" b="1" dirty="0" smtClean="0"/>
            </a:br>
            <a:r>
              <a:rPr lang="de-AT" b="1" dirty="0" smtClean="0"/>
              <a:t/>
            </a:r>
            <a:br>
              <a:rPr lang="de-AT" b="1" dirty="0" smtClean="0"/>
            </a:br>
            <a:r>
              <a:rPr lang="de-AT" b="1" dirty="0" smtClean="0"/>
              <a:t/>
            </a:r>
            <a:br>
              <a:rPr lang="de-AT" b="1" dirty="0" smtClean="0"/>
            </a:br>
            <a:endParaRPr lang="de-AT" b="1" dirty="0" smtClean="0"/>
          </a:p>
          <a:p>
            <a:pPr>
              <a:defRPr/>
            </a:pPr>
            <a:r>
              <a:rPr lang="de-AT" b="1" dirty="0" smtClean="0"/>
              <a:t>Leitfaden elektronische </a:t>
            </a:r>
            <a:br>
              <a:rPr lang="de-AT" b="1" dirty="0" smtClean="0"/>
            </a:br>
            <a:r>
              <a:rPr lang="de-AT" b="1" dirty="0" smtClean="0"/>
              <a:t>Rechnungsstellung</a:t>
            </a:r>
          </a:p>
          <a:p>
            <a:pPr>
              <a:buNone/>
              <a:defRPr/>
            </a:pPr>
            <a:endParaRPr lang="de-AT" b="1" dirty="0" smtClean="0"/>
          </a:p>
          <a:p>
            <a:pPr>
              <a:defRPr/>
            </a:pPr>
            <a:endParaRPr lang="de-AT" dirty="0" smtClean="0"/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K:\Projekte\E-Center E-Day\E-Center E-Day 2010\praesis\sallinger\e-rechnung\laga\handbuc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214422"/>
            <a:ext cx="1571636" cy="2175032"/>
          </a:xfrm>
          <a:prstGeom prst="rect">
            <a:avLst/>
          </a:prstGeom>
          <a:noFill/>
        </p:spPr>
      </p:pic>
      <p:pic>
        <p:nvPicPr>
          <p:cNvPr id="14339" name="Picture 3" descr="K:\Projekte\E-Center E-Day\E-Center E-Day 2010\praesis\sallinger\e-rechnung\laga\ebl_eInv_gu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714752"/>
            <a:ext cx="1592272" cy="2203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AT" b="1" dirty="0" smtClean="0"/>
              <a:t>Online-Beratungssysteme für Empfänger und interessierte Anwender</a:t>
            </a:r>
          </a:p>
          <a:p>
            <a:pPr>
              <a:defRPr/>
            </a:pPr>
            <a:endParaRPr lang="de-AT" dirty="0" smtClean="0"/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K:\Projekte\E-Center E-Day\E-Center E-Day 2010\praesis\sallinger\e-rechnung\laga\beratun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857364"/>
            <a:ext cx="6869831" cy="4164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AT" dirty="0" smtClean="0"/>
              <a:t>Generierung von XML-Rechnungen: Formatvorlage für MS Word 2007 &amp; 2010 mit Möglichkeit der digitalen Signatur</a:t>
            </a:r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K:\Projekte\E-Center E-Day\E-Center E-Day 2010\praesis\sallinger\e-rechnung\laga\off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928802"/>
            <a:ext cx="6834480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AT" dirty="0" smtClean="0"/>
              <a:t>Generierung von XML-Rechnungen online mit Möglichkeit der digitalen Signatur</a:t>
            </a:r>
            <a:br>
              <a:rPr lang="de-AT" dirty="0" smtClean="0"/>
            </a:br>
            <a:endParaRPr lang="de-AT" dirty="0" smtClean="0"/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K:\Projekte\E-Center E-Day\E-Center E-Day 2010\praesis\sallinger\e-rechnung\laga\ebOnlin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000240"/>
            <a:ext cx="6715172" cy="4071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AT" dirty="0" smtClean="0"/>
              <a:t>Prüfung von XML-Rechnungen</a:t>
            </a:r>
          </a:p>
          <a:p>
            <a:pPr lvl="1">
              <a:defRPr/>
            </a:pPr>
            <a:r>
              <a:rPr lang="de-AT" dirty="0" smtClean="0"/>
              <a:t>Offline: </a:t>
            </a:r>
            <a:r>
              <a:rPr lang="de-AT" dirty="0" err="1" smtClean="0"/>
              <a:t>ebRechnungseingang</a:t>
            </a: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endParaRPr lang="de-AT" dirty="0" smtClean="0"/>
          </a:p>
          <a:p>
            <a:pPr lvl="1">
              <a:defRPr/>
            </a:pPr>
            <a:r>
              <a:rPr lang="de-AT" dirty="0" smtClean="0"/>
              <a:t>Online: erscheint im März 2010</a:t>
            </a:r>
          </a:p>
          <a:p>
            <a:pPr lvl="1">
              <a:buNone/>
              <a:defRPr/>
            </a:pPr>
            <a:endParaRPr lang="de-AT" dirty="0" smtClean="0"/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K:\Projekte\E-Center E-Day\E-Center E-Day 2010\praesis\sallinger\e-rechnung\laga\eb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000240"/>
            <a:ext cx="5773957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357188" y="1143000"/>
            <a:ext cx="8501062" cy="4714875"/>
          </a:xfrm>
          <a:prstGeom prst="rect">
            <a:avLst/>
          </a:prstGeom>
        </p:spPr>
        <p:txBody>
          <a:bodyPr/>
          <a:lstStyle/>
          <a:p>
            <a:pPr lvl="1">
              <a:defRPr/>
            </a:pPr>
            <a:endParaRPr lang="de-AT" dirty="0" smtClean="0"/>
          </a:p>
          <a:p>
            <a:pPr>
              <a:defRPr/>
            </a:pPr>
            <a:r>
              <a:rPr lang="de-AT" dirty="0" smtClean="0"/>
              <a:t>Eine Internetadresse zum Merken:</a:t>
            </a:r>
            <a:br>
              <a:rPr lang="de-AT" dirty="0" smtClean="0"/>
            </a:br>
            <a:endParaRPr lang="de-AT" dirty="0" smtClean="0"/>
          </a:p>
          <a:p>
            <a:pPr>
              <a:defRPr/>
            </a:pPr>
            <a:endParaRPr lang="de-AT" dirty="0" smtClean="0"/>
          </a:p>
          <a:p>
            <a:pPr algn="ctr">
              <a:buNone/>
              <a:defRPr/>
            </a:pPr>
            <a:r>
              <a:rPr lang="de-AT" sz="5400" dirty="0" smtClean="0"/>
              <a:t>http://wko.at/e-rechnung</a:t>
            </a:r>
          </a:p>
        </p:txBody>
      </p:sp>
      <p:sp>
        <p:nvSpPr>
          <p:cNvPr id="4099" name="Titel 2"/>
          <p:cNvSpPr>
            <a:spLocks noGrp="1"/>
          </p:cNvSpPr>
          <p:nvPr>
            <p:ph type="title"/>
          </p:nvPr>
        </p:nvSpPr>
        <p:spPr bwMode="auto">
          <a:xfrm>
            <a:off x="1785918" y="274638"/>
            <a:ext cx="6000770" cy="511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AT" dirty="0" smtClean="0"/>
              <a:t>E-Rechnung: Kostenloses WKÖ Service </a:t>
            </a:r>
          </a:p>
        </p:txBody>
      </p:sp>
      <p:pic>
        <p:nvPicPr>
          <p:cNvPr id="6" name="Picture 7" descr="D:\DATEN\Websites\wko_at\e-day\bilder\wika_o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5" y="366713"/>
            <a:ext cx="13335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Einbindung Rechnungsbibliothek in Sharepoint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3189"/>
            <a:ext cx="9144000" cy="24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09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Upload PDF oder gescannte Rechnung</a:t>
            </a: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7" y="3847862"/>
            <a:ext cx="4703853" cy="231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7" y="1052736"/>
            <a:ext cx="7731026" cy="242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krümmte Verbindung 4"/>
          <p:cNvCxnSpPr/>
          <p:nvPr/>
        </p:nvCxnSpPr>
        <p:spPr>
          <a:xfrm>
            <a:off x="2123728" y="3212976"/>
            <a:ext cx="3024336" cy="1440160"/>
          </a:xfrm>
          <a:prstGeom prst="curvedConnector3">
            <a:avLst>
              <a:gd name="adj1" fmla="val 48600"/>
            </a:avLst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51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Erfassen PDF Rechnung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0" r="1331" b="860"/>
          <a:stretch/>
        </p:blipFill>
        <p:spPr>
          <a:xfrm>
            <a:off x="1727684" y="908720"/>
            <a:ext cx="5537994" cy="544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llipse 3"/>
          <p:cNvSpPr/>
          <p:nvPr/>
        </p:nvSpPr>
        <p:spPr>
          <a:xfrm>
            <a:off x="2627784" y="908720"/>
            <a:ext cx="1440160" cy="432048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Ovale Legende 4"/>
          <p:cNvSpPr/>
          <p:nvPr/>
        </p:nvSpPr>
        <p:spPr>
          <a:xfrm>
            <a:off x="6300192" y="2204863"/>
            <a:ext cx="2793008" cy="1512003"/>
          </a:xfrm>
          <a:prstGeom prst="wedgeEllipseCallout">
            <a:avLst>
              <a:gd name="adj1" fmla="val -108808"/>
              <a:gd name="adj2" fmla="val 6054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/>
              <a:t>Felder müssen zusätzlich erfasst werden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2263548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Upload XML Rechnung</a:t>
            </a: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7" y="3847862"/>
            <a:ext cx="4703853" cy="231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4" y="1844824"/>
            <a:ext cx="892627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krümmte Verbindung 4"/>
          <p:cNvCxnSpPr/>
          <p:nvPr/>
        </p:nvCxnSpPr>
        <p:spPr>
          <a:xfrm>
            <a:off x="2123728" y="3068960"/>
            <a:ext cx="3024336" cy="1584176"/>
          </a:xfrm>
          <a:prstGeom prst="curved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374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XML Rechnung speichern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00" y="907201"/>
            <a:ext cx="5505397" cy="5398095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2699792" y="836712"/>
            <a:ext cx="2520280" cy="504056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Ovale Legende 4"/>
          <p:cNvSpPr/>
          <p:nvPr/>
        </p:nvSpPr>
        <p:spPr>
          <a:xfrm>
            <a:off x="6660232" y="2204863"/>
            <a:ext cx="2432968" cy="1512003"/>
          </a:xfrm>
          <a:prstGeom prst="wedgeEllipseCallout">
            <a:avLst>
              <a:gd name="adj1" fmla="val -108808"/>
              <a:gd name="adj2" fmla="val 6054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Felder sind bereits vorerfasst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9253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dirty="0" smtClean="0"/>
              <a:t>Vielen Dank für Ihre Aufmerksamkeit!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 b="6079"/>
          <a:stretch>
            <a:fillRect/>
          </a:stretch>
        </p:blipFill>
        <p:spPr bwMode="auto">
          <a:xfrm>
            <a:off x="1115616" y="2708920"/>
            <a:ext cx="3451225" cy="3240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52513"/>
            <a:ext cx="4537075" cy="4464050"/>
          </a:xfrm>
        </p:spPr>
        <p:txBody>
          <a:bodyPr/>
          <a:lstStyle/>
          <a:p>
            <a:pPr indent="-341313">
              <a:spcBef>
                <a:spcPts val="2975"/>
              </a:spcBef>
              <a:buClrTx/>
              <a:buSzPct val="8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AT" sz="3000" dirty="0" smtClean="0"/>
              <a:t>	Weitere Informationen und Downloads</a:t>
            </a:r>
          </a:p>
          <a:p>
            <a:pPr indent="-341313">
              <a:spcBef>
                <a:spcPts val="2975"/>
              </a:spcBef>
              <a:buClrTx/>
              <a:buSzPct val="80000"/>
              <a:buFont typeface="Arial" pitchFamily="34" charset="0"/>
              <a:buChar char="•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AT" sz="2800" dirty="0" smtClean="0">
                <a:solidFill>
                  <a:srgbClr val="0099FF"/>
                </a:solidFill>
                <a:hlinkClick r:id="rId4"/>
              </a:rPr>
              <a:t>wko.at/e-</a:t>
            </a:r>
            <a:r>
              <a:rPr lang="de-AT" sz="2800" dirty="0" err="1" smtClean="0">
                <a:solidFill>
                  <a:srgbClr val="0099FF"/>
                </a:solidFill>
                <a:hlinkClick r:id="rId4"/>
              </a:rPr>
              <a:t>rechnung</a:t>
            </a:r>
            <a:endParaRPr lang="de-AT" sz="2800" dirty="0" smtClean="0">
              <a:solidFill>
                <a:srgbClr val="0099FF"/>
              </a:solidFill>
            </a:endParaRPr>
          </a:p>
          <a:p>
            <a:pPr indent="-341313">
              <a:spcBef>
                <a:spcPts val="2975"/>
              </a:spcBef>
              <a:buClrTx/>
              <a:buSzPct val="8000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de-AT" sz="2800" dirty="0" smtClean="0"/>
              <a:t> 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762000" y="142875"/>
            <a:ext cx="7315200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spcBef>
                <a:spcPts val="1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000" b="1" dirty="0">
                <a:solidFill>
                  <a:srgbClr val="FFFFFF"/>
                </a:solidFill>
                <a:latin typeface="Trebuchet MS" pitchFamily="32" charset="0"/>
              </a:rPr>
              <a:t>Vielen Dank für Ihre Aufmerksamkeit!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4860925" y="1052513"/>
            <a:ext cx="4032250" cy="48958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 smtClean="0">
              <a:solidFill>
                <a:srgbClr val="000000"/>
              </a:solidFill>
              <a:latin typeface="Trebuchet MS" pitchFamily="32" charset="0"/>
            </a:endParaRPr>
          </a:p>
          <a:p>
            <a:pPr marL="0" lvl="1" indent="0"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dirty="0" smtClean="0">
                <a:solidFill>
                  <a:srgbClr val="0099FF"/>
                </a:solidFill>
                <a:latin typeface="Trebuchet MS" pitchFamily="32" charset="0"/>
                <a:hlinkClick r:id="rId5"/>
              </a:rPr>
              <a:t>www.ebinterface.at</a:t>
            </a:r>
          </a:p>
          <a:p>
            <a:pPr marL="0" lvl="1" indent="0"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dirty="0" smtClean="0">
                <a:solidFill>
                  <a:srgbClr val="0099FF"/>
                </a:solidFill>
                <a:latin typeface="Trebuchet MS" pitchFamily="32" charset="0"/>
                <a:hlinkClick r:id="rId5"/>
              </a:rPr>
              <a:t>ebinterface.codeplex.com</a:t>
            </a:r>
            <a:br>
              <a:rPr lang="de-AT" dirty="0" smtClean="0">
                <a:solidFill>
                  <a:srgbClr val="0099FF"/>
                </a:solidFill>
                <a:latin typeface="Trebuchet MS" pitchFamily="32" charset="0"/>
                <a:hlinkClick r:id="rId5"/>
              </a:rPr>
            </a:br>
            <a:endParaRPr lang="de-AT" dirty="0" smtClean="0">
              <a:solidFill>
                <a:srgbClr val="0099FF"/>
              </a:solidFill>
              <a:latin typeface="Trebuchet MS" pitchFamily="32" charset="0"/>
              <a:hlinkClick r:id="rId5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 smtClean="0">
              <a:solidFill>
                <a:srgbClr val="000000"/>
              </a:solidFill>
              <a:latin typeface="Trebuchet MS" pitchFamily="32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 smtClean="0">
              <a:solidFill>
                <a:srgbClr val="000000"/>
              </a:solidFill>
              <a:latin typeface="Trebuchet MS" pitchFamily="32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 smtClean="0">
              <a:solidFill>
                <a:srgbClr val="000000"/>
              </a:solidFill>
              <a:latin typeface="Trebuchet MS" pitchFamily="32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 smtClean="0">
              <a:solidFill>
                <a:srgbClr val="000000"/>
              </a:solidFill>
              <a:latin typeface="Trebuchet MS" pitchFamily="32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3000" dirty="0">
              <a:solidFill>
                <a:srgbClr val="000000"/>
              </a:solidFill>
              <a:latin typeface="Trebuchet MS" pitchFamily="32" charset="0"/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000" dirty="0">
                <a:solidFill>
                  <a:srgbClr val="000000"/>
                </a:solidFill>
                <a:latin typeface="Trebuchet MS" pitchFamily="32" charset="0"/>
              </a:rPr>
              <a:t>E-Mail:</a:t>
            </a:r>
            <a:br>
              <a:rPr lang="de-DE" sz="3000" dirty="0">
                <a:solidFill>
                  <a:srgbClr val="000000"/>
                </a:solidFill>
                <a:latin typeface="Trebuchet MS" pitchFamily="32" charset="0"/>
              </a:rPr>
            </a:br>
            <a:r>
              <a:rPr lang="de-DE" sz="3000" dirty="0">
                <a:solidFill>
                  <a:srgbClr val="000000"/>
                </a:solidFill>
                <a:latin typeface="Trebuchet MS" pitchFamily="32" charset="0"/>
              </a:rPr>
              <a:t>gerhard.laga@wko.at</a:t>
            </a:r>
          </a:p>
        </p:txBody>
      </p:sp>
      <p:pic>
        <p:nvPicPr>
          <p:cNvPr id="2049" name="Picture 1" descr="D:\Users\WKOE_AUSTRIAPRO_001\Desktop\austriapro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196752"/>
            <a:ext cx="2277608" cy="3810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Trebuchet MS"/>
        <a:ea typeface="SimSun"/>
        <a:cs typeface="SimSun"/>
      </a:majorFont>
      <a:minorFont>
        <a:latin typeface="Trebuchet MS"/>
        <a:ea typeface="SimSun"/>
        <a:cs typeface="SimSu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Trebuchet MS"/>
        <a:ea typeface="SimSun"/>
        <a:cs typeface="SimSun"/>
      </a:majorFont>
      <a:minorFont>
        <a:latin typeface="Trebuchet MS"/>
        <a:ea typeface="SimSun"/>
        <a:cs typeface="SimSu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1911</Words>
  <Application>Microsoft Office PowerPoint</Application>
  <PresentationFormat>Bildschirmpräsentation (4:3)</PresentationFormat>
  <Paragraphs>526</Paragraphs>
  <Slides>40</Slides>
  <Notes>18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3" baseType="lpstr">
      <vt:lpstr>Larissa-Design</vt:lpstr>
      <vt:lpstr>1_Larissa-Design</vt:lpstr>
      <vt:lpstr>Worksheet</vt:lpstr>
      <vt:lpstr>E-Rechnung mit ebInterface als Möglichkeit zu Einsparungen in der Verwaltung</vt:lpstr>
      <vt:lpstr>PowerPoint-Präsentation</vt:lpstr>
      <vt:lpstr>PowerPoint-Präsentation</vt:lpstr>
      <vt:lpstr>PowerPoint-Präsentation</vt:lpstr>
      <vt:lpstr>Potenzial im öffentlichen Sektor</vt:lpstr>
      <vt:lpstr>Versender: Papierrechnung, ~9,6€</vt:lpstr>
      <vt:lpstr>Versender: PDF, ~7€</vt:lpstr>
      <vt:lpstr>Versender: XML, ~3€</vt:lpstr>
      <vt:lpstr>Empfänger: Papierrechnung: ~13€</vt:lpstr>
      <vt:lpstr>Empfänger: PDF manuell, ~14€ (!)</vt:lpstr>
      <vt:lpstr>Empfänger: PDF, scannen, ~4,5€</vt:lpstr>
      <vt:lpstr>Empfänger: XML, ~2€</vt:lpstr>
      <vt:lpstr>PowerPoint-Präsentation</vt:lpstr>
      <vt:lpstr>PowerPoint-Präsentation</vt:lpstr>
      <vt:lpstr>Vgl. Status in der Wirtschaft 2008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Neuer Ansatz: EU-RiLi 2010/45/EU</vt:lpstr>
      <vt:lpstr>Ausblick Umsetzung 1</vt:lpstr>
      <vt:lpstr>Ausblick Umsetzung 2</vt:lpstr>
      <vt:lpstr>Ausblick Umsetzung 3, E-Rechnung an den Bund</vt:lpstr>
      <vt:lpstr>E-Rechnung: Kostenloses WKÖ Service </vt:lpstr>
      <vt:lpstr>E-Rechnung: Kostenloses WKÖ Service </vt:lpstr>
      <vt:lpstr>E-Rechnung: Kostenloses WKÖ Service </vt:lpstr>
      <vt:lpstr>E-Rechnung: Kostenloses WKÖ Service </vt:lpstr>
      <vt:lpstr>E-Rechnung: Kostenloses WKÖ Service </vt:lpstr>
      <vt:lpstr>E-Rechnung: Kostenloses WKÖ Service </vt:lpstr>
      <vt:lpstr>Einbindung Rechnungsbibliothek in Sharepoint</vt:lpstr>
      <vt:lpstr>Upload PDF oder gescannte Rechnung</vt:lpstr>
      <vt:lpstr>Erfassen PDF Rechnung</vt:lpstr>
      <vt:lpstr>Upload XML Rechnung</vt:lpstr>
      <vt:lpstr>XML Rechnung speichern</vt:lpstr>
      <vt:lpstr>Vielen Dank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Recht für den E-Business Manager</dc:title>
  <dc:creator>Wirtschaftskammer</dc:creator>
  <cp:lastModifiedBy>zkrecekb</cp:lastModifiedBy>
  <cp:revision>172</cp:revision>
  <cp:lastPrinted>1601-01-01T00:00:00Z</cp:lastPrinted>
  <dcterms:created xsi:type="dcterms:W3CDTF">2004-01-16T13:48:57Z</dcterms:created>
  <dcterms:modified xsi:type="dcterms:W3CDTF">2012-06-01T06:27:13Z</dcterms:modified>
</cp:coreProperties>
</file>