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76" r:id="rId2"/>
    <p:sldId id="256" r:id="rId3"/>
    <p:sldId id="293" r:id="rId4"/>
    <p:sldId id="336" r:id="rId5"/>
    <p:sldId id="349" r:id="rId6"/>
    <p:sldId id="374" r:id="rId7"/>
    <p:sldId id="367" r:id="rId8"/>
    <p:sldId id="368" r:id="rId9"/>
    <p:sldId id="369" r:id="rId10"/>
    <p:sldId id="373" r:id="rId11"/>
    <p:sldId id="341" r:id="rId12"/>
    <p:sldId id="355" r:id="rId13"/>
    <p:sldId id="352" r:id="rId14"/>
    <p:sldId id="353" r:id="rId15"/>
    <p:sldId id="354" r:id="rId16"/>
    <p:sldId id="351" r:id="rId17"/>
    <p:sldId id="357" r:id="rId18"/>
    <p:sldId id="358" r:id="rId19"/>
    <p:sldId id="359" r:id="rId20"/>
    <p:sldId id="375" r:id="rId21"/>
    <p:sldId id="361" r:id="rId22"/>
    <p:sldId id="370" r:id="rId23"/>
    <p:sldId id="371" r:id="rId24"/>
    <p:sldId id="372" r:id="rId25"/>
    <p:sldId id="347" r:id="rId26"/>
    <p:sldId id="348" r:id="rId27"/>
    <p:sldId id="290" r:id="rId28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G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B0B0B0"/>
    <a:srgbClr val="808080"/>
    <a:srgbClr val="9C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0831" autoAdjust="0"/>
  </p:normalViewPr>
  <p:slideViewPr>
    <p:cSldViewPr>
      <p:cViewPr>
        <p:scale>
          <a:sx n="100" d="100"/>
          <a:sy n="100" d="100"/>
        </p:scale>
        <p:origin x="-194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public\Projekte\Volkswirtschaftliche%20Bedeutung%20Versicherungsmakler\auswertungen_albert\deskriptive_auswertungen_versicherungsunternehmen_29072015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public\Projekte\Volkswirtschaftliche%20Bedeutung%20Versicherungsmakler\auswertungen_andrea\deskriptive_auswertungen\deskriptive_auswertungen_makler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Projekte\Volkswirtschaftliche%20Bedeutung%20Versicherungsmakler\auswertungen_albert\deskriptive_auswertungen_versicherungsmakler&amp;-unternehmen_29072015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public\Projekte\Volkswirtschaftliche%20Bedeutung%20Versicherungsmakler\auswertungen_albert\deskriptive_auswertungen_versicherungsmakler&amp;-unternehmen_29072015.xlsx" TargetMode="External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public\Projekte\Volkswirtschaftliche%20Bedeutung%20Versicherungsmakler\auswertungen_albert\deskriptive_auswertungen_versicherungsmakler&amp;-unternehmen_29072015.xlsx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Projekte\Volkswirtschaftliche%20Bedeutung%20Versicherungsmakler\auswertungen_albert\deskriptive_auswertungen_versicherungsunternehmen_2907201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public\Projekte\Volkswirtschaftliche%20Bedeutung%20Versicherungsmakler\auswertungen_albert\deskriptive_auswertungen_versicherungsunternehmen_29072015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public\Projekte\Volkswirtschaftliche%20Bedeutung%20Versicherungsmakler\auswertungen_andrea\deskriptive_auswertungen\deskriptive_auswertungen_makler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public\Projekte\Volkswirtschaftliche%20Bedeutung%20Versicherungsmakler\auswertungen_andrea\deskriptive_auswertungen\deskriptive_auswertungen_makler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public\Projekte\Volkswirtschaftliche%20Bedeutung%20Versicherungsmakler\auswertungen_andrea\deskriptive_auswertungen\deskriptive_auswertungen_makler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public\Projekte\Volkswirtschaftliche%20Bedeutung%20Versicherungsmakler\auswertungen_andrea\deskriptive_auswertungen\deskriptive_auswertungen_makler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public\Projekte\Volkswirtschaftliche%20Bedeutung%20Versicherungsmakler\auswertungen_andrea\deskriptive_auswertungen\deskriptive_auswertungen_makler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public\Projekte\Volkswirtschaftliche%20Bedeutung%20Versicherungsmakler\auswertungen_andrea\deskriptive_auswertungen\deskriptive_auswertungen_makler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47697986004437"/>
          <c:y val="3.9164490861618793E-2"/>
          <c:w val="0.56309075780849971"/>
          <c:h val="0.8460898387256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F13_vkanal!$D$19</c:f>
              <c:strCache>
                <c:ptCount val="1"/>
                <c:pt idx="0">
                  <c:v>2015 (n=21)</c:v>
                </c:pt>
              </c:strCache>
            </c:strRef>
          </c:tx>
          <c:spPr>
            <a:solidFill>
              <a:srgbClr val="9C2240"/>
            </a:solidFill>
            <a:ln w="25400">
              <a:noFill/>
            </a:ln>
          </c:spPr>
          <c:invertIfNegative val="0"/>
          <c:dPt>
            <c:idx val="5"/>
            <c:invertIfNegative val="0"/>
            <c:bubble3D val="0"/>
            <c:spPr>
              <a:pattFill prst="dkUpDiag">
                <a:fgClr>
                  <a:srgbClr val="9C2240"/>
                </a:fgClr>
                <a:bgClr>
                  <a:sysClr val="window" lastClr="FFFFFF"/>
                </a:bgClr>
              </a:pattFill>
              <a:ln w="25400">
                <a:noFill/>
              </a:ln>
            </c:spPr>
          </c:dPt>
          <c:dPt>
            <c:idx val="8"/>
            <c:invertIfNegative val="0"/>
            <c:bubble3D val="0"/>
            <c:spPr>
              <a:pattFill prst="dkUpDiag">
                <a:fgClr>
                  <a:srgbClr val="9C2240"/>
                </a:fgClr>
                <a:bgClr>
                  <a:sysClr val="window" lastClr="FFFFFF"/>
                </a:bgClr>
              </a:patt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0"/>
                  <c:y val="4.947066389630949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F13_vkanal!$B$20:$B$29</c:f>
              <c:strCache>
                <c:ptCount val="10"/>
                <c:pt idx="0">
                  <c:v>Versicherungsmakler</c:v>
                </c:pt>
                <c:pt idx="1">
                  <c:v>Mehrfachagenten</c:v>
                </c:pt>
                <c:pt idx="2">
                  <c:v>Angestellter Außendienst</c:v>
                </c:pt>
                <c:pt idx="3">
                  <c:v>Banken und Kreditinstitute</c:v>
                </c:pt>
                <c:pt idx="4">
                  <c:v>Finanzdienstleister</c:v>
                </c:pt>
                <c:pt idx="5">
                  <c:v>Online-Vergleichsportale</c:v>
                </c:pt>
                <c:pt idx="6">
                  <c:v>Direktvertrieb über Internet</c:v>
                </c:pt>
                <c:pt idx="7">
                  <c:v>Ausschließlichkeitsagenten</c:v>
                </c:pt>
                <c:pt idx="8">
                  <c:v>Annexvertrieb</c:v>
                </c:pt>
                <c:pt idx="9">
                  <c:v>Sonstige   Vertriebskanäle</c:v>
                </c:pt>
              </c:strCache>
            </c:strRef>
          </c:cat>
          <c:val>
            <c:numRef>
              <c:f>F13_vkanal!$D$20:$D$29</c:f>
              <c:numCache>
                <c:formatCode>0.0%</c:formatCode>
                <c:ptCount val="10"/>
                <c:pt idx="0">
                  <c:v>1</c:v>
                </c:pt>
                <c:pt idx="1">
                  <c:v>0.5714285714285714</c:v>
                </c:pt>
                <c:pt idx="2">
                  <c:v>0.42857142857142855</c:v>
                </c:pt>
                <c:pt idx="3">
                  <c:v>0.33333333333333331</c:v>
                </c:pt>
                <c:pt idx="4">
                  <c:v>0.2857142857142857</c:v>
                </c:pt>
                <c:pt idx="5">
                  <c:v>0.23809523809523808</c:v>
                </c:pt>
                <c:pt idx="6">
                  <c:v>0.19047619047619047</c:v>
                </c:pt>
                <c:pt idx="7">
                  <c:v>4.7619047619047616E-2</c:v>
                </c:pt>
                <c:pt idx="8">
                  <c:v>4.7619047619047616E-2</c:v>
                </c:pt>
                <c:pt idx="9">
                  <c:v>9.5238095238095233E-2</c:v>
                </c:pt>
              </c:numCache>
            </c:numRef>
          </c:val>
        </c:ser>
        <c:ser>
          <c:idx val="1"/>
          <c:order val="1"/>
          <c:tx>
            <c:strRef>
              <c:f>F13_vkanal!$C$19</c:f>
              <c:strCache>
                <c:ptCount val="1"/>
                <c:pt idx="0">
                  <c:v>2009 (n=10)</c:v>
                </c:pt>
              </c:strCache>
            </c:strRef>
          </c:tx>
          <c:spPr>
            <a:solidFill>
              <a:srgbClr val="333399"/>
            </a:solidFill>
          </c:spPr>
          <c:invertIfNegative val="0"/>
          <c:dLbls>
            <c:dLbl>
              <c:idx val="5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F13_vkanal!$B$20:$B$29</c:f>
              <c:strCache>
                <c:ptCount val="10"/>
                <c:pt idx="0">
                  <c:v>Versicherungsmakler</c:v>
                </c:pt>
                <c:pt idx="1">
                  <c:v>Mehrfachagenten</c:v>
                </c:pt>
                <c:pt idx="2">
                  <c:v>Angestellter Außendienst</c:v>
                </c:pt>
                <c:pt idx="3">
                  <c:v>Banken und Kreditinstitute</c:v>
                </c:pt>
                <c:pt idx="4">
                  <c:v>Finanzdienstleister</c:v>
                </c:pt>
                <c:pt idx="5">
                  <c:v>Online-Vergleichsportale</c:v>
                </c:pt>
                <c:pt idx="6">
                  <c:v>Direktvertrieb über Internet</c:v>
                </c:pt>
                <c:pt idx="7">
                  <c:v>Ausschließlichkeitsagenten</c:v>
                </c:pt>
                <c:pt idx="8">
                  <c:v>Annexvertrieb</c:v>
                </c:pt>
                <c:pt idx="9">
                  <c:v>Sonstige   Vertriebskanäle</c:v>
                </c:pt>
              </c:strCache>
            </c:strRef>
          </c:cat>
          <c:val>
            <c:numRef>
              <c:f>F13_vkanal!$C$20:$C$29</c:f>
              <c:numCache>
                <c:formatCode>0.0%</c:formatCode>
                <c:ptCount val="10"/>
                <c:pt idx="0">
                  <c:v>1</c:v>
                </c:pt>
                <c:pt idx="1">
                  <c:v>0.6875</c:v>
                </c:pt>
                <c:pt idx="2">
                  <c:v>0.5</c:v>
                </c:pt>
                <c:pt idx="3">
                  <c:v>0.25</c:v>
                </c:pt>
                <c:pt idx="4">
                  <c:v>0.25</c:v>
                </c:pt>
                <c:pt idx="5">
                  <c:v>0</c:v>
                </c:pt>
                <c:pt idx="6">
                  <c:v>0.1875</c:v>
                </c:pt>
                <c:pt idx="7">
                  <c:v>0.375</c:v>
                </c:pt>
                <c:pt idx="8">
                  <c:v>0</c:v>
                </c:pt>
                <c:pt idx="9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33984"/>
        <c:axId val="38235520"/>
      </c:barChart>
      <c:catAx>
        <c:axId val="382339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38235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235520"/>
        <c:scaling>
          <c:orientation val="minMax"/>
          <c:max val="1.1000000000000001"/>
          <c:min val="0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38233984"/>
        <c:crosses val="max"/>
        <c:crossBetween val="between"/>
      </c:valAx>
      <c:spPr>
        <a:solidFill>
          <a:srgbClr val="C0C0C0"/>
        </a:solidFill>
        <a:ln w="3175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1.5506911687631027E-2"/>
          <c:y val="0.92575555555555555"/>
          <c:w val="0.33435270523980204"/>
          <c:h val="4.6635747501731474E-2"/>
        </c:manualLayout>
      </c:layout>
      <c:overlay val="0"/>
      <c:txPr>
        <a:bodyPr/>
        <a:lstStyle/>
        <a:p>
          <a:pPr>
            <a:defRPr sz="1100">
              <a:latin typeface="+mn-lt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C0C0C0"/>
    </a:solidFill>
    <a:ln w="12700">
      <a:solidFill>
        <a:srgbClr val="FFFFFF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263472222222224E-2"/>
          <c:y val="6.7885117493472591E-2"/>
          <c:w val="0.88704597222222226"/>
          <c:h val="0.78555555555555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versicherungsleistungen!$B$3</c:f>
              <c:strCache>
                <c:ptCount val="1"/>
                <c:pt idx="0">
                  <c:v>2015 (n=65-206)</c:v>
                </c:pt>
              </c:strCache>
            </c:strRef>
          </c:tx>
          <c:spPr>
            <a:solidFill>
              <a:srgbClr val="9C224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4.0642601126472042E-2"/>
                  <c:y val="6.28277431483130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4241614722469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347432861354164E-17"/>
                  <c:y val="9.4241614722469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versicherungsleistungen!$A$5:$A$8</c:f>
              <c:strCache>
                <c:ptCount val="4"/>
                <c:pt idx="0">
                  <c:v>Sachversicherungen</c:v>
                </c:pt>
                <c:pt idx="1">
                  <c:v>Personenversicherungen</c:v>
                </c:pt>
                <c:pt idx="2">
                  <c:v>Finanzdienstleistungen</c:v>
                </c:pt>
                <c:pt idx="3">
                  <c:v>Sonstige Leistungen</c:v>
                </c:pt>
              </c:strCache>
            </c:strRef>
          </c:cat>
          <c:val>
            <c:numRef>
              <c:f>versicherungsleistungen!$C$5:$C$8</c:f>
              <c:numCache>
                <c:formatCode>0.0</c:formatCode>
                <c:ptCount val="4"/>
                <c:pt idx="0">
                  <c:v>59.2</c:v>
                </c:pt>
                <c:pt idx="1">
                  <c:v>27.5</c:v>
                </c:pt>
                <c:pt idx="2">
                  <c:v>17</c:v>
                </c:pt>
                <c:pt idx="3">
                  <c:v>16</c:v>
                </c:pt>
              </c:numCache>
            </c:numRef>
          </c:val>
        </c:ser>
        <c:ser>
          <c:idx val="1"/>
          <c:order val="1"/>
          <c:tx>
            <c:strRef>
              <c:f>versicherungsleistungen!$B$10</c:f>
              <c:strCache>
                <c:ptCount val="1"/>
                <c:pt idx="0">
                  <c:v>2009 (n=75-252)</c:v>
                </c:pt>
              </c:strCache>
            </c:strRef>
          </c:tx>
          <c:spPr>
            <a:solidFill>
              <a:srgbClr val="333399"/>
            </a:solidFill>
          </c:spPr>
          <c:invertIfNegative val="0"/>
          <c:dLbls>
            <c:dLbl>
              <c:idx val="0"/>
              <c:layout>
                <c:manualLayout>
                  <c:x val="1.6257040450588837E-2"/>
                  <c:y val="9.4241614722469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28520225294469E-3"/>
                  <c:y val="1.256554862966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256554862966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versicherungsleistungen!$C$12:$C$15</c:f>
              <c:numCache>
                <c:formatCode>0.0</c:formatCode>
                <c:ptCount val="4"/>
                <c:pt idx="0">
                  <c:v>56.301589999999997</c:v>
                </c:pt>
                <c:pt idx="1">
                  <c:v>25.734940000000002</c:v>
                </c:pt>
                <c:pt idx="2">
                  <c:v>19.119789999999998</c:v>
                </c:pt>
                <c:pt idx="3">
                  <c:v>16.30667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93184"/>
        <c:axId val="43695104"/>
      </c:barChart>
      <c:lineChart>
        <c:grouping val="standard"/>
        <c:varyColors val="0"/>
        <c:ser>
          <c:idx val="2"/>
          <c:order val="2"/>
          <c:tx>
            <c:v>Median 2015</c:v>
          </c:tx>
          <c:spPr>
            <a:ln w="19050">
              <a:solidFill>
                <a:srgbClr val="9C2240"/>
              </a:solidFill>
              <a:prstDash val="sysDash"/>
            </a:ln>
          </c:spPr>
          <c:marker>
            <c:symbol val="triangle"/>
            <c:size val="8"/>
            <c:spPr>
              <a:pattFill prst="dkUpDiag">
                <a:fgClr>
                  <a:srgbClr val="9C2240"/>
                </a:fgClr>
                <a:bgClr>
                  <a:sysClr val="window" lastClr="FFFFFF"/>
                </a:bgClr>
              </a:pattFill>
            </c:spPr>
          </c:marker>
          <c:val>
            <c:numRef>
              <c:f>versicherungsleistungen!$G$5:$G$8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ser>
          <c:idx val="3"/>
          <c:order val="3"/>
          <c:tx>
            <c:v>Median 2009</c:v>
          </c:tx>
          <c:spPr>
            <a:ln w="19050">
              <a:solidFill>
                <a:srgbClr val="333399"/>
              </a:solidFill>
              <a:prstDash val="sysDash"/>
            </a:ln>
          </c:spPr>
          <c:marker>
            <c:symbol val="square"/>
            <c:size val="8"/>
            <c:spPr>
              <a:pattFill prst="dkUpDiag">
                <a:fgClr>
                  <a:srgbClr val="333399"/>
                </a:fgClr>
                <a:bgClr>
                  <a:sysClr val="window" lastClr="FFFFFF"/>
                </a:bgClr>
              </a:pattFill>
            </c:spPr>
          </c:marker>
          <c:val>
            <c:numRef>
              <c:f>versicherungsleistungen!$G$12:$G$15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93184"/>
        <c:axId val="43695104"/>
      </c:lineChart>
      <c:catAx>
        <c:axId val="4369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3695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69510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>
                    <a:latin typeface="+mn-lt"/>
                  </a:defRPr>
                </a:pPr>
                <a:r>
                  <a:rPr lang="en-US" sz="1100">
                    <a:latin typeface="+mn-lt"/>
                  </a:rPr>
                  <a:t>Prozent</a:t>
                </a:r>
              </a:p>
            </c:rich>
          </c:tx>
          <c:layout>
            <c:manualLayout>
              <c:xMode val="edge"/>
              <c:yMode val="edge"/>
              <c:x val="1.7667222222222223E-2"/>
              <c:y val="0.395198087431693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3693184"/>
        <c:crosses val="autoZero"/>
        <c:crossBetween val="between"/>
      </c:valAx>
      <c:spPr>
        <a:solidFill>
          <a:srgbClr val="C0C0C0"/>
        </a:solidFill>
        <a:ln w="3175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6.9384707287933091E-3"/>
          <c:y val="0.92950380924111986"/>
          <c:w val="0.97542285372930537"/>
          <c:h val="7.0496190758879987E-2"/>
        </c:manualLayout>
      </c:layout>
      <c:overlay val="0"/>
      <c:spPr>
        <a:solidFill>
          <a:srgbClr val="C0C0C0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C0C0C0"/>
    </a:solidFill>
    <a:ln w="3175">
      <a:solidFill>
        <a:srgbClr val="FFFFFF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de-AT" sz="1100"/>
              <a:t>Starke Befürwortung</a:t>
            </a:r>
            <a:r>
              <a:rPr lang="de-AT" sz="1100" baseline="0"/>
              <a:t> (1)</a:t>
            </a:r>
            <a:r>
              <a:rPr lang="de-AT" sz="1100" b="0" baseline="0"/>
              <a:t> bis </a:t>
            </a:r>
            <a:r>
              <a:rPr lang="de-AT" sz="1100" b="1" baseline="0"/>
              <a:t>Starke Ablehnung</a:t>
            </a:r>
            <a:r>
              <a:rPr lang="de-AT" sz="1100" baseline="0"/>
              <a:t> (5)</a:t>
            </a:r>
            <a:endParaRPr lang="de-AT" sz="1100"/>
          </a:p>
        </c:rich>
      </c:tx>
      <c:layout>
        <c:manualLayout>
          <c:xMode val="edge"/>
          <c:yMode val="edge"/>
          <c:x val="0.51496628787878784"/>
          <c:y val="0.92614685792349727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41537229049325819"/>
          <c:y val="3.4555258731572176E-2"/>
          <c:w val="0.56219299368492914"/>
          <c:h val="0.81691624616602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'F22&amp;F17_richtl_neu'!$C$12:$D$12</c:f>
              <c:strCache>
                <c:ptCount val="1"/>
                <c:pt idx="0">
                  <c:v>Makler 2015 (n=186-200)</c:v>
                </c:pt>
              </c:strCache>
            </c:strRef>
          </c:tx>
          <c:spPr>
            <a:solidFill>
              <a:srgbClr val="9C2240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'F22&amp;F17_richtl_neu'!$B$14:$B$17</c:f>
              <c:strCache>
                <c:ptCount val="4"/>
                <c:pt idx="0">
                  <c:v>Einheitliche Produktinformationsblätter für Versicherungen zur besseren Vergleichbarkeit der Produkte</c:v>
                </c:pt>
                <c:pt idx="1">
                  <c:v>Schaffung einheitlicher (europäischer) Rahmenbedingungen für den Versicherungsvertrieb, damit der Verbraucherschutz nicht mehr vom Vertriebsweg abhängig ist</c:v>
                </c:pt>
                <c:pt idx="2">
                  <c:v>Offenlegung der Provisionshöhe zur Vermeidung von Interessenskonflikten</c:v>
                </c:pt>
                <c:pt idx="3">
                  <c:v>Provisionsverbot/-einschränkung zur Vermeidung von Interessenskonflikten</c:v>
                </c:pt>
              </c:strCache>
            </c:strRef>
          </c:cat>
          <c:val>
            <c:numRef>
              <c:f>'F22&amp;F17_richtl_neu'!$D$14:$D$17</c:f>
              <c:numCache>
                <c:formatCode>0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'F22&amp;F17_richtl_neu'!$E$12:$F$12</c:f>
              <c:strCache>
                <c:ptCount val="1"/>
                <c:pt idx="0">
                  <c:v>Unternehmen 2015 (n=17-19)</c:v>
                </c:pt>
              </c:strCache>
            </c:strRef>
          </c:tx>
          <c:spPr>
            <a:solidFill>
              <a:srgbClr val="333399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'F22&amp;F17_richtl_neu'!$B$14:$B$17</c:f>
              <c:strCache>
                <c:ptCount val="4"/>
                <c:pt idx="0">
                  <c:v>Einheitliche Produktinformationsblätter für Versicherungen zur besseren Vergleichbarkeit der Produkte</c:v>
                </c:pt>
                <c:pt idx="1">
                  <c:v>Schaffung einheitlicher (europäischer) Rahmenbedingungen für den Versicherungsvertrieb, damit der Verbraucherschutz nicht mehr vom Vertriebsweg abhängig ist</c:v>
                </c:pt>
                <c:pt idx="2">
                  <c:v>Offenlegung der Provisionshöhe zur Vermeidung von Interessenskonflikten</c:v>
                </c:pt>
                <c:pt idx="3">
                  <c:v>Provisionsverbot/-einschränkung zur Vermeidung von Interessenskonflikten</c:v>
                </c:pt>
              </c:strCache>
            </c:strRef>
          </c:cat>
          <c:val>
            <c:numRef>
              <c:f>'F22&amp;F17_richtl_neu'!$F$14:$F$17</c:f>
              <c:numCache>
                <c:formatCode>0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84448"/>
        <c:axId val="43794432"/>
      </c:barChart>
      <c:catAx>
        <c:axId val="43784448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100"/>
            </a:pPr>
            <a:endParaRPr lang="de-DE"/>
          </a:p>
        </c:txPr>
        <c:crossAx val="43794432"/>
        <c:crossesAt val="0"/>
        <c:auto val="1"/>
        <c:lblAlgn val="ctr"/>
        <c:lblOffset val="100"/>
        <c:noMultiLvlLbl val="0"/>
      </c:catAx>
      <c:valAx>
        <c:axId val="43794432"/>
        <c:scaling>
          <c:orientation val="minMax"/>
          <c:max val="5"/>
          <c:min val="0"/>
        </c:scaling>
        <c:delete val="0"/>
        <c:axPos val="t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high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900"/>
            </a:pPr>
            <a:endParaRPr lang="de-DE"/>
          </a:p>
        </c:txPr>
        <c:crossAx val="43784448"/>
        <c:crosses val="autoZero"/>
        <c:crossBetween val="between"/>
        <c:majorUnit val="1"/>
        <c:minorUnit val="0.1"/>
      </c:valAx>
      <c:spPr>
        <a:solidFill>
          <a:srgbClr val="C0C0C0"/>
        </a:solidFill>
        <a:ln>
          <a:solidFill>
            <a:schemeClr val="bg1"/>
          </a:solidFill>
        </a:ln>
      </c:spPr>
    </c:plotArea>
    <c:legend>
      <c:legendPos val="b"/>
      <c:layout>
        <c:manualLayout>
          <c:xMode val="edge"/>
          <c:yMode val="edge"/>
          <c:x val="1.7399242424242421E-2"/>
          <c:y val="0.90428711293260478"/>
          <c:w val="0.4538151515151515"/>
          <c:h val="9.2849043715846999E-2"/>
        </c:manualLayout>
      </c:layout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solidFill>
      <a:srgbClr val="C0C0C0"/>
    </a:solidFill>
    <a:ln w="3175">
      <a:solidFill>
        <a:schemeClr val="bg1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328917050691238"/>
          <c:y val="2.2304444444444443E-2"/>
          <c:w val="0.63427611367127501"/>
          <c:h val="0.83243852459016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'F35&amp;F30_entw_zkft'!$C$5:$D$5</c:f>
              <c:strCache>
                <c:ptCount val="1"/>
                <c:pt idx="0">
                  <c:v>Makler 2015 (n=191-197)</c:v>
                </c:pt>
              </c:strCache>
            </c:strRef>
          </c:tx>
          <c:spPr>
            <a:solidFill>
              <a:srgbClr val="9C224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'F35&amp;F30_entw_zkft'!$B$7:$B$14</c:f>
              <c:strCache>
                <c:ptCount val="8"/>
                <c:pt idx="0">
                  <c:v>Wettbewerbsintensität</c:v>
                </c:pt>
                <c:pt idx="1">
                  <c:v>Bedeutung von Zusatzleistungen</c:v>
                </c:pt>
                <c:pt idx="2">
                  <c:v>Innovationswettbewerb</c:v>
                </c:pt>
                <c:pt idx="3">
                  <c:v>Transparenz von Angeboten</c:v>
                </c:pt>
                <c:pt idx="4">
                  <c:v>Veränderung der rechtlichen Rahmenbedingungen</c:v>
                </c:pt>
                <c:pt idx="5">
                  <c:v>Veränd. d. Sortiments u. Serviceleistungen</c:v>
                </c:pt>
                <c:pt idx="6">
                  <c:v>Elektr. Informationsbereitstellung</c:v>
                </c:pt>
                <c:pt idx="7">
                  <c:v>Elektr. Geschäftsfall- u. Schadensabwicklung</c:v>
                </c:pt>
              </c:strCache>
            </c:strRef>
          </c:cat>
          <c:val>
            <c:numRef>
              <c:f>'F35&amp;F30_entw_zkft'!$D$7:$D$14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'F35&amp;F30_entw_zkft'!$E$5:$F$5</c:f>
              <c:strCache>
                <c:ptCount val="1"/>
                <c:pt idx="0">
                  <c:v>Unternehmen 2015 (n=18-21)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'F35&amp;F30_entw_zkft'!$B$7:$B$14</c:f>
              <c:strCache>
                <c:ptCount val="8"/>
                <c:pt idx="0">
                  <c:v>Wettbewerbsintensität</c:v>
                </c:pt>
                <c:pt idx="1">
                  <c:v>Bedeutung von Zusatzleistungen</c:v>
                </c:pt>
                <c:pt idx="2">
                  <c:v>Innovationswettbewerb</c:v>
                </c:pt>
                <c:pt idx="3">
                  <c:v>Transparenz von Angeboten</c:v>
                </c:pt>
                <c:pt idx="4">
                  <c:v>Veränderung der rechtlichen Rahmenbedingungen</c:v>
                </c:pt>
                <c:pt idx="5">
                  <c:v>Veränd. d. Sortiments u. Serviceleistungen</c:v>
                </c:pt>
                <c:pt idx="6">
                  <c:v>Elektr. Informationsbereitstellung</c:v>
                </c:pt>
                <c:pt idx="7">
                  <c:v>Elektr. Geschäftsfall- u. Schadensabwicklung</c:v>
                </c:pt>
              </c:strCache>
            </c:strRef>
          </c:cat>
          <c:val>
            <c:numRef>
              <c:f>'F35&amp;F30_entw_zkft'!$F$20:$F$27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75808"/>
        <c:axId val="43977344"/>
      </c:barChart>
      <c:catAx>
        <c:axId val="439758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3977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77344"/>
        <c:scaling>
          <c:orientation val="minMax"/>
          <c:max val="5"/>
          <c:min val="0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>
                    <a:latin typeface="+mn-lt"/>
                  </a:defRPr>
                </a:pPr>
                <a:r>
                  <a:rPr lang="en-US" sz="1100" b="1">
                    <a:latin typeface="+mn-lt"/>
                  </a:rPr>
                  <a:t>Stark steigend</a:t>
                </a:r>
                <a:r>
                  <a:rPr lang="en-US" sz="1100" b="1" baseline="0">
                    <a:latin typeface="+mn-lt"/>
                  </a:rPr>
                  <a:t> </a:t>
                </a:r>
                <a:r>
                  <a:rPr lang="en-US" sz="1100" b="1">
                    <a:latin typeface="+mn-lt"/>
                  </a:rPr>
                  <a:t>(1</a:t>
                </a:r>
                <a:r>
                  <a:rPr lang="en-US" sz="1100">
                    <a:latin typeface="+mn-lt"/>
                  </a:rPr>
                  <a:t>) bis </a:t>
                </a:r>
                <a:r>
                  <a:rPr lang="en-US" sz="1100" b="1">
                    <a:latin typeface="+mn-lt"/>
                  </a:rPr>
                  <a:t>Stark sinkend</a:t>
                </a:r>
                <a:r>
                  <a:rPr lang="en-US" sz="1100" b="1" baseline="0">
                    <a:latin typeface="+mn-lt"/>
                  </a:rPr>
                  <a:t> (5)</a:t>
                </a:r>
                <a:endParaRPr lang="en-US" sz="1100" b="1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57377373737373738"/>
              <c:y val="0.933560109289617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3975808"/>
        <c:crosses val="max"/>
        <c:crossBetween val="between"/>
        <c:majorUnit val="1"/>
        <c:minorUnit val="0.1"/>
      </c:valAx>
      <c:spPr>
        <a:solidFill>
          <a:srgbClr val="C0C0C0"/>
        </a:solidFill>
        <a:ln w="3175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9752525252525241E-3"/>
          <c:y val="0.92188000910746826"/>
          <c:w val="0.53272012578616357"/>
          <c:h val="7.8119990892531882E-2"/>
        </c:manualLayout>
      </c:layout>
      <c:overlay val="0"/>
      <c:spPr>
        <a:solidFill>
          <a:srgbClr val="C0C0C0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C0C0C0"/>
    </a:solidFill>
    <a:ln w="12700">
      <a:solidFill>
        <a:srgbClr val="FFFFFF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769570707070701"/>
          <c:y val="2.2304444444444443E-2"/>
          <c:w val="0.44986957070707073"/>
          <c:h val="0.843300966183574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'F38&amp;F22_zkftauss'!$C$5:$D$5</c:f>
              <c:strCache>
                <c:ptCount val="1"/>
                <c:pt idx="0">
                  <c:v>Makler (n=195-203)</c:v>
                </c:pt>
              </c:strCache>
            </c:strRef>
          </c:tx>
          <c:spPr>
            <a:solidFill>
              <a:srgbClr val="9C224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'F38&amp;F22_zkftauss'!$B$7:$B$12</c:f>
              <c:strCache>
                <c:ptCount val="6"/>
                <c:pt idx="0">
                  <c:v>Durch die geplante Einschränkung bzw. Abschaffung der Provisionen wird es zu einem Maklersterben kommen.</c:v>
                </c:pt>
                <c:pt idx="1">
                  <c:v>Durch die Änderungen der regulatorischen Rahmenbedingungen wird es für die Makler zunehmend schwieriger werden.</c:v>
                </c:pt>
                <c:pt idx="2">
                  <c:v>Durch neue Vertriebskanäle (z.B. Online-Vergleichsportale) wird die Konkurrenzsituation zusätzlich verschärft werden.</c:v>
                </c:pt>
                <c:pt idx="3">
                  <c:v>Die Zukunftsaussichten des Maklerwesens sind schwierig vorherzusehen und hängen stark von der jeweiligen Kundenstruktur (Privat-, Gewerbe-, Industriekunden etc.) ab.</c:v>
                </c:pt>
                <c:pt idx="4">
                  <c:v>Der Maklervertrieb wird auch in Zukunft eine wichtige Rolle einnehmen, wenngleich es zu einer Konsolidierung kommen wird.</c:v>
                </c:pt>
                <c:pt idx="5">
                  <c:v>Die Versicherungsunternehmen werden in Zukunft wieder verstärkt mit Maklern zusammenarbeiten.</c:v>
                </c:pt>
              </c:strCache>
            </c:strRef>
          </c:cat>
          <c:val>
            <c:numRef>
              <c:f>'F38&amp;F22_zkftauss'!$D$7:$D$12</c:f>
              <c:numCache>
                <c:formatCode>0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'F38&amp;F22_zkftauss'!$E$5:$F$5</c:f>
              <c:strCache>
                <c:ptCount val="1"/>
                <c:pt idx="0">
                  <c:v>Unternehmen (n=15-17)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'F38&amp;F22_zkftauss'!$B$7:$B$12</c:f>
              <c:strCache>
                <c:ptCount val="6"/>
                <c:pt idx="0">
                  <c:v>Durch die geplante Einschränkung bzw. Abschaffung der Provisionen wird es zu einem Maklersterben kommen.</c:v>
                </c:pt>
                <c:pt idx="1">
                  <c:v>Durch die Änderungen der regulatorischen Rahmenbedingungen wird es für die Makler zunehmend schwieriger werden.</c:v>
                </c:pt>
                <c:pt idx="2">
                  <c:v>Durch neue Vertriebskanäle (z.B. Online-Vergleichsportale) wird die Konkurrenzsituation zusätzlich verschärft werden.</c:v>
                </c:pt>
                <c:pt idx="3">
                  <c:v>Die Zukunftsaussichten des Maklerwesens sind schwierig vorherzusehen und hängen stark von der jeweiligen Kundenstruktur (Privat-, Gewerbe-, Industriekunden etc.) ab.</c:v>
                </c:pt>
                <c:pt idx="4">
                  <c:v>Der Maklervertrieb wird auch in Zukunft eine wichtige Rolle einnehmen, wenngleich es zu einer Konsolidierung kommen wird.</c:v>
                </c:pt>
                <c:pt idx="5">
                  <c:v>Die Versicherungsunternehmen werden in Zukunft wieder verstärkt mit Maklern zusammenarbeiten.</c:v>
                </c:pt>
              </c:strCache>
            </c:strRef>
          </c:cat>
          <c:val>
            <c:numRef>
              <c:f>'F38&amp;F22_zkftauss'!$F$7:$F$12</c:f>
              <c:numCache>
                <c:formatCode>0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53632"/>
        <c:axId val="44055168"/>
      </c:barChart>
      <c:catAx>
        <c:axId val="440536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4055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055168"/>
        <c:scaling>
          <c:orientation val="minMax"/>
          <c:max val="5"/>
          <c:min val="0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>
                    <a:latin typeface="+mn-lt"/>
                  </a:defRPr>
                </a:pPr>
                <a:r>
                  <a:rPr lang="en-US" sz="1100" b="1">
                    <a:latin typeface="+mn-lt"/>
                  </a:rPr>
                  <a:t>Trifft voll zu (1</a:t>
                </a:r>
                <a:r>
                  <a:rPr lang="en-US" sz="1100">
                    <a:latin typeface="+mn-lt"/>
                  </a:rPr>
                  <a:t>) bis </a:t>
                </a:r>
                <a:r>
                  <a:rPr lang="en-US" sz="1100" b="1">
                    <a:latin typeface="+mn-lt"/>
                  </a:rPr>
                  <a:t>Trifft nicht zu</a:t>
                </a:r>
                <a:r>
                  <a:rPr lang="en-US" sz="1100" b="1" baseline="0">
                    <a:latin typeface="+mn-lt"/>
                  </a:rPr>
                  <a:t> (5)</a:t>
                </a:r>
                <a:endParaRPr lang="en-US" sz="1100" b="1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61547310606060601"/>
              <c:y val="0.9325314207650273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4053632"/>
        <c:crosses val="max"/>
        <c:crossBetween val="between"/>
        <c:majorUnit val="1"/>
        <c:minorUnit val="0.1"/>
      </c:valAx>
      <c:spPr>
        <a:solidFill>
          <a:srgbClr val="C0C0C0"/>
        </a:solidFill>
        <a:ln w="3175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2.5614141414141416E-2"/>
          <c:y val="0.91778278688524595"/>
          <c:w val="0.36007540108834452"/>
          <c:h val="5.9893961352657003E-2"/>
        </c:manualLayout>
      </c:layout>
      <c:overlay val="0"/>
      <c:spPr>
        <a:solidFill>
          <a:srgbClr val="C0C0C0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C0C0C0"/>
    </a:solidFill>
    <a:ln w="12700">
      <a:solidFill>
        <a:srgbClr val="FFFFFF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de-AT" sz="1100"/>
              <a:t>Trifft</a:t>
            </a:r>
            <a:r>
              <a:rPr lang="de-AT" sz="1100" baseline="0"/>
              <a:t> voll zu (1)</a:t>
            </a:r>
            <a:r>
              <a:rPr lang="de-AT" sz="1100" b="0" baseline="0"/>
              <a:t> bis </a:t>
            </a:r>
            <a:r>
              <a:rPr lang="de-AT" sz="1100" b="1" baseline="0"/>
              <a:t>Trifft nicht zu </a:t>
            </a:r>
            <a:r>
              <a:rPr lang="de-AT" sz="1100" baseline="0"/>
              <a:t>(5)</a:t>
            </a:r>
            <a:endParaRPr lang="de-AT" sz="1100"/>
          </a:p>
        </c:rich>
      </c:tx>
      <c:layout>
        <c:manualLayout>
          <c:xMode val="edge"/>
          <c:yMode val="edge"/>
          <c:x val="0.55759401205450732"/>
          <c:y val="0.92036352657004827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50031151729559753"/>
          <c:y val="3.4555258731572176E-2"/>
          <c:w val="0.48141001703354297"/>
          <c:h val="0.8169162461660235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F19_gruende_makler!$E$16</c:f>
              <c:strCache>
                <c:ptCount val="1"/>
                <c:pt idx="0">
                  <c:v>2015 (n=12-16)</c:v>
                </c:pt>
              </c:strCache>
            </c:strRef>
          </c:tx>
          <c:spPr>
            <a:solidFill>
              <a:srgbClr val="9C2240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F19_gruende_makler!$B$18:$B$23</c:f>
              <c:strCache>
                <c:ptCount val="6"/>
                <c:pt idx="0">
                  <c:v>Höhere Flexibilität</c:v>
                </c:pt>
                <c:pt idx="1">
                  <c:v>Reaktion auf Marktentwicklungen</c:v>
                </c:pt>
                <c:pt idx="2">
                  <c:v>Erschließung neuer Marktsegmente</c:v>
                </c:pt>
                <c:pt idx="3">
                  <c:v>Information über die Konkurrenz bzw. deren Produkte</c:v>
                </c:pt>
                <c:pt idx="4">
                  <c:v>Kostenvorteile (insbesondere durch den Abbau von Fixkosten)</c:v>
                </c:pt>
                <c:pt idx="5">
                  <c:v>Geringerer Aufwand bei der Schadensregulierung</c:v>
                </c:pt>
              </c:strCache>
            </c:strRef>
          </c:cat>
          <c:val>
            <c:numRef>
              <c:f>F19_gruende_makler!$F$18:$F$23</c:f>
              <c:numCache>
                <c:formatCode>0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ser>
          <c:idx val="0"/>
          <c:order val="1"/>
          <c:tx>
            <c:strRef>
              <c:f>F19_gruende_makler!$C$16</c:f>
              <c:strCache>
                <c:ptCount val="1"/>
                <c:pt idx="0">
                  <c:v>2009 (n=11-13)</c:v>
                </c:pt>
              </c:strCache>
            </c:strRef>
          </c:tx>
          <c:spPr>
            <a:solidFill>
              <a:srgbClr val="333399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F19_gruende_makler!$B$18:$B$23</c:f>
              <c:strCache>
                <c:ptCount val="6"/>
                <c:pt idx="0">
                  <c:v>Höhere Flexibilität</c:v>
                </c:pt>
                <c:pt idx="1">
                  <c:v>Reaktion auf Marktentwicklungen</c:v>
                </c:pt>
                <c:pt idx="2">
                  <c:v>Erschließung neuer Marktsegmente</c:v>
                </c:pt>
                <c:pt idx="3">
                  <c:v>Information über die Konkurrenz bzw. deren Produkte</c:v>
                </c:pt>
                <c:pt idx="4">
                  <c:v>Kostenvorteile (insbesondere durch den Abbau von Fixkosten)</c:v>
                </c:pt>
                <c:pt idx="5">
                  <c:v>Geringerer Aufwand bei der Schadensregulierung</c:v>
                </c:pt>
              </c:strCache>
            </c:strRef>
          </c:cat>
          <c:val>
            <c:numRef>
              <c:f>F19_gruende_makler!$D$18:$D$23</c:f>
              <c:numCache>
                <c:formatCode>0</c:formatCode>
                <c:ptCount val="6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51904"/>
        <c:axId val="41453440"/>
      </c:barChart>
      <c:catAx>
        <c:axId val="41451904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100"/>
            </a:pPr>
            <a:endParaRPr lang="de-DE"/>
          </a:p>
        </c:txPr>
        <c:crossAx val="41453440"/>
        <c:crossesAt val="0"/>
        <c:auto val="1"/>
        <c:lblAlgn val="ctr"/>
        <c:lblOffset val="100"/>
        <c:noMultiLvlLbl val="0"/>
      </c:catAx>
      <c:valAx>
        <c:axId val="41453440"/>
        <c:scaling>
          <c:orientation val="minMax"/>
          <c:max val="5"/>
          <c:min val="0"/>
        </c:scaling>
        <c:delete val="0"/>
        <c:axPos val="t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high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100"/>
            </a:pPr>
            <a:endParaRPr lang="de-DE"/>
          </a:p>
        </c:txPr>
        <c:crossAx val="41451904"/>
        <c:crosses val="autoZero"/>
        <c:crossBetween val="between"/>
        <c:majorUnit val="1"/>
        <c:minorUnit val="0.1"/>
      </c:valAx>
      <c:spPr>
        <a:solidFill>
          <a:srgbClr val="C0C0C0"/>
        </a:solidFill>
        <a:ln>
          <a:solidFill>
            <a:schemeClr val="bg1"/>
          </a:solidFill>
        </a:ln>
      </c:spPr>
    </c:plotArea>
    <c:legend>
      <c:legendPos val="b"/>
      <c:layout>
        <c:manualLayout>
          <c:xMode val="edge"/>
          <c:yMode val="edge"/>
          <c:x val="3.1222264891619729E-2"/>
          <c:y val="0.89619249999999995"/>
          <c:w val="0.38261670080218468"/>
          <c:h val="0.10148906698327892"/>
        </c:manualLayout>
      </c:layout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solidFill>
      <a:srgbClr val="C0C0C0"/>
    </a:solidFill>
    <a:ln w="3175">
      <a:solidFill>
        <a:schemeClr val="bg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795786061588351E-2"/>
          <c:y val="6.7885117493472591E-2"/>
          <c:w val="0.89951377633711493"/>
          <c:h val="0.76692705314009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F21_intens!$F$4</c:f>
              <c:strCache>
                <c:ptCount val="1"/>
                <c:pt idx="0">
                  <c:v>2015 (n=17)</c:v>
                </c:pt>
              </c:strCache>
            </c:strRef>
          </c:tx>
          <c:spPr>
            <a:solidFill>
              <a:srgbClr val="9C2240"/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-1.0838026967059225E-2"/>
                  <c:y val="1.326232247284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589861751152074E-2"/>
                  <c:y val="1.28874269005847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528891509433962E-2"/>
                  <c:y val="4.4207729468599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F21_intens!$B$6:$B$10</c:f>
              <c:strCache>
                <c:ptCount val="5"/>
                <c:pt idx="0">
                  <c:v>Sehr intensiv</c:v>
                </c:pt>
                <c:pt idx="1">
                  <c:v>Intensiv</c:v>
                </c:pt>
                <c:pt idx="2">
                  <c:v>Mittel</c:v>
                </c:pt>
                <c:pt idx="3">
                  <c:v>Wenig intensiv</c:v>
                </c:pt>
                <c:pt idx="4">
                  <c:v>Nicht intensiv</c:v>
                </c:pt>
              </c:strCache>
            </c:strRef>
          </c:cat>
          <c:val>
            <c:numRef>
              <c:f>F21_intens!$G$6:$G$10</c:f>
              <c:numCache>
                <c:formatCode>0.0%</c:formatCode>
                <c:ptCount val="5"/>
                <c:pt idx="0">
                  <c:v>0</c:v>
                </c:pt>
                <c:pt idx="1">
                  <c:v>0.6470588235294118</c:v>
                </c:pt>
                <c:pt idx="2">
                  <c:v>0.17647058823529413</c:v>
                </c:pt>
                <c:pt idx="3">
                  <c:v>0.17647058823529413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F21_intens!$C$4</c:f>
              <c:strCache>
                <c:ptCount val="1"/>
                <c:pt idx="0">
                  <c:v>2009 (n=14)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4752358490566038E-2"/>
                  <c:y val="5.7739130434782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98198375262055E-2"/>
                  <c:y val="1.3623671497584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288554769392033E-2"/>
                  <c:y val="9.8333333333333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40461215932913E-2"/>
                  <c:y val="1.0194685990338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F21_intens!$B$6:$B$10</c:f>
              <c:strCache>
                <c:ptCount val="5"/>
                <c:pt idx="0">
                  <c:v>Sehr intensiv</c:v>
                </c:pt>
                <c:pt idx="1">
                  <c:v>Intensiv</c:v>
                </c:pt>
                <c:pt idx="2">
                  <c:v>Mittel</c:v>
                </c:pt>
                <c:pt idx="3">
                  <c:v>Wenig intensiv</c:v>
                </c:pt>
                <c:pt idx="4">
                  <c:v>Nicht intensiv</c:v>
                </c:pt>
              </c:strCache>
            </c:strRef>
          </c:cat>
          <c:val>
            <c:numRef>
              <c:f>F21_intens!$D$6:$D$10</c:f>
              <c:numCache>
                <c:formatCode>0.0%</c:formatCode>
                <c:ptCount val="5"/>
                <c:pt idx="0">
                  <c:v>0.14285714285714285</c:v>
                </c:pt>
                <c:pt idx="1">
                  <c:v>0.2857142857142857</c:v>
                </c:pt>
                <c:pt idx="2">
                  <c:v>0.21428571428571427</c:v>
                </c:pt>
                <c:pt idx="3">
                  <c:v>0.21428571428571427</c:v>
                </c:pt>
                <c:pt idx="4">
                  <c:v>0.14285714285714285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18176"/>
        <c:axId val="39232256"/>
      </c:barChart>
      <c:catAx>
        <c:axId val="3921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39232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23225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39218176"/>
        <c:crosses val="autoZero"/>
        <c:crossBetween val="between"/>
      </c:valAx>
      <c:spPr>
        <a:noFill/>
        <a:ln w="3175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4615890083632017"/>
          <c:y val="0.9295039682539683"/>
          <c:w val="0.34924027137736813"/>
          <c:h val="5.483028720626637E-2"/>
        </c:manualLayout>
      </c:layout>
      <c:overlay val="0"/>
      <c:spPr>
        <a:solidFill>
          <a:srgbClr val="C0C0C0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C0C0C0"/>
    </a:solidFill>
    <a:ln w="3175">
      <a:solidFill>
        <a:srgbClr val="FFFFFF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900068271036028E-2"/>
          <c:y val="6.7885117493472591E-2"/>
          <c:w val="0.88540941286909025"/>
          <c:h val="0.77062613843351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prozentaufteilung_umsatz!$B$3</c:f>
              <c:strCache>
                <c:ptCount val="1"/>
                <c:pt idx="0">
                  <c:v>2015 (n=44-213)</c:v>
                </c:pt>
              </c:strCache>
            </c:strRef>
          </c:tx>
          <c:spPr>
            <a:solidFill>
              <a:srgbClr val="9C224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8966547192353644E-2"/>
                  <c:y val="1.326232247284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933094384707287E-2"/>
                  <c:y val="4.4207741576162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285202252944187E-3"/>
                  <c:y val="-1.326232247284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prozentaufteilung_umsatz!$A$5:$A$9</c:f>
              <c:strCache>
                <c:ptCount val="5"/>
                <c:pt idx="0">
                  <c:v>Privatkunden</c:v>
                </c:pt>
                <c:pt idx="1">
                  <c:v>Gewerbliche Kunden</c:v>
                </c:pt>
                <c:pt idx="2">
                  <c:v>Industriekunden</c:v>
                </c:pt>
                <c:pt idx="3">
                  <c:v>Freiberufler</c:v>
                </c:pt>
                <c:pt idx="4">
                  <c:v>Sonstige Kunden</c:v>
                </c:pt>
              </c:strCache>
            </c:strRef>
          </c:cat>
          <c:val>
            <c:numRef>
              <c:f>prozentaufteilung_umsatz!$C$5:$C$9</c:f>
              <c:numCache>
                <c:formatCode>0.0</c:formatCode>
                <c:ptCount val="5"/>
                <c:pt idx="0" formatCode="General">
                  <c:v>65.5</c:v>
                </c:pt>
                <c:pt idx="1">
                  <c:v>24</c:v>
                </c:pt>
                <c:pt idx="2" formatCode="General">
                  <c:v>15.2</c:v>
                </c:pt>
                <c:pt idx="3" formatCode="General">
                  <c:v>11.7</c:v>
                </c:pt>
                <c:pt idx="4" formatCode="General">
                  <c:v>11.5</c:v>
                </c:pt>
              </c:numCache>
            </c:numRef>
          </c:val>
        </c:ser>
        <c:ser>
          <c:idx val="1"/>
          <c:order val="1"/>
          <c:tx>
            <c:strRef>
              <c:f>prozentaufteilung_umsatz!$B$11</c:f>
              <c:strCache>
                <c:ptCount val="1"/>
                <c:pt idx="0">
                  <c:v>2009 (n=69-287)</c:v>
                </c:pt>
              </c:strCache>
            </c:strRef>
          </c:tx>
          <c:spPr>
            <a:solidFill>
              <a:srgbClr val="333399"/>
            </a:solidFill>
          </c:spPr>
          <c:invertIfNegative val="0"/>
          <c:dLbls>
            <c:dLbl>
              <c:idx val="0"/>
              <c:layout>
                <c:manualLayout>
                  <c:x val="2.4385560675883256E-2"/>
                  <c:y val="-2.0261647491460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095067417648062E-3"/>
                  <c:y val="-1.768309663046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prozentaufteilung_umsatz!$C$13:$C$17</c:f>
              <c:numCache>
                <c:formatCode>0.0</c:formatCode>
                <c:ptCount val="5"/>
                <c:pt idx="0">
                  <c:v>62.874560000000002</c:v>
                </c:pt>
                <c:pt idx="1">
                  <c:v>26.324819999999999</c:v>
                </c:pt>
                <c:pt idx="2">
                  <c:v>20.82432</c:v>
                </c:pt>
                <c:pt idx="3">
                  <c:v>10.827959999999999</c:v>
                </c:pt>
                <c:pt idx="4">
                  <c:v>9.6666670000000003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36384"/>
        <c:axId val="41938304"/>
      </c:barChart>
      <c:lineChart>
        <c:grouping val="standard"/>
        <c:varyColors val="0"/>
        <c:ser>
          <c:idx val="2"/>
          <c:order val="2"/>
          <c:tx>
            <c:v>Median 2015</c:v>
          </c:tx>
          <c:spPr>
            <a:ln w="19050">
              <a:solidFill>
                <a:srgbClr val="9C2240"/>
              </a:solidFill>
              <a:prstDash val="sysDash"/>
            </a:ln>
          </c:spPr>
          <c:marker>
            <c:symbol val="triangle"/>
            <c:size val="8"/>
            <c:spPr>
              <a:pattFill prst="dkUpDiag">
                <a:fgClr>
                  <a:srgbClr val="9C2240"/>
                </a:fgClr>
                <a:bgClr>
                  <a:sysClr val="window" lastClr="FFFFFF"/>
                </a:bgClr>
              </a:pattFill>
            </c:spPr>
          </c:marker>
          <c:val>
            <c:numRef>
              <c:f>prozentaufteilung_umsatz!$G$5:$G$9</c:f>
              <c:numCache>
                <c:formatCode>General</c:formatCode>
                <c:ptCount val="5"/>
                <c:pt idx="0">
                  <c:v>70</c:v>
                </c:pt>
                <c:pt idx="1">
                  <c:v>20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smooth val="0"/>
        </c:ser>
        <c:ser>
          <c:idx val="3"/>
          <c:order val="3"/>
          <c:tx>
            <c:v>Median 2009</c:v>
          </c:tx>
          <c:spPr>
            <a:ln w="19050">
              <a:solidFill>
                <a:srgbClr val="333399"/>
              </a:solidFill>
              <a:prstDash val="sysDash"/>
            </a:ln>
          </c:spPr>
          <c:marker>
            <c:symbol val="square"/>
            <c:size val="8"/>
            <c:spPr>
              <a:pattFill prst="dkUpDiag">
                <a:fgClr>
                  <a:srgbClr val="333399"/>
                </a:fgClr>
                <a:bgClr>
                  <a:sysClr val="window" lastClr="FFFFFF"/>
                </a:bgClr>
              </a:pattFill>
            </c:spPr>
          </c:marker>
          <c:val>
            <c:numRef>
              <c:f>prozentaufteilung_umsatz!$G$13:$G$17</c:f>
              <c:numCache>
                <c:formatCode>General</c:formatCode>
                <c:ptCount val="5"/>
                <c:pt idx="0">
                  <c:v>70</c:v>
                </c:pt>
                <c:pt idx="1">
                  <c:v>20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36384"/>
        <c:axId val="41938304"/>
      </c:lineChart>
      <c:catAx>
        <c:axId val="4193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1938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93830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>
                    <a:latin typeface="+mn-lt"/>
                  </a:defRPr>
                </a:pPr>
                <a:r>
                  <a:rPr lang="en-US" sz="1100">
                    <a:latin typeface="+mn-lt"/>
                  </a:rPr>
                  <a:t>Prozent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1936384"/>
        <c:crosses val="autoZero"/>
        <c:crossBetween val="between"/>
      </c:valAx>
      <c:spPr>
        <a:solidFill>
          <a:srgbClr val="C0C0C0"/>
        </a:solidFill>
        <a:ln w="3175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2.5905017921146953E-2"/>
          <c:y val="0.92066241993873577"/>
          <c:w val="0.94252965523126808"/>
          <c:h val="7.460108604845446E-2"/>
        </c:manualLayout>
      </c:layout>
      <c:overlay val="0"/>
      <c:spPr>
        <a:solidFill>
          <a:srgbClr val="C0C0C0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C0C0C0"/>
    </a:solidFill>
    <a:ln w="3175">
      <a:solidFill>
        <a:srgbClr val="FFFFFF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609575012800831E-2"/>
          <c:y val="6.7885117493472591E-2"/>
          <c:w val="0.88269990612732552"/>
          <c:h val="0.75224749544626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einnahmearten!$B$3</c:f>
              <c:strCache>
                <c:ptCount val="1"/>
                <c:pt idx="0">
                  <c:v>2015 (n=36-210)</c:v>
                </c:pt>
              </c:strCache>
            </c:strRef>
          </c:tx>
          <c:spPr>
            <a:solidFill>
              <a:srgbClr val="9C224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5.4190134835296125E-3"/>
                  <c:y val="1.768309663046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1285202252944187E-3"/>
                  <c:y val="8.8415483152325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966547192353644E-2"/>
                  <c:y val="-8.10465899658415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einnahmearten!$A$5:$A$8</c:f>
              <c:strCache>
                <c:ptCount val="4"/>
                <c:pt idx="0">
                  <c:v>Neukunden</c:v>
                </c:pt>
                <c:pt idx="1">
                  <c:v>Bestandskunden</c:v>
                </c:pt>
                <c:pt idx="2">
                  <c:v>Schadensregulierung</c:v>
                </c:pt>
                <c:pt idx="3">
                  <c:v>Sonstige Leistungen</c:v>
                </c:pt>
              </c:strCache>
            </c:strRef>
          </c:cat>
          <c:val>
            <c:numRef>
              <c:f>einnahmearten!$C$5:$C$8</c:f>
              <c:numCache>
                <c:formatCode>General</c:formatCode>
                <c:ptCount val="4"/>
                <c:pt idx="0">
                  <c:v>24.8</c:v>
                </c:pt>
                <c:pt idx="1">
                  <c:v>70.400000000000006</c:v>
                </c:pt>
                <c:pt idx="2">
                  <c:v>10.199999999999999</c:v>
                </c:pt>
                <c:pt idx="3">
                  <c:v>10.1</c:v>
                </c:pt>
              </c:numCache>
            </c:numRef>
          </c:val>
        </c:ser>
        <c:ser>
          <c:idx val="1"/>
          <c:order val="1"/>
          <c:tx>
            <c:strRef>
              <c:f>einnahmearten!$B$10</c:f>
              <c:strCache>
                <c:ptCount val="1"/>
                <c:pt idx="0">
                  <c:v>2009 (n=30-277)</c:v>
                </c:pt>
              </c:strCache>
            </c:strRef>
          </c:tx>
          <c:spPr>
            <a:solidFill>
              <a:srgbClr val="333399"/>
            </a:solidFill>
          </c:spPr>
          <c:invertIfNegative val="0"/>
          <c:dLbls>
            <c:dLbl>
              <c:idx val="1"/>
              <c:layout>
                <c:manualLayout>
                  <c:x val="2.7095067417648111E-2"/>
                  <c:y val="8.8415483152325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347432861354164E-17"/>
                  <c:y val="1.7683096630465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einnahmearten!$C$12:$C$15</c:f>
              <c:numCache>
                <c:formatCode>0.0</c:formatCode>
                <c:ptCount val="4"/>
                <c:pt idx="0">
                  <c:v>30.685919999999999</c:v>
                </c:pt>
                <c:pt idx="1">
                  <c:v>65.489050000000006</c:v>
                </c:pt>
                <c:pt idx="2">
                  <c:v>11.179489999999999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15680"/>
        <c:axId val="42234240"/>
      </c:barChart>
      <c:lineChart>
        <c:grouping val="standard"/>
        <c:varyColors val="0"/>
        <c:ser>
          <c:idx val="2"/>
          <c:order val="2"/>
          <c:tx>
            <c:v>Median 2015</c:v>
          </c:tx>
          <c:spPr>
            <a:ln w="19050">
              <a:solidFill>
                <a:srgbClr val="9C2240"/>
              </a:solidFill>
              <a:prstDash val="sysDash"/>
            </a:ln>
          </c:spPr>
          <c:marker>
            <c:symbol val="triangle"/>
            <c:size val="8"/>
            <c:spPr>
              <a:pattFill prst="dkUpDiag">
                <a:fgClr>
                  <a:srgbClr val="9C2240"/>
                </a:fgClr>
                <a:bgClr>
                  <a:sysClr val="window" lastClr="FFFFFF"/>
                </a:bgClr>
              </a:pattFill>
            </c:spPr>
          </c:marker>
          <c:val>
            <c:numRef>
              <c:f>einnahmearten!$G$5:$G$8</c:f>
              <c:numCache>
                <c:formatCode>General</c:formatCode>
                <c:ptCount val="4"/>
                <c:pt idx="0">
                  <c:v>20</c:v>
                </c:pt>
                <c:pt idx="1">
                  <c:v>75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  <c:smooth val="0"/>
        </c:ser>
        <c:ser>
          <c:idx val="3"/>
          <c:order val="3"/>
          <c:tx>
            <c:v>Median 2009</c:v>
          </c:tx>
          <c:spPr>
            <a:ln w="19050">
              <a:solidFill>
                <a:srgbClr val="333399"/>
              </a:solidFill>
              <a:prstDash val="sysDash"/>
            </a:ln>
          </c:spPr>
          <c:marker>
            <c:symbol val="square"/>
            <c:size val="8"/>
            <c:spPr>
              <a:pattFill prst="dkUpDiag">
                <a:fgClr>
                  <a:srgbClr val="333399"/>
                </a:fgClr>
                <a:bgClr>
                  <a:sysClr val="window" lastClr="FFFFFF"/>
                </a:bgClr>
              </a:pattFill>
            </c:spPr>
          </c:marker>
          <c:val>
            <c:numRef>
              <c:f>einnahmearten!$G$12:$G$15</c:f>
              <c:numCache>
                <c:formatCode>General</c:formatCode>
                <c:ptCount val="4"/>
                <c:pt idx="0">
                  <c:v>23</c:v>
                </c:pt>
                <c:pt idx="1">
                  <c:v>70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15680"/>
        <c:axId val="42234240"/>
      </c:lineChart>
      <c:catAx>
        <c:axId val="4221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2234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23424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>
                    <a:latin typeface="+mn-lt"/>
                  </a:defRPr>
                </a:pPr>
                <a:r>
                  <a:rPr lang="en-US" sz="1100">
                    <a:latin typeface="+mn-lt"/>
                  </a:rPr>
                  <a:t>Prozent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2215680"/>
        <c:crosses val="autoZero"/>
        <c:crossBetween val="between"/>
      </c:valAx>
      <c:spPr>
        <a:solidFill>
          <a:srgbClr val="C0C0C0"/>
        </a:solidFill>
        <a:ln w="3175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2.3195511179382147E-2"/>
          <c:y val="0.91182087162350323"/>
          <c:w val="0.95607718894009219"/>
          <c:h val="7.460108604845446E-2"/>
        </c:manualLayout>
      </c:layout>
      <c:overlay val="0"/>
      <c:spPr>
        <a:solidFill>
          <a:srgbClr val="C0C0C0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C0C0C0"/>
    </a:solidFill>
    <a:ln w="3175">
      <a:solidFill>
        <a:srgbClr val="FFFFFF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795786061588351E-2"/>
          <c:y val="6.7885117493472591E-2"/>
          <c:w val="0.86620939790057438"/>
          <c:h val="0.78520120772946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konkurrenzdruck!$B$3</c:f>
              <c:strCache>
                <c:ptCount val="1"/>
                <c:pt idx="0">
                  <c:v>2015 (n=215)</c:v>
                </c:pt>
              </c:strCache>
            </c:strRef>
          </c:tx>
          <c:spPr>
            <a:solidFill>
              <a:srgbClr val="9C224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1707268766092295E-2"/>
                  <c:y val="1.045589145231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982224202812438E-2"/>
                  <c:y val="4.8428798727128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576719576719576E-3"/>
                  <c:y val="1.28874269005848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691671618142206E-2"/>
                  <c:y val="4.8428798727128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5.6130115795986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konkurrenzdruck!$A$5:$A$9</c:f>
              <c:strCache>
                <c:ptCount val="5"/>
                <c:pt idx="0">
                  <c:v>Sehr stark</c:v>
                </c:pt>
                <c:pt idx="1">
                  <c:v>Stark</c:v>
                </c:pt>
                <c:pt idx="2">
                  <c:v>Mittel</c:v>
                </c:pt>
                <c:pt idx="3">
                  <c:v>Gering</c:v>
                </c:pt>
                <c:pt idx="4">
                  <c:v>Sehr gering</c:v>
                </c:pt>
              </c:strCache>
            </c:strRef>
          </c:cat>
          <c:val>
            <c:numRef>
              <c:f>konkurrenzdruck!$C$5:$C$9</c:f>
              <c:numCache>
                <c:formatCode>0.0%</c:formatCode>
                <c:ptCount val="5"/>
                <c:pt idx="0">
                  <c:v>0.10232558139534884</c:v>
                </c:pt>
                <c:pt idx="1">
                  <c:v>0.17674418604651163</c:v>
                </c:pt>
                <c:pt idx="2">
                  <c:v>0.35813953488372091</c:v>
                </c:pt>
                <c:pt idx="3">
                  <c:v>0.17674418604651163</c:v>
                </c:pt>
                <c:pt idx="4">
                  <c:v>0.18604651162790697</c:v>
                </c:pt>
              </c:numCache>
            </c:numRef>
          </c:val>
        </c:ser>
        <c:ser>
          <c:idx val="1"/>
          <c:order val="1"/>
          <c:tx>
            <c:strRef>
              <c:f>konkurrenzdruck!$D$3</c:f>
              <c:strCache>
                <c:ptCount val="1"/>
                <c:pt idx="0">
                  <c:v>2009 (n=291)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0705337690631809E-2"/>
                  <c:y val="8.84159816140723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5121806298277E-2"/>
                  <c:y val="6.4571731636170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56115072291543E-2"/>
                  <c:y val="5.2645186953062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20934838581897E-2"/>
                  <c:y val="1.3261955272695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1285202252944187E-3"/>
                  <c:y val="1.326232247284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konkurrenzdruck!$A$5:$A$9</c:f>
              <c:strCache>
                <c:ptCount val="5"/>
                <c:pt idx="0">
                  <c:v>Sehr stark</c:v>
                </c:pt>
                <c:pt idx="1">
                  <c:v>Stark</c:v>
                </c:pt>
                <c:pt idx="2">
                  <c:v>Mittel</c:v>
                </c:pt>
                <c:pt idx="3">
                  <c:v>Gering</c:v>
                </c:pt>
                <c:pt idx="4">
                  <c:v>Sehr gering</c:v>
                </c:pt>
              </c:strCache>
            </c:strRef>
          </c:cat>
          <c:val>
            <c:numRef>
              <c:f>konkurrenzdruck!$E$5:$E$9</c:f>
              <c:numCache>
                <c:formatCode>0.0%</c:formatCode>
                <c:ptCount val="5"/>
                <c:pt idx="0">
                  <c:v>9.9656357388316158E-2</c:v>
                </c:pt>
                <c:pt idx="1">
                  <c:v>0.21649484536082475</c:v>
                </c:pt>
                <c:pt idx="2">
                  <c:v>0.31958762886597936</c:v>
                </c:pt>
                <c:pt idx="3">
                  <c:v>0.20618556701030927</c:v>
                </c:pt>
                <c:pt idx="4">
                  <c:v>0.15807560137457044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1424"/>
        <c:axId val="42392960"/>
      </c:barChart>
      <c:catAx>
        <c:axId val="4239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2392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296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2391424"/>
        <c:crosses val="autoZero"/>
        <c:crossBetween val="between"/>
      </c:valAx>
      <c:spPr>
        <a:noFill/>
        <a:ln w="3175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4868909685086155"/>
          <c:y val="0.93792340670025631"/>
          <c:w val="0.4812960487225193"/>
          <c:h val="5.483028720626637E-2"/>
        </c:manualLayout>
      </c:layout>
      <c:overlay val="0"/>
      <c:spPr>
        <a:solidFill>
          <a:srgbClr val="C0C0C0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C0C0C0"/>
    </a:solidFill>
    <a:ln w="3175">
      <a:solidFill>
        <a:srgbClr val="FFFFFF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8664127837514928"/>
          <c:y val="6.5242753623188404E-2"/>
          <c:w val="0.57121927803379413"/>
          <c:h val="0.835796135265700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vertriebskanäle!$C$3</c:f>
              <c:strCache>
                <c:ptCount val="1"/>
                <c:pt idx="0">
                  <c:v>2015 (n=213)</c:v>
                </c:pt>
              </c:strCache>
            </c:strRef>
          </c:tx>
          <c:spPr>
            <a:solidFill>
              <a:srgbClr val="9C2240"/>
            </a:solidFill>
            <a:ln w="25400">
              <a:noFill/>
            </a:ln>
          </c:spPr>
          <c:invertIfNegative val="0"/>
          <c:dPt>
            <c:idx val="4"/>
            <c:invertIfNegative val="0"/>
            <c:bubble3D val="0"/>
            <c:spPr>
              <a:pattFill prst="dkUpDiag">
                <a:fgClr>
                  <a:srgbClr val="9C2240"/>
                </a:fgClr>
                <a:bgClr>
                  <a:sysClr val="window" lastClr="FFFFFF"/>
                </a:bgClr>
              </a:pattFill>
              <a:ln w="25400">
                <a:noFill/>
              </a:ln>
            </c:spPr>
          </c:dPt>
          <c:dPt>
            <c:idx val="9"/>
            <c:invertIfNegative val="0"/>
            <c:bubble3D val="0"/>
            <c:spPr>
              <a:pattFill prst="dkUpDiag">
                <a:fgClr>
                  <a:srgbClr val="9C2240"/>
                </a:fgClr>
                <a:bgClr>
                  <a:sysClr val="window" lastClr="FFFFFF"/>
                </a:bgClr>
              </a:patt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0"/>
                  <c:y val="1.5338405797101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883739354327589E-3"/>
                  <c:y val="9.2028985507246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2883739354327589E-3"/>
                  <c:y val="1.2270531400966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720934838581897E-2"/>
                  <c:y val="9.2031400966183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vertriebskanäle!$B$5:$B$14</c:f>
              <c:strCache>
                <c:ptCount val="10"/>
                <c:pt idx="0">
                  <c:v>Banken und Kreditinstitute</c:v>
                </c:pt>
                <c:pt idx="1">
                  <c:v>Versicherungsaußendienst</c:v>
                </c:pt>
                <c:pt idx="2">
                  <c:v>Versicherungsagenten aller Art</c:v>
                </c:pt>
                <c:pt idx="3">
                  <c:v>Andere Versicherungsmakler</c:v>
                </c:pt>
                <c:pt idx="4">
                  <c:v>Online-Vergleichsportale</c:v>
                </c:pt>
                <c:pt idx="5">
                  <c:v>Strukturvertriebe</c:v>
                </c:pt>
                <c:pt idx="6">
                  <c:v>Finanzdienstleister</c:v>
                </c:pt>
                <c:pt idx="7">
                  <c:v>Sonstiges</c:v>
                </c:pt>
                <c:pt idx="8">
                  <c:v>Direktversicherungen über Internet</c:v>
                </c:pt>
                <c:pt idx="9">
                  <c:v>Annexvertrieb</c:v>
                </c:pt>
              </c:strCache>
            </c:strRef>
          </c:cat>
          <c:val>
            <c:numRef>
              <c:f>vertriebskanäle!$D$5:$D$14</c:f>
              <c:numCache>
                <c:formatCode>0.0%</c:formatCode>
                <c:ptCount val="10"/>
                <c:pt idx="0">
                  <c:v>0.72300469483568075</c:v>
                </c:pt>
                <c:pt idx="1">
                  <c:v>0.54929577464788737</c:v>
                </c:pt>
                <c:pt idx="2">
                  <c:v>0.42253521126760563</c:v>
                </c:pt>
                <c:pt idx="3">
                  <c:v>0.32863849765258218</c:v>
                </c:pt>
                <c:pt idx="4">
                  <c:v>0.17840375586854459</c:v>
                </c:pt>
                <c:pt idx="5">
                  <c:v>0.13145539906103287</c:v>
                </c:pt>
                <c:pt idx="6">
                  <c:v>6.1032863849765258E-2</c:v>
                </c:pt>
                <c:pt idx="7">
                  <c:v>5.6338028169014086E-2</c:v>
                </c:pt>
                <c:pt idx="8">
                  <c:v>3.2863849765258218E-2</c:v>
                </c:pt>
                <c:pt idx="9">
                  <c:v>4.6948356807511738E-3</c:v>
                </c:pt>
              </c:numCache>
            </c:numRef>
          </c:val>
        </c:ser>
        <c:ser>
          <c:idx val="1"/>
          <c:order val="1"/>
          <c:tx>
            <c:strRef>
              <c:f>vertriebskanäle!$E$3</c:f>
              <c:strCache>
                <c:ptCount val="1"/>
                <c:pt idx="0">
                  <c:v>2009 (n=287)</c:v>
                </c:pt>
              </c:strCache>
            </c:strRef>
          </c:tx>
          <c:spPr>
            <a:solidFill>
              <a:srgbClr val="333399"/>
            </a:solidFill>
          </c:spPr>
          <c:invertIfNegative val="0"/>
          <c:dLbls>
            <c:dLbl>
              <c:idx val="4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vertriebskanäle!$F$5:$F$14</c:f>
              <c:numCache>
                <c:formatCode>0.0%</c:formatCode>
                <c:ptCount val="10"/>
                <c:pt idx="0">
                  <c:v>0.64459930313588854</c:v>
                </c:pt>
                <c:pt idx="1">
                  <c:v>0.58188153310104529</c:v>
                </c:pt>
                <c:pt idx="2">
                  <c:v>0.31707317073170732</c:v>
                </c:pt>
                <c:pt idx="3">
                  <c:v>0.3623693379790941</c:v>
                </c:pt>
                <c:pt idx="4">
                  <c:v>0</c:v>
                </c:pt>
                <c:pt idx="5">
                  <c:v>0.30662020905923343</c:v>
                </c:pt>
                <c:pt idx="6">
                  <c:v>0.1289198606271777</c:v>
                </c:pt>
                <c:pt idx="7">
                  <c:v>0</c:v>
                </c:pt>
                <c:pt idx="8">
                  <c:v>3.8327526132404179E-2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09120"/>
        <c:axId val="42310656"/>
      </c:barChart>
      <c:catAx>
        <c:axId val="42309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2310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10656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2309120"/>
        <c:crosses val="max"/>
        <c:crossBetween val="between"/>
      </c:valAx>
      <c:spPr>
        <a:solidFill>
          <a:srgbClr val="C0C0C0"/>
        </a:solidFill>
        <a:ln w="3175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1.5720934838581897E-2"/>
          <c:y val="0.90518285024154588"/>
          <c:w val="0.3391835016835017"/>
          <c:h val="7.4477294685990333E-2"/>
        </c:manualLayout>
      </c:layout>
      <c:overlay val="0"/>
      <c:spPr>
        <a:solidFill>
          <a:srgbClr val="C0C0C0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C0C0C0"/>
    </a:solidFill>
    <a:ln w="12700">
      <a:solidFill>
        <a:srgbClr val="FFFFFF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795786061588351E-2"/>
          <c:y val="6.7885117493472591E-2"/>
          <c:w val="0.89951377633711493"/>
          <c:h val="0.76801111111111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beratungsaufwand!$B$3</c:f>
              <c:strCache>
                <c:ptCount val="1"/>
                <c:pt idx="0">
                  <c:v>2015 (n=213)</c:v>
                </c:pt>
              </c:strCache>
            </c:strRef>
          </c:tx>
          <c:spPr>
            <a:solidFill>
              <a:srgbClr val="9C224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2.7095067417648062E-3"/>
                  <c:y val="1.768309663046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190134835296125E-3"/>
                  <c:y val="1.326232247284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613415258576549E-3"/>
                  <c:y val="8.4666527429685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190134835296125E-3"/>
                  <c:y val="1.768309663046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095067417648062E-3"/>
                  <c:y val="1.3262322472848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beratungsaufwand!$A$5:$A$9</c:f>
              <c:strCache>
                <c:ptCount val="5"/>
                <c:pt idx="0">
                  <c:v>Geschäftskunden</c:v>
                </c:pt>
                <c:pt idx="1">
                  <c:v>Keine Unterschiede</c:v>
                </c:pt>
                <c:pt idx="2">
                  <c:v>Privatkunden</c:v>
                </c:pt>
                <c:pt idx="3">
                  <c:v>Freiberufler</c:v>
                </c:pt>
                <c:pt idx="4">
                  <c:v>Weiß nicht</c:v>
                </c:pt>
              </c:strCache>
            </c:strRef>
          </c:cat>
          <c:val>
            <c:numRef>
              <c:f>beratungsaufwand!$C$5:$C$9</c:f>
              <c:numCache>
                <c:formatCode>0.0%</c:formatCode>
                <c:ptCount val="5"/>
                <c:pt idx="0">
                  <c:v>0.42253521126760563</c:v>
                </c:pt>
                <c:pt idx="1">
                  <c:v>0.27230046948356806</c:v>
                </c:pt>
                <c:pt idx="2">
                  <c:v>0.15962441314553991</c:v>
                </c:pt>
                <c:pt idx="3">
                  <c:v>0.12676056338028169</c:v>
                </c:pt>
                <c:pt idx="4">
                  <c:v>1.8779342723004695E-2</c:v>
                </c:pt>
              </c:numCache>
            </c:numRef>
          </c:val>
        </c:ser>
        <c:ser>
          <c:idx val="1"/>
          <c:order val="1"/>
          <c:tx>
            <c:strRef>
              <c:f>beratungsaufwand!$D$3</c:f>
              <c:strCache>
                <c:ptCount val="1"/>
                <c:pt idx="0">
                  <c:v>2009 (n=266)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6.8063492063492066E-3"/>
                  <c:y val="3.0676328502415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285202252944187E-3"/>
                  <c:y val="1.326232247284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285202252944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190134835296125E-3"/>
                  <c:y val="1.3262322472848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beratungsaufwand!$A$5:$A$9</c:f>
              <c:strCache>
                <c:ptCount val="5"/>
                <c:pt idx="0">
                  <c:v>Geschäftskunden</c:v>
                </c:pt>
                <c:pt idx="1">
                  <c:v>Keine Unterschiede</c:v>
                </c:pt>
                <c:pt idx="2">
                  <c:v>Privatkunden</c:v>
                </c:pt>
                <c:pt idx="3">
                  <c:v>Freiberufler</c:v>
                </c:pt>
                <c:pt idx="4">
                  <c:v>Weiß nicht</c:v>
                </c:pt>
              </c:strCache>
            </c:strRef>
          </c:cat>
          <c:val>
            <c:numRef>
              <c:f>beratungsaufwand!$E$5:$E$9</c:f>
              <c:numCache>
                <c:formatCode>0.0%</c:formatCode>
                <c:ptCount val="5"/>
                <c:pt idx="0">
                  <c:v>0.38721804511278196</c:v>
                </c:pt>
                <c:pt idx="1">
                  <c:v>0.26315789473684209</c:v>
                </c:pt>
                <c:pt idx="2">
                  <c:v>0.18421052631578946</c:v>
                </c:pt>
                <c:pt idx="3">
                  <c:v>0.13909774436090225</c:v>
                </c:pt>
                <c:pt idx="4">
                  <c:v>2.6315789473684209E-2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67136"/>
        <c:axId val="43909888"/>
      </c:barChart>
      <c:catAx>
        <c:axId val="4386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3909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0988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3867136"/>
        <c:crosses val="autoZero"/>
        <c:crossBetween val="between"/>
      </c:valAx>
      <c:spPr>
        <a:noFill/>
        <a:ln w="3175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9796472222222222"/>
          <c:y val="0.9295039682539683"/>
          <c:w val="0.57035930555555558"/>
          <c:h val="5.483028720626637E-2"/>
        </c:manualLayout>
      </c:layout>
      <c:overlay val="0"/>
      <c:spPr>
        <a:solidFill>
          <a:srgbClr val="C0C0C0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C0C0C0"/>
    </a:solidFill>
    <a:ln w="3175">
      <a:solidFill>
        <a:srgbClr val="FFFFFF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5032583333333334"/>
          <c:y val="3.9164490861618793E-2"/>
          <c:w val="0.6075348611111111"/>
          <c:h val="0.808605669338082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abgrenzung!$C$3</c:f>
              <c:strCache>
                <c:ptCount val="1"/>
                <c:pt idx="0">
                  <c:v>2015 (n=213)</c:v>
                </c:pt>
              </c:strCache>
            </c:strRef>
          </c:tx>
          <c:spPr>
            <a:solidFill>
              <a:srgbClr val="9C224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8.1285202252944187E-3"/>
                  <c:y val="2.473533194815474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1901348352961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abgrenzung!$B$5:$B$12</c:f>
              <c:strCache>
                <c:ptCount val="8"/>
                <c:pt idx="0">
                  <c:v>Qualifikation, Fachwissen</c:v>
                </c:pt>
                <c:pt idx="1">
                  <c:v>Guter Service (Vertrag und Schaden)</c:v>
                </c:pt>
                <c:pt idx="2">
                  <c:v>Objektive Information und Beratung</c:v>
                </c:pt>
                <c:pt idx="3">
                  <c:v>Spezialisierung auf bestimmte Kundensegmente</c:v>
                </c:pt>
                <c:pt idx="4">
                  <c:v>Enge Zusammenarbeit mit ausgewählten Versicherungsunternehmen</c:v>
                </c:pt>
                <c:pt idx="5">
                  <c:v>Fachvorträge, Fachartikel, Seminare, Newsletter</c:v>
                </c:pt>
                <c:pt idx="6">
                  <c:v>Sonstiges</c:v>
                </c:pt>
                <c:pt idx="7">
                  <c:v>Werbekampagnen</c:v>
                </c:pt>
              </c:strCache>
            </c:strRef>
          </c:cat>
          <c:val>
            <c:numRef>
              <c:f>abgrenzung!$D$5:$D$12</c:f>
              <c:numCache>
                <c:formatCode>0.0%</c:formatCode>
                <c:ptCount val="8"/>
                <c:pt idx="0">
                  <c:v>0.92488262910798125</c:v>
                </c:pt>
                <c:pt idx="1">
                  <c:v>0.92018779342723001</c:v>
                </c:pt>
                <c:pt idx="2">
                  <c:v>0.7699530516431925</c:v>
                </c:pt>
                <c:pt idx="3">
                  <c:v>0.15492957746478872</c:v>
                </c:pt>
                <c:pt idx="4">
                  <c:v>9.8591549295774641E-2</c:v>
                </c:pt>
                <c:pt idx="5">
                  <c:v>5.6338028169014086E-2</c:v>
                </c:pt>
                <c:pt idx="6">
                  <c:v>1.8779342723004695E-2</c:v>
                </c:pt>
                <c:pt idx="7">
                  <c:v>9.3896713615023476E-3</c:v>
                </c:pt>
              </c:numCache>
            </c:numRef>
          </c:val>
        </c:ser>
        <c:ser>
          <c:idx val="1"/>
          <c:order val="1"/>
          <c:tx>
            <c:strRef>
              <c:f>abgrenzung!$E$3</c:f>
              <c:strCache>
                <c:ptCount val="1"/>
                <c:pt idx="0">
                  <c:v>2009 (n=262)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abgrenzung!$B$5:$B$12</c:f>
              <c:strCache>
                <c:ptCount val="8"/>
                <c:pt idx="0">
                  <c:v>Qualifikation, Fachwissen</c:v>
                </c:pt>
                <c:pt idx="1">
                  <c:v>Guter Service (Vertrag und Schaden)</c:v>
                </c:pt>
                <c:pt idx="2">
                  <c:v>Objektive Information und Beratung</c:v>
                </c:pt>
                <c:pt idx="3">
                  <c:v>Spezialisierung auf bestimmte Kundensegmente</c:v>
                </c:pt>
                <c:pt idx="4">
                  <c:v>Enge Zusammenarbeit mit ausgewählten Versicherungsunternehmen</c:v>
                </c:pt>
                <c:pt idx="5">
                  <c:v>Fachvorträge, Fachartikel, Seminare, Newsletter</c:v>
                </c:pt>
                <c:pt idx="6">
                  <c:v>Sonstiges</c:v>
                </c:pt>
                <c:pt idx="7">
                  <c:v>Werbekampagnen</c:v>
                </c:pt>
              </c:strCache>
            </c:strRef>
          </c:cat>
          <c:val>
            <c:numRef>
              <c:f>abgrenzung!$F$5:$F$12</c:f>
              <c:numCache>
                <c:formatCode>0.0%</c:formatCode>
                <c:ptCount val="8"/>
                <c:pt idx="0">
                  <c:v>0.87786259541984735</c:v>
                </c:pt>
                <c:pt idx="1">
                  <c:v>0.95419847328244278</c:v>
                </c:pt>
                <c:pt idx="2">
                  <c:v>0.73664122137404575</c:v>
                </c:pt>
                <c:pt idx="3">
                  <c:v>0.14122137404580154</c:v>
                </c:pt>
                <c:pt idx="4">
                  <c:v>0.14122137404580154</c:v>
                </c:pt>
                <c:pt idx="5">
                  <c:v>3.8167938931297711E-2</c:v>
                </c:pt>
                <c:pt idx="6">
                  <c:v>0</c:v>
                </c:pt>
                <c:pt idx="7">
                  <c:v>3.8167938931297708E-3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63904"/>
        <c:axId val="43965440"/>
      </c:barChart>
      <c:catAx>
        <c:axId val="43963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3965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65440"/>
        <c:scaling>
          <c:orientation val="minMax"/>
          <c:max val="1.1000000000000001"/>
          <c:min val="0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3963904"/>
        <c:crosses val="max"/>
        <c:crossBetween val="between"/>
        <c:majorUnit val="0.2"/>
      </c:valAx>
      <c:spPr>
        <a:solidFill>
          <a:srgbClr val="C0C0C0"/>
        </a:solidFill>
        <a:ln w="3175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834561713836478"/>
          <c:y val="0.92481704059829062"/>
          <c:w val="0.31943569721795528"/>
          <c:h val="5.483028720626637E-2"/>
        </c:manualLayout>
      </c:layout>
      <c:overlay val="0"/>
      <c:spPr>
        <a:solidFill>
          <a:srgbClr val="C0C0C0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C0C0C0"/>
    </a:solidFill>
    <a:ln w="12700">
      <a:solidFill>
        <a:srgbClr val="FFFFFF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FEDD2-F5F0-4D88-AC7C-C01D345414E4}" type="datetimeFigureOut">
              <a:rPr lang="de-AT" smtClean="0"/>
              <a:t>20.08.2015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5163-4CCF-433C-AA52-59D9496E4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2330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BE1CA4-7F76-4A46-914F-E0C67E934DFC}" type="datetimeFigureOut">
              <a:rPr lang="de-AT"/>
              <a:pPr>
                <a:defRPr/>
              </a:pPr>
              <a:t>20.08.2015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33" y="4717137"/>
            <a:ext cx="5436235" cy="44693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A3A08B-A58E-4B37-B440-C9C1809B3B6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1424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2566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2514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0964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0120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6307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2242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681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3364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noch eventuell</a:t>
            </a:r>
            <a:r>
              <a:rPr lang="de-DE" baseline="0" dirty="0" smtClean="0"/>
              <a:t> zu ersten Punkt Informationen hinzufügen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9287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dieser Grafik</a:t>
            </a:r>
            <a:r>
              <a:rPr lang="de-DE" baseline="0" dirty="0" smtClean="0"/>
              <a:t> wird komischerweise nur ein Median </a:t>
            </a:r>
            <a:r>
              <a:rPr lang="de-DE" baseline="0" dirty="0" err="1" smtClean="0"/>
              <a:t>angenzeigt</a:t>
            </a:r>
            <a:r>
              <a:rPr lang="de-DE" baseline="0" dirty="0" smtClean="0"/>
              <a:t>;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919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475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6150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3364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1317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5305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1911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430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6635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553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088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4751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475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AT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336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3364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3364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A08B-A58E-4B37-B440-C9C1809B3B68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475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7753D-E450-40AF-BEAD-E0D53778B562}" type="datetime1">
              <a:rPr lang="de-AT"/>
              <a:pPr>
                <a:defRPr/>
              </a:pPr>
              <a:t>20.08.2015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E7FA-A432-4BFD-9450-9C74C9021E0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3FD1-291D-4150-92C9-4CE33D278D83}" type="datetime1">
              <a:rPr lang="de-AT"/>
              <a:pPr>
                <a:defRPr/>
              </a:pPr>
              <a:t>20.08.2015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E1358-68CC-43E1-AF82-D00666983DF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FC661-A2E2-4CF8-90E9-8F3A1C50DC65}" type="datetime1">
              <a:rPr lang="de-AT"/>
              <a:pPr>
                <a:defRPr/>
              </a:pPr>
              <a:t>20.08.2015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8407-F581-4848-9F1A-A17C9089D58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5EC24-DF11-42DB-9392-F76B65E4C81F}" type="datetime1">
              <a:rPr lang="de-AT"/>
              <a:pPr>
                <a:defRPr/>
              </a:pPr>
              <a:t>20.08.2015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B7F2-64DF-4256-8983-9C51FA85F4E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4579-EA24-4717-B5ED-0602C8209806}" type="datetime1">
              <a:rPr lang="de-AT"/>
              <a:pPr>
                <a:defRPr/>
              </a:pPr>
              <a:t>20.08.2015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1797-603D-45BC-A328-9B4C99BDF42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4D37-AA18-48C9-93B6-91E15041A8BE}" type="datetime1">
              <a:rPr lang="de-AT"/>
              <a:pPr>
                <a:defRPr/>
              </a:pPr>
              <a:t>20.08.2015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27FA-0D17-451E-8B61-B002C195A94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37124-D824-4953-9BA6-D105CC9E4F0F}" type="datetime1">
              <a:rPr lang="de-AT"/>
              <a:pPr>
                <a:defRPr/>
              </a:pPr>
              <a:t>20.08.2015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447A4-37BB-4A38-A1B7-4C375391E30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99D3-9E73-4C38-9410-342433520B15}" type="datetime1">
              <a:rPr lang="de-AT"/>
              <a:pPr>
                <a:defRPr/>
              </a:pPr>
              <a:t>20.08.2015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6683-FA27-40D4-AF29-51BDBF2E10A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E2D8-05D0-4DBE-B31B-A558E824DB68}" type="datetime1">
              <a:rPr lang="de-AT"/>
              <a:pPr>
                <a:defRPr/>
              </a:pPr>
              <a:t>20.08.2015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A73A-B389-4CD0-957F-0F6C8609933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BD471-2AA0-4DA7-9992-9D41DF347AA4}" type="datetime1">
              <a:rPr lang="de-AT"/>
              <a:pPr>
                <a:defRPr/>
              </a:pPr>
              <a:t>20.08.2015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CD15-557B-4BDA-8AD7-E9EA11BB276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D405-A034-411C-8C34-67D302094E63}" type="datetime1">
              <a:rPr lang="de-AT"/>
              <a:pPr>
                <a:defRPr/>
              </a:pPr>
              <a:t>20.08.2015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37DD-6E26-4944-B9C3-F45923D4648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AT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A90C60-6036-4988-A506-360AFCE40C2D}" type="datetime1">
              <a:rPr lang="de-AT"/>
              <a:pPr>
                <a:defRPr/>
              </a:pPr>
              <a:t>20.08.2015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21533F-2CC9-4C0A-A4EB-FEBC6B0055F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ngerer@carinthia.ihs.ac.a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mailto:luger@carinthia.ihs.ac.at" TargetMode="External"/><Relationship Id="rId4" Type="http://schemas.openxmlformats.org/officeDocument/2006/relationships/hyperlink" Target="mailto:a.klinglmair@carinthia.ihs.ac.a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-349250"/>
            <a:ext cx="10533063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feld 1"/>
          <p:cNvSpPr txBox="1">
            <a:spLocks noChangeArrowheads="1"/>
          </p:cNvSpPr>
          <p:nvPr/>
        </p:nvSpPr>
        <p:spPr bwMode="auto">
          <a:xfrm>
            <a:off x="250825" y="3200400"/>
            <a:ext cx="91725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AT" altLang="de-DE" sz="4000" b="1">
                <a:solidFill>
                  <a:schemeClr val="bg1"/>
                </a:solidFill>
                <a:latin typeface="Century Gothic" pitchFamily="34" charset="0"/>
              </a:rPr>
              <a:t>Albert LUGER</a:t>
            </a:r>
            <a:r>
              <a:rPr lang="de-AT" altLang="de-DE" sz="4000">
                <a:solidFill>
                  <a:schemeClr val="bg1"/>
                </a:solidFill>
                <a:latin typeface="Century Gothic" pitchFamily="34" charset="0"/>
              </a:rPr>
              <a:t>, M.A.</a:t>
            </a:r>
          </a:p>
          <a:p>
            <a:pPr>
              <a:buFontTx/>
              <a:buNone/>
            </a:pPr>
            <a:r>
              <a:rPr lang="de-AT" altLang="de-DE" sz="4000">
                <a:solidFill>
                  <a:schemeClr val="bg1"/>
                </a:solidFill>
                <a:latin typeface="Century Gothic" pitchFamily="34" charset="0"/>
              </a:rPr>
              <a:t>Wissenschaftlicher Mitarbeiter </a:t>
            </a:r>
          </a:p>
          <a:p>
            <a:pPr>
              <a:buFontTx/>
              <a:buNone/>
            </a:pPr>
            <a:r>
              <a:rPr lang="de-AT" altLang="de-DE" sz="4000">
                <a:solidFill>
                  <a:schemeClr val="bg1"/>
                </a:solidFill>
                <a:latin typeface="Century Gothic" pitchFamily="34" charset="0"/>
              </a:rPr>
              <a:t>IHS Kärnten</a:t>
            </a:r>
          </a:p>
        </p:txBody>
      </p:sp>
      <p:pic>
        <p:nvPicPr>
          <p:cNvPr id="2052" name="Picture 2" descr="vmk_logo_RZ_CMYK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823913"/>
            <a:ext cx="4344988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0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9B7F2-64DF-4256-8983-9C51FA85F4EE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3240000"/>
            <a:ext cx="9144000" cy="777875"/>
          </a:xfrm>
          <a:solidFill>
            <a:srgbClr val="C0C0C0"/>
          </a:solidFill>
        </p:spPr>
        <p:txBody>
          <a:bodyPr/>
          <a:lstStyle/>
          <a:p>
            <a:r>
              <a:rPr lang="de-DE" sz="2600" b="1" dirty="0" smtClean="0">
                <a:latin typeface="Cambria" pitchFamily="18" charset="0"/>
              </a:rPr>
              <a:t>Versicherungsmakler/innen</a:t>
            </a:r>
            <a:endParaRPr lang="de-AT" sz="2600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66817"/>
            <a:ext cx="8229600" cy="920294"/>
          </a:xfrm>
        </p:spPr>
        <p:txBody>
          <a:bodyPr/>
          <a:lstStyle/>
          <a:p>
            <a:pPr algn="l"/>
            <a:r>
              <a:rPr lang="de-DE" sz="1300" b="1" dirty="0" smtClean="0">
                <a:latin typeface="Cambria" panose="02040503050406030204" pitchFamily="18" charset="0"/>
              </a:rPr>
              <a:t>Versicherungsmakler/innen</a:t>
            </a:r>
            <a:r>
              <a:rPr lang="de-DE" sz="2400" b="1" dirty="0" smtClean="0">
                <a:latin typeface="Cambria" panose="02040503050406030204" pitchFamily="18" charset="0"/>
              </a:rPr>
              <a:t/>
            </a:r>
            <a:br>
              <a:rPr lang="de-DE" sz="2400" b="1" dirty="0" smtClean="0">
                <a:latin typeface="Cambria" panose="02040503050406030204" pitchFamily="18" charset="0"/>
              </a:rPr>
            </a:br>
            <a:r>
              <a:rPr lang="de-DE" sz="2400" b="1" dirty="0" smtClean="0">
                <a:latin typeface="Cambria" panose="02040503050406030204" pitchFamily="18" charset="0"/>
              </a:rPr>
              <a:t>Unternehmensbezogene Charakteristika (1)</a:t>
            </a:r>
            <a:endParaRPr lang="de-AT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7F2-64DF-4256-8983-9C51FA85F4EE}" type="slidenum">
              <a:rPr lang="de-AT" smtClean="0"/>
              <a:pPr/>
              <a:t>11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15" name="Inhaltsplatzhalter 14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8463600" cy="5086800"/>
          </a:xfrm>
        </p:spPr>
        <p:txBody>
          <a:bodyPr/>
          <a:lstStyle/>
          <a:p>
            <a:pPr algn="just"/>
            <a:r>
              <a:rPr lang="de-DE" sz="1600" dirty="0" smtClean="0">
                <a:latin typeface="Cambria" panose="02040503050406030204" pitchFamily="18" charset="0"/>
              </a:rPr>
              <a:t>14,5 % der Maklerunternehmen verfügen über mehr als einen Standort in Österreich. Die restlichen 85,5 % betreiben jeweils nur einen Standort, was keine Änderung zu 2009 darstellt.</a:t>
            </a:r>
          </a:p>
          <a:p>
            <a:pPr marL="0" indent="0" algn="just">
              <a:buNone/>
            </a:pPr>
            <a:endParaRPr lang="de-DE" sz="1200" dirty="0" smtClean="0">
              <a:latin typeface="Cambria" panose="02040503050406030204" pitchFamily="18" charset="0"/>
            </a:endParaRPr>
          </a:p>
          <a:p>
            <a:pPr algn="just"/>
            <a:r>
              <a:rPr lang="de-DE" sz="1600" dirty="0" smtClean="0">
                <a:latin typeface="Cambria" panose="02040503050406030204" pitchFamily="18" charset="0"/>
              </a:rPr>
              <a:t>47,3 % sind eigenständige Unternehmen, die keiner unternehmensübergreifenden Organisation angehören. 26,5 % gehören einer nationalen Maklervereinigung an, woraus eine signifikante Änderung um 11, 5 Prozentpunkte gegenüber 2009 resultiert.</a:t>
            </a:r>
          </a:p>
          <a:p>
            <a:pPr marL="0" indent="0" algn="just">
              <a:buNone/>
            </a:pPr>
            <a:endParaRPr lang="de-DE" sz="1200" dirty="0">
              <a:latin typeface="Cambria" panose="02040503050406030204" pitchFamily="18" charset="0"/>
            </a:endParaRPr>
          </a:p>
          <a:p>
            <a:pPr algn="just"/>
            <a:r>
              <a:rPr lang="de-DE" sz="1600" dirty="0" smtClean="0">
                <a:latin typeface="Cambria" panose="02040503050406030204" pitchFamily="18" charset="0"/>
              </a:rPr>
              <a:t>Die Makler/innen beschäftigen durchschnittlich 4,4 Vollzeit- und 2,1 Teilzeitmitarbeiter/innen sowie 1,1 Personen in Form anderer Dienstverhältnisse, was keine signifikante Änderung gegenüber 2009 darstellt.</a:t>
            </a:r>
          </a:p>
          <a:p>
            <a:pPr marL="0" indent="0" algn="just">
              <a:buNone/>
            </a:pPr>
            <a:endParaRPr lang="de-DE" sz="1200" dirty="0">
              <a:latin typeface="Cambria" panose="02040503050406030204" pitchFamily="18" charset="0"/>
            </a:endParaRPr>
          </a:p>
          <a:p>
            <a:pPr algn="just"/>
            <a:r>
              <a:rPr lang="de-DE" sz="1600" dirty="0" smtClean="0">
                <a:latin typeface="Cambria" panose="02040503050406030204" pitchFamily="18" charset="0"/>
              </a:rPr>
              <a:t>Jeweils mehr als 40 % der Befragten weisen 2014 einen Prämienbestand von „€ 100.000 bis weniger als € 1 Mio.“ bzw. „€ 1 Mio. und mehr“ auf, woraus sich keine signifikanten Veränderungen zu 2009 erkennen lassen.</a:t>
            </a:r>
            <a:endParaRPr lang="de-DE" sz="16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de-DE" sz="1200" dirty="0">
              <a:latin typeface="Cambria" panose="02040503050406030204" pitchFamily="18" charset="0"/>
            </a:endParaRPr>
          </a:p>
          <a:p>
            <a:pPr algn="just"/>
            <a:r>
              <a:rPr lang="de-DE" sz="1600" dirty="0">
                <a:latin typeface="Cambria" panose="02040503050406030204" pitchFamily="18" charset="0"/>
              </a:rPr>
              <a:t>49,5 % </a:t>
            </a:r>
            <a:r>
              <a:rPr lang="de-DE" sz="1600" dirty="0" smtClean="0">
                <a:latin typeface="Cambria" panose="02040503050406030204" pitchFamily="18" charset="0"/>
              </a:rPr>
              <a:t>generieren einen </a:t>
            </a:r>
            <a:r>
              <a:rPr lang="de-DE" sz="1600" dirty="0">
                <a:latin typeface="Cambria" panose="02040503050406030204" pitchFamily="18" charset="0"/>
              </a:rPr>
              <a:t>Jahresumsatz von </a:t>
            </a:r>
            <a:r>
              <a:rPr lang="de-DE" sz="1600" dirty="0" smtClean="0">
                <a:latin typeface="Cambria" panose="02040503050406030204" pitchFamily="18" charset="0"/>
              </a:rPr>
              <a:t>„€ </a:t>
            </a:r>
            <a:r>
              <a:rPr lang="de-DE" sz="1600" dirty="0">
                <a:latin typeface="Cambria" panose="02040503050406030204" pitchFamily="18" charset="0"/>
              </a:rPr>
              <a:t>100.000 bis weniger als € </a:t>
            </a:r>
            <a:r>
              <a:rPr lang="de-DE" sz="1600" dirty="0" smtClean="0">
                <a:latin typeface="Cambria" panose="02040503050406030204" pitchFamily="18" charset="0"/>
              </a:rPr>
              <a:t>1 Mio.“ </a:t>
            </a:r>
            <a:r>
              <a:rPr lang="de-DE" sz="1600" dirty="0">
                <a:latin typeface="Cambria" panose="02040503050406030204" pitchFamily="18" charset="0"/>
              </a:rPr>
              <a:t>und 26,2 % </a:t>
            </a:r>
            <a:r>
              <a:rPr lang="de-DE" sz="1600" dirty="0" smtClean="0">
                <a:latin typeface="Cambria" panose="02040503050406030204" pitchFamily="18" charset="0"/>
              </a:rPr>
              <a:t/>
            </a:r>
            <a:br>
              <a:rPr lang="de-DE" sz="1600" dirty="0" smtClean="0">
                <a:latin typeface="Cambria" panose="02040503050406030204" pitchFamily="18" charset="0"/>
              </a:rPr>
            </a:br>
            <a:r>
              <a:rPr lang="de-DE" sz="1600" dirty="0" smtClean="0">
                <a:latin typeface="Cambria" panose="02040503050406030204" pitchFamily="18" charset="0"/>
              </a:rPr>
              <a:t>„€ </a:t>
            </a:r>
            <a:r>
              <a:rPr lang="de-DE" sz="1600" dirty="0">
                <a:latin typeface="Cambria" panose="02040503050406030204" pitchFamily="18" charset="0"/>
              </a:rPr>
              <a:t>50.000 bis weniger als € </a:t>
            </a:r>
            <a:r>
              <a:rPr lang="de-DE" sz="1600" dirty="0" smtClean="0">
                <a:latin typeface="Cambria" panose="02040503050406030204" pitchFamily="18" charset="0"/>
              </a:rPr>
              <a:t>100.000“. </a:t>
            </a:r>
            <a:r>
              <a:rPr lang="de-DE" sz="1600" dirty="0">
                <a:latin typeface="Cambria" panose="02040503050406030204" pitchFamily="18" charset="0"/>
              </a:rPr>
              <a:t>Der durchschnittliche Jahresumsatz beträgt rund € 420.000</a:t>
            </a:r>
            <a:r>
              <a:rPr lang="de-DE" sz="1600" dirty="0" smtClean="0">
                <a:latin typeface="Cambria" panose="02040503050406030204" pitchFamily="18" charset="0"/>
              </a:rPr>
              <a:t>. Die Hälfte der Unternehmen erwirtschaftet einen Umsatz von weniger als </a:t>
            </a:r>
            <a:br>
              <a:rPr lang="de-DE" sz="1600" dirty="0" smtClean="0">
                <a:latin typeface="Cambria" panose="02040503050406030204" pitchFamily="18" charset="0"/>
              </a:rPr>
            </a:br>
            <a:r>
              <a:rPr lang="de-DE" sz="1600" dirty="0" smtClean="0">
                <a:latin typeface="Cambria" panose="02040503050406030204" pitchFamily="18" charset="0"/>
              </a:rPr>
              <a:t>€ 116.000.</a:t>
            </a:r>
            <a:endParaRPr lang="de-DE" sz="1600" dirty="0">
              <a:latin typeface="Cambria" panose="02040503050406030204" pitchFamily="18" charset="0"/>
            </a:endParaRPr>
          </a:p>
          <a:p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210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66817"/>
            <a:ext cx="8229600" cy="920294"/>
          </a:xfrm>
        </p:spPr>
        <p:txBody>
          <a:bodyPr/>
          <a:lstStyle/>
          <a:p>
            <a:pPr algn="l"/>
            <a:r>
              <a:rPr lang="de-DE" sz="1300" b="1" dirty="0" smtClean="0">
                <a:latin typeface="Cambria" panose="02040503050406030204" pitchFamily="18" charset="0"/>
              </a:rPr>
              <a:t>Versicherungsmakler/innen</a:t>
            </a:r>
            <a:r>
              <a:rPr lang="de-DE" sz="2400" b="1" dirty="0" smtClean="0">
                <a:latin typeface="Cambria" panose="02040503050406030204" pitchFamily="18" charset="0"/>
              </a:rPr>
              <a:t/>
            </a:r>
            <a:br>
              <a:rPr lang="de-DE" sz="2400" b="1" dirty="0" smtClean="0">
                <a:latin typeface="Cambria" panose="02040503050406030204" pitchFamily="18" charset="0"/>
              </a:rPr>
            </a:br>
            <a:r>
              <a:rPr lang="de-DE" sz="2400" b="1" dirty="0" smtClean="0">
                <a:latin typeface="Cambria" panose="02040503050406030204" pitchFamily="18" charset="0"/>
              </a:rPr>
              <a:t>Unternehmensbezogene Charakteristika (2)</a:t>
            </a:r>
            <a:endParaRPr lang="de-AT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7F2-64DF-4256-8983-9C51FA85F4EE}" type="slidenum">
              <a:rPr lang="de-AT" smtClean="0"/>
              <a:pPr/>
              <a:t>12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1712739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b="1" dirty="0" smtClean="0">
                <a:latin typeface="Cambria" panose="02040503050406030204" pitchFamily="18" charset="0"/>
                <a:cs typeface="+mn-cs"/>
              </a:rPr>
              <a:t>Abbildung 4: Kundengruppenanteile am Umsatz, Mittelwert und Median  2009 und 2015</a:t>
            </a:r>
            <a:endParaRPr lang="de-AT" sz="1150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390000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dirty="0" smtClean="0">
                <a:latin typeface="Cambria" panose="02040503050406030204" pitchFamily="18" charset="0"/>
                <a:cs typeface="+mn-cs"/>
              </a:rPr>
              <a:t>Quelle: Eigene Erhebung IHS Kärnten</a:t>
            </a:r>
            <a:endParaRPr lang="de-AT" sz="1150" dirty="0"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437455"/>
              </p:ext>
            </p:extLst>
          </p:nvPr>
        </p:nvGraphicFramePr>
        <p:xfrm>
          <a:off x="972000" y="1983600"/>
          <a:ext cx="7200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78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66817"/>
            <a:ext cx="8229600" cy="920294"/>
          </a:xfrm>
        </p:spPr>
        <p:txBody>
          <a:bodyPr/>
          <a:lstStyle/>
          <a:p>
            <a:pPr algn="l"/>
            <a:r>
              <a:rPr lang="de-DE" sz="1300" b="1" dirty="0" smtClean="0">
                <a:latin typeface="Cambria" panose="02040503050406030204" pitchFamily="18" charset="0"/>
              </a:rPr>
              <a:t>Versicherungsmakler/innen</a:t>
            </a:r>
            <a:r>
              <a:rPr lang="de-DE" sz="2400" b="1" dirty="0" smtClean="0">
                <a:latin typeface="Cambria" panose="02040503050406030204" pitchFamily="18" charset="0"/>
              </a:rPr>
              <a:t/>
            </a:r>
            <a:br>
              <a:rPr lang="de-DE" sz="2400" b="1" dirty="0" smtClean="0">
                <a:latin typeface="Cambria" panose="02040503050406030204" pitchFamily="18" charset="0"/>
              </a:rPr>
            </a:br>
            <a:r>
              <a:rPr lang="de-DE" sz="2400" b="1" dirty="0" smtClean="0">
                <a:latin typeface="Cambria" panose="02040503050406030204" pitchFamily="18" charset="0"/>
              </a:rPr>
              <a:t>Unternehmensbezogene Charakteristika (3)</a:t>
            </a:r>
            <a:endParaRPr lang="de-AT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7F2-64DF-4256-8983-9C51FA85F4EE}" type="slidenum">
              <a:rPr lang="de-AT" smtClean="0"/>
              <a:pPr/>
              <a:t>13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1712739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b="1" dirty="0" smtClean="0">
                <a:latin typeface="Cambria" panose="02040503050406030204" pitchFamily="18" charset="0"/>
                <a:cs typeface="+mn-cs"/>
              </a:rPr>
              <a:t>Abbildung 5: Einnahmenartenanteile am Umsatz, Mittelwert und Median 2009 und 2015</a:t>
            </a:r>
            <a:endParaRPr lang="de-AT" sz="1150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389875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dirty="0" smtClean="0">
                <a:latin typeface="Cambria" panose="02040503050406030204" pitchFamily="18" charset="0"/>
                <a:cs typeface="+mn-cs"/>
              </a:rPr>
              <a:t>Quelle: Eigene Erhebung IHS Kärnten</a:t>
            </a:r>
            <a:endParaRPr lang="de-AT" sz="1150" dirty="0"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238595"/>
              </p:ext>
            </p:extLst>
          </p:nvPr>
        </p:nvGraphicFramePr>
        <p:xfrm>
          <a:off x="972000" y="1983600"/>
          <a:ext cx="7200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02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65200"/>
            <a:ext cx="8229600" cy="921600"/>
          </a:xfrm>
        </p:spPr>
        <p:txBody>
          <a:bodyPr/>
          <a:lstStyle/>
          <a:p>
            <a:pPr algn="l"/>
            <a:r>
              <a:rPr lang="de-DE" sz="1300" b="1" dirty="0" smtClean="0">
                <a:latin typeface="Cambria" panose="02040503050406030204" pitchFamily="18" charset="0"/>
              </a:rPr>
              <a:t>Versicherungsmakler/innen</a:t>
            </a:r>
            <a:r>
              <a:rPr lang="de-DE" sz="2400" b="1" dirty="0" smtClean="0">
                <a:latin typeface="Cambria" panose="02040503050406030204" pitchFamily="18" charset="0"/>
              </a:rPr>
              <a:t/>
            </a:r>
            <a:br>
              <a:rPr lang="de-DE" sz="2400" b="1" dirty="0" smtClean="0">
                <a:latin typeface="Cambria" panose="02040503050406030204" pitchFamily="18" charset="0"/>
              </a:rPr>
            </a:br>
            <a:r>
              <a:rPr lang="de-DE" sz="2400" b="1" dirty="0" smtClean="0">
                <a:latin typeface="Cambria" panose="02040503050406030204" pitchFamily="18" charset="0"/>
              </a:rPr>
              <a:t>Unternehmensbezogene Charakteristika (4)</a:t>
            </a:r>
            <a:endParaRPr lang="de-AT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7F2-64DF-4256-8983-9C51FA85F4EE}" type="slidenum">
              <a:rPr lang="de-AT" smtClean="0"/>
              <a:pPr/>
              <a:t>14</a:t>
            </a:fld>
            <a:endParaRPr lang="de-AT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051869"/>
              </p:ext>
            </p:extLst>
          </p:nvPr>
        </p:nvGraphicFramePr>
        <p:xfrm>
          <a:off x="395536" y="1983475"/>
          <a:ext cx="40392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0" y="6390000"/>
            <a:ext cx="9144000" cy="269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dirty="0" smtClean="0">
                <a:latin typeface="Cambria" panose="02040503050406030204" pitchFamily="18" charset="0"/>
                <a:cs typeface="+mn-cs"/>
              </a:rPr>
              <a:t>Quelle: Eigene Erhebung IHS Kärnten</a:t>
            </a:r>
            <a:endParaRPr lang="de-AT" sz="1150" dirty="0"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253820"/>
              </p:ext>
            </p:extLst>
          </p:nvPr>
        </p:nvGraphicFramePr>
        <p:xfrm>
          <a:off x="4716016" y="1983600"/>
          <a:ext cx="40392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0" y="1713600"/>
            <a:ext cx="9166870" cy="269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b="1" dirty="0">
                <a:latin typeface="Cambria" panose="02040503050406030204" pitchFamily="18" charset="0"/>
              </a:rPr>
              <a:t>Abbildung 6</a:t>
            </a:r>
            <a:r>
              <a:rPr lang="de-DE" sz="1150" b="1" dirty="0" smtClean="0">
                <a:latin typeface="Cambria" panose="02040503050406030204" pitchFamily="18" charset="0"/>
              </a:rPr>
              <a:t>: Allgemeiner Konkurrenzdruck und konkurrierende Vertriebskanäle, </a:t>
            </a:r>
            <a:r>
              <a:rPr lang="de-DE" sz="1150" b="1" dirty="0">
                <a:latin typeface="Cambria" panose="02040503050406030204" pitchFamily="18" charset="0"/>
              </a:rPr>
              <a:t>2009 und 2015</a:t>
            </a:r>
            <a:endParaRPr lang="de-AT" sz="115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66817"/>
            <a:ext cx="8229600" cy="920294"/>
          </a:xfrm>
        </p:spPr>
        <p:txBody>
          <a:bodyPr/>
          <a:lstStyle/>
          <a:p>
            <a:pPr algn="l"/>
            <a:r>
              <a:rPr lang="de-DE" sz="1300" b="1" dirty="0" smtClean="0">
                <a:latin typeface="Cambria" panose="02040503050406030204" pitchFamily="18" charset="0"/>
              </a:rPr>
              <a:t>Versicherungsmakler/innen</a:t>
            </a:r>
            <a:r>
              <a:rPr lang="de-DE" sz="2400" b="1" dirty="0" smtClean="0">
                <a:latin typeface="Cambria" panose="02040503050406030204" pitchFamily="18" charset="0"/>
              </a:rPr>
              <a:t/>
            </a:r>
            <a:br>
              <a:rPr lang="de-DE" sz="2400" b="1" dirty="0" smtClean="0">
                <a:latin typeface="Cambria" panose="02040503050406030204" pitchFamily="18" charset="0"/>
              </a:rPr>
            </a:br>
            <a:r>
              <a:rPr lang="de-DE" sz="2400" b="1" dirty="0" smtClean="0">
                <a:latin typeface="Cambria" panose="02040503050406030204" pitchFamily="18" charset="0"/>
              </a:rPr>
              <a:t>Kunden-/Verkaufsbezogene Charakteristika (1)</a:t>
            </a:r>
            <a:endParaRPr lang="de-AT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7F2-64DF-4256-8983-9C51FA85F4EE}" type="slidenum">
              <a:rPr lang="de-AT" smtClean="0"/>
              <a:pPr/>
              <a:t>15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15" name="Inhaltsplatzhalter 14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8463600" cy="5086800"/>
          </a:xfrm>
        </p:spPr>
        <p:txBody>
          <a:bodyPr/>
          <a:lstStyle/>
          <a:p>
            <a:pPr algn="just"/>
            <a:r>
              <a:rPr lang="de-DE" sz="1600" dirty="0" smtClean="0">
                <a:latin typeface="Cambria" panose="02040503050406030204" pitchFamily="18" charset="0"/>
              </a:rPr>
              <a:t>Im Durchschnitt wenden die Makler/innen 28,6 % ihrer verfügbaren Zeit für Beratungs- </a:t>
            </a:r>
            <a:r>
              <a:rPr lang="de-DE" sz="1600" dirty="0">
                <a:latin typeface="Cambria" panose="02040503050406030204" pitchFamily="18" charset="0"/>
              </a:rPr>
              <a:t>und </a:t>
            </a:r>
            <a:r>
              <a:rPr lang="de-DE" sz="1600" dirty="0" smtClean="0">
                <a:latin typeface="Cambria" panose="02040503050406030204" pitchFamily="18" charset="0"/>
              </a:rPr>
              <a:t>Akquisitionsgespräche, 22,6 % für Sekretariatsarbeit sowie 19,0 % die </a:t>
            </a:r>
            <a:r>
              <a:rPr lang="de-DE" sz="1600" dirty="0" err="1" smtClean="0">
                <a:latin typeface="Cambria" panose="02040503050406030204" pitchFamily="18" charset="0"/>
              </a:rPr>
              <a:t>Schadensab</a:t>
            </a:r>
            <a:r>
              <a:rPr lang="de-DE" sz="1600" dirty="0" smtClean="0">
                <a:latin typeface="Cambria" panose="02040503050406030204" pitchFamily="18" charset="0"/>
              </a:rPr>
              <a:t>- </a:t>
            </a:r>
            <a:r>
              <a:rPr lang="de-DE" sz="1600" dirty="0" err="1" smtClean="0">
                <a:latin typeface="Cambria" panose="02040503050406030204" pitchFamily="18" charset="0"/>
              </a:rPr>
              <a:t>wicklung</a:t>
            </a:r>
            <a:r>
              <a:rPr lang="de-DE" sz="1600" dirty="0" smtClean="0">
                <a:latin typeface="Cambria" panose="02040503050406030204" pitchFamily="18" charset="0"/>
              </a:rPr>
              <a:t> auf.</a:t>
            </a:r>
          </a:p>
          <a:p>
            <a:pPr algn="just"/>
            <a:endParaRPr lang="de-DE" sz="1200" dirty="0" smtClean="0">
              <a:latin typeface="Cambria" panose="02040503050406030204" pitchFamily="18" charset="0"/>
            </a:endParaRPr>
          </a:p>
          <a:p>
            <a:pPr algn="just"/>
            <a:r>
              <a:rPr lang="de-DE" sz="1600" dirty="0" smtClean="0">
                <a:latin typeface="Cambria" panose="02040503050406030204" pitchFamily="18" charset="0"/>
              </a:rPr>
              <a:t>92,8 % bzw. 87,9 % erachten im Rahmen ihrer Beratungsgespräche Informationen  hin- sichtlich individueller Sicherungslücken sowie zu den Vor- und Nachteilen verschiedener Sicherungsalternativen als wichtig oder sehr wichtig. Allgemeine Informationen bezüglich steuer- oder sozialrechtlicher Aspekte werden hingegen nur von 40,0 % als zumindest wichtig erachtet.</a:t>
            </a:r>
          </a:p>
          <a:p>
            <a:pPr marL="0" indent="0" algn="just">
              <a:buNone/>
            </a:pPr>
            <a:endParaRPr lang="de-DE" sz="1200" dirty="0">
              <a:latin typeface="Cambria" panose="02040503050406030204" pitchFamily="18" charset="0"/>
            </a:endParaRPr>
          </a:p>
          <a:p>
            <a:pPr algn="just"/>
            <a:r>
              <a:rPr lang="de-DE" sz="1600" dirty="0" smtClean="0">
                <a:latin typeface="Cambria" panose="02040503050406030204" pitchFamily="18" charset="0"/>
              </a:rPr>
              <a:t>Jeweils mehr als 7 von 10 der Befragten erachten Produktinformationen hinsichtlich der Art und des Umfangs abgesicherter Risiken (98,1 %), der Versicherungsarten und Produkt- varianten (89,5 %), des Preisleistungsverhältnisses (83,4 %), der Schadensabwicklung (78,4 %) sowie der Prämiengestaltung (72,5 %) als wichtig oder sogar sehr wichtig. </a:t>
            </a:r>
          </a:p>
          <a:p>
            <a:pPr marL="0" indent="0" algn="just">
              <a:buNone/>
            </a:pPr>
            <a:endParaRPr lang="de-DE" sz="1200" dirty="0">
              <a:latin typeface="Cambria" panose="02040503050406030204" pitchFamily="18" charset="0"/>
            </a:endParaRPr>
          </a:p>
          <a:p>
            <a:pPr algn="just"/>
            <a:r>
              <a:rPr lang="de-DE" sz="1600" dirty="0" smtClean="0">
                <a:latin typeface="Cambria" panose="02040503050406030204" pitchFamily="18" charset="0"/>
              </a:rPr>
              <a:t>Bei der Vertragsgestaltung werden von 81,9 % bzw. 60,7 % Informationen hinsichtlich Änderungs- und Kündigungsmöglichkeiten als zumindest wichtig erachtet. Die Laufzeit (52,2 %) sowie die Kosten bei eventuellen Vertragsveränderungen (47 %) werden hingegen nur von etwa der Hälfte als wichtig erachtet.</a:t>
            </a:r>
          </a:p>
          <a:p>
            <a:pPr marL="0" indent="0" algn="just">
              <a:buNone/>
            </a:pPr>
            <a:endParaRPr lang="de-DE" sz="1200" dirty="0">
              <a:latin typeface="Cambria" panose="02040503050406030204" pitchFamily="18" charset="0"/>
            </a:endParaRPr>
          </a:p>
          <a:p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4867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66817"/>
            <a:ext cx="8229600" cy="920294"/>
          </a:xfrm>
        </p:spPr>
        <p:txBody>
          <a:bodyPr/>
          <a:lstStyle/>
          <a:p>
            <a:pPr algn="l"/>
            <a:r>
              <a:rPr lang="de-DE" sz="1300" b="1" dirty="0" smtClean="0">
                <a:latin typeface="Cambria" panose="02040503050406030204" pitchFamily="18" charset="0"/>
              </a:rPr>
              <a:t>Versicherungsmakler/innen</a:t>
            </a:r>
            <a:r>
              <a:rPr lang="de-DE" sz="2400" b="1" dirty="0" smtClean="0">
                <a:latin typeface="Cambria" panose="02040503050406030204" pitchFamily="18" charset="0"/>
              </a:rPr>
              <a:t/>
            </a:r>
            <a:br>
              <a:rPr lang="de-DE" sz="2400" b="1" dirty="0" smtClean="0">
                <a:latin typeface="Cambria" panose="02040503050406030204" pitchFamily="18" charset="0"/>
              </a:rPr>
            </a:br>
            <a:r>
              <a:rPr lang="de-DE" sz="2400" b="1" dirty="0" smtClean="0">
                <a:latin typeface="Cambria" panose="02040503050406030204" pitchFamily="18" charset="0"/>
              </a:rPr>
              <a:t>Kunden-/Verkaufsbezogene Charakteristika (2)</a:t>
            </a:r>
            <a:endParaRPr lang="de-AT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7F2-64DF-4256-8983-9C51FA85F4EE}" type="slidenum">
              <a:rPr lang="de-AT" smtClean="0"/>
              <a:pPr/>
              <a:t>16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1712739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b="1" dirty="0" smtClean="0">
                <a:latin typeface="Cambria" panose="02040503050406030204" pitchFamily="18" charset="0"/>
                <a:cs typeface="+mn-cs"/>
              </a:rPr>
              <a:t>Abbildung 7: Unterschiede im Beratungsaufwand nach Kundengruppen, 2009 und 2015</a:t>
            </a:r>
            <a:endParaRPr lang="de-AT" sz="1150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390000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dirty="0" smtClean="0">
                <a:latin typeface="Cambria" panose="02040503050406030204" pitchFamily="18" charset="0"/>
                <a:cs typeface="+mn-cs"/>
              </a:rPr>
              <a:t>Quelle: Eigene Erhebung IHS Kärnten</a:t>
            </a:r>
            <a:endParaRPr lang="de-AT" sz="1150" dirty="0"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014127"/>
              </p:ext>
            </p:extLst>
          </p:nvPr>
        </p:nvGraphicFramePr>
        <p:xfrm>
          <a:off x="972000" y="1982614"/>
          <a:ext cx="7200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36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66817"/>
            <a:ext cx="8229600" cy="920294"/>
          </a:xfrm>
        </p:spPr>
        <p:txBody>
          <a:bodyPr/>
          <a:lstStyle/>
          <a:p>
            <a:pPr algn="l"/>
            <a:r>
              <a:rPr lang="de-DE" sz="1300" b="1" dirty="0" smtClean="0">
                <a:latin typeface="Cambria" panose="02040503050406030204" pitchFamily="18" charset="0"/>
              </a:rPr>
              <a:t>Versicherungsmakler/innen</a:t>
            </a:r>
            <a:r>
              <a:rPr lang="de-DE" sz="2400" b="1" dirty="0" smtClean="0">
                <a:latin typeface="Cambria" panose="02040503050406030204" pitchFamily="18" charset="0"/>
              </a:rPr>
              <a:t/>
            </a:r>
            <a:br>
              <a:rPr lang="de-DE" sz="2400" b="1" dirty="0" smtClean="0">
                <a:latin typeface="Cambria" panose="02040503050406030204" pitchFamily="18" charset="0"/>
              </a:rPr>
            </a:br>
            <a:r>
              <a:rPr lang="de-DE" sz="2400" b="1" dirty="0" smtClean="0">
                <a:latin typeface="Cambria" panose="02040503050406030204" pitchFamily="18" charset="0"/>
              </a:rPr>
              <a:t>Kunden-/Verkaufsbezogene Charakteristika (3)</a:t>
            </a:r>
            <a:endParaRPr lang="de-AT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7F2-64DF-4256-8983-9C51FA85F4EE}" type="slidenum">
              <a:rPr lang="de-AT" smtClean="0"/>
              <a:pPr/>
              <a:t>17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1712739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b="1" dirty="0" smtClean="0">
                <a:latin typeface="Cambria" panose="02040503050406030204" pitchFamily="18" charset="0"/>
                <a:cs typeface="+mn-cs"/>
              </a:rPr>
              <a:t>Abbildung 8: Maßnahmen um sich von Mitbewerbern abzugrenzen, 2009 und 2015</a:t>
            </a:r>
            <a:endParaRPr lang="de-AT" sz="1150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390000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dirty="0" smtClean="0">
                <a:latin typeface="Cambria" panose="02040503050406030204" pitchFamily="18" charset="0"/>
                <a:cs typeface="+mn-cs"/>
              </a:rPr>
              <a:t>Quelle: Eigene Erhebung IHS Kärnten</a:t>
            </a:r>
            <a:endParaRPr lang="de-AT" sz="1150" dirty="0"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323164"/>
              </p:ext>
            </p:extLst>
          </p:nvPr>
        </p:nvGraphicFramePr>
        <p:xfrm>
          <a:off x="972000" y="1983600"/>
          <a:ext cx="7200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53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66817"/>
            <a:ext cx="8229600" cy="920294"/>
          </a:xfrm>
        </p:spPr>
        <p:txBody>
          <a:bodyPr/>
          <a:lstStyle/>
          <a:p>
            <a:pPr algn="l"/>
            <a:r>
              <a:rPr lang="de-DE" sz="1300" b="1" dirty="0" smtClean="0">
                <a:latin typeface="Cambria" panose="02040503050406030204" pitchFamily="18" charset="0"/>
              </a:rPr>
              <a:t>Versicherungsmakler/innen</a:t>
            </a:r>
            <a:r>
              <a:rPr lang="de-DE" sz="2400" b="1" dirty="0" smtClean="0">
                <a:latin typeface="Cambria" panose="02040503050406030204" pitchFamily="18" charset="0"/>
              </a:rPr>
              <a:t/>
            </a:r>
            <a:br>
              <a:rPr lang="de-DE" sz="2400" b="1" dirty="0" smtClean="0">
                <a:latin typeface="Cambria" panose="02040503050406030204" pitchFamily="18" charset="0"/>
              </a:rPr>
            </a:br>
            <a:r>
              <a:rPr lang="de-DE" sz="2400" b="1" dirty="0" smtClean="0">
                <a:latin typeface="Cambria" panose="02040503050406030204" pitchFamily="18" charset="0"/>
              </a:rPr>
              <a:t>Produktspezifische Charakteristika (1)</a:t>
            </a:r>
            <a:endParaRPr lang="de-AT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7F2-64DF-4256-8983-9C51FA85F4EE}" type="slidenum">
              <a:rPr lang="de-AT" smtClean="0"/>
              <a:pPr/>
              <a:t>18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15" name="Inhaltsplatzhalter 14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8463600" cy="5086800"/>
          </a:xfrm>
        </p:spPr>
        <p:txBody>
          <a:bodyPr/>
          <a:lstStyle/>
          <a:p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2000"/>
            <a:ext cx="8462962" cy="508635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 smtClean="0">
                <a:latin typeface="Cambria" pitchFamily="18" charset="0"/>
              </a:rPr>
              <a:t>Beinahe alle Makler/innen erachten den Deckungsumfang (100 %), die </a:t>
            </a:r>
            <a:r>
              <a:rPr lang="de-DE" sz="1600" dirty="0" err="1" smtClean="0">
                <a:latin typeface="Cambria" pitchFamily="18" charset="0"/>
              </a:rPr>
              <a:t>Schadensabwick</a:t>
            </a:r>
            <a:r>
              <a:rPr lang="de-DE" sz="1600" dirty="0" smtClean="0">
                <a:latin typeface="Cambria" pitchFamily="18" charset="0"/>
              </a:rPr>
              <a:t>- </a:t>
            </a:r>
            <a:r>
              <a:rPr lang="de-DE" sz="1600" dirty="0" err="1" smtClean="0">
                <a:latin typeface="Cambria" pitchFamily="18" charset="0"/>
              </a:rPr>
              <a:t>lung</a:t>
            </a:r>
            <a:r>
              <a:rPr lang="de-DE" sz="1600" dirty="0" smtClean="0">
                <a:latin typeface="Cambria" pitchFamily="18" charset="0"/>
              </a:rPr>
              <a:t> des Versicherers (99,5 %) sowie das Preis-Leistungsverhältnis (96,2 %) als zumindest wichtige Kriterien bei der Auswahl der zu vertreibenden Produkte. 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de-DE" sz="12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 smtClean="0">
                <a:latin typeface="Cambria" pitchFamily="18" charset="0"/>
              </a:rPr>
              <a:t>Der Beratungsaufwand betreffend Sachversicherungen wird bei Betriebsbündel-, Technik- und Rechtsschutzversicherungen am höchsten eingeschätzt, ebenso Personenversicherung- en wie Berufsunfähigkeits-, Kranken- und Pensionsversicherungen. Jeweils mehr als 80 % der Befragten erachten den Beratungsaufwand in diesen Bereichen als zumindest hoch.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200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 smtClean="0">
                <a:latin typeface="Cambria" pitchFamily="18" charset="0"/>
              </a:rPr>
              <a:t>Als wichtige oder sehr wichtige Zusatzleistungen werden von mehr als 90 % der Makler/innen die Schadensberatung/-abwicklung (95,6 %), die Analyse bestehender </a:t>
            </a:r>
            <a:r>
              <a:rPr lang="de-DE" sz="1600" dirty="0" err="1" smtClean="0">
                <a:latin typeface="Cambria" pitchFamily="18" charset="0"/>
              </a:rPr>
              <a:t>Versi</a:t>
            </a:r>
            <a:r>
              <a:rPr lang="de-DE" sz="1600" dirty="0" smtClean="0">
                <a:latin typeface="Cambria" pitchFamily="18" charset="0"/>
              </a:rPr>
              <a:t>- </a:t>
            </a:r>
            <a:r>
              <a:rPr lang="de-DE" sz="1600" dirty="0" err="1" smtClean="0">
                <a:latin typeface="Cambria" pitchFamily="18" charset="0"/>
              </a:rPr>
              <a:t>cherungsverträge</a:t>
            </a:r>
            <a:r>
              <a:rPr lang="de-DE" sz="1600" dirty="0" smtClean="0">
                <a:latin typeface="Cambria" pitchFamily="18" charset="0"/>
              </a:rPr>
              <a:t> (94,6 %) sowie die Risikoanalyse (92,1 %) genannt.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200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66817"/>
            <a:ext cx="8229600" cy="920294"/>
          </a:xfrm>
        </p:spPr>
        <p:txBody>
          <a:bodyPr/>
          <a:lstStyle/>
          <a:p>
            <a:pPr algn="l"/>
            <a:r>
              <a:rPr lang="de-DE" sz="1300" b="1" dirty="0" smtClean="0">
                <a:latin typeface="Cambria" panose="02040503050406030204" pitchFamily="18" charset="0"/>
              </a:rPr>
              <a:t>Versicherungsmakler/innen</a:t>
            </a:r>
            <a:r>
              <a:rPr lang="de-DE" sz="2400" b="1" dirty="0" smtClean="0">
                <a:latin typeface="Cambria" panose="02040503050406030204" pitchFamily="18" charset="0"/>
              </a:rPr>
              <a:t/>
            </a:r>
            <a:br>
              <a:rPr lang="de-DE" sz="2400" b="1" dirty="0" smtClean="0">
                <a:latin typeface="Cambria" panose="02040503050406030204" pitchFamily="18" charset="0"/>
              </a:rPr>
            </a:br>
            <a:r>
              <a:rPr lang="de-DE" sz="2400" b="1" dirty="0" smtClean="0">
                <a:latin typeface="Cambria" panose="02040503050406030204" pitchFamily="18" charset="0"/>
              </a:rPr>
              <a:t>Produktspezifische Charakteristika (2)</a:t>
            </a:r>
            <a:endParaRPr lang="de-AT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7F2-64DF-4256-8983-9C51FA85F4EE}" type="slidenum">
              <a:rPr lang="de-AT" smtClean="0"/>
              <a:pPr/>
              <a:t>19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1712739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b="1" dirty="0" smtClean="0">
                <a:latin typeface="Cambria" panose="02040503050406030204" pitchFamily="18" charset="0"/>
                <a:cs typeface="+mn-cs"/>
              </a:rPr>
              <a:t>Abbildung </a:t>
            </a:r>
            <a:r>
              <a:rPr lang="de-DE" sz="1150" b="1" dirty="0">
                <a:latin typeface="Cambria" panose="02040503050406030204" pitchFamily="18" charset="0"/>
                <a:cs typeface="+mn-cs"/>
              </a:rPr>
              <a:t>9</a:t>
            </a:r>
            <a:r>
              <a:rPr lang="de-DE" sz="1150" b="1" dirty="0" smtClean="0">
                <a:latin typeface="Cambria" panose="02040503050406030204" pitchFamily="18" charset="0"/>
                <a:cs typeface="+mn-cs"/>
              </a:rPr>
              <a:t>: Umsatzanteile der vertriebenen Versicherungsleistungen, Mittelwert und Median  2009 und 2015</a:t>
            </a:r>
            <a:endParaRPr lang="de-AT" sz="1150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390000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dirty="0" smtClean="0">
                <a:latin typeface="Cambria" panose="02040503050406030204" pitchFamily="18" charset="0"/>
                <a:cs typeface="+mn-cs"/>
              </a:rPr>
              <a:t>Quelle: Eigene Erhebung IHS Kärnten</a:t>
            </a:r>
            <a:endParaRPr lang="de-AT" sz="1150" dirty="0"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611230"/>
              </p:ext>
            </p:extLst>
          </p:nvPr>
        </p:nvGraphicFramePr>
        <p:xfrm>
          <a:off x="972000" y="1983600"/>
          <a:ext cx="7200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78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feld 3"/>
          <p:cNvSpPr txBox="1">
            <a:spLocks noChangeArrowheads="1"/>
          </p:cNvSpPr>
          <p:nvPr/>
        </p:nvSpPr>
        <p:spPr bwMode="auto">
          <a:xfrm>
            <a:off x="0" y="1700808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200" b="1" dirty="0" smtClean="0">
                <a:latin typeface="Cambria" pitchFamily="18" charset="0"/>
              </a:rPr>
              <a:t> Volkswirtschaftliche Bedeutung der </a:t>
            </a:r>
            <a:br>
              <a:rPr lang="de-DE" sz="2200" b="1" dirty="0" smtClean="0">
                <a:latin typeface="Cambria" pitchFamily="18" charset="0"/>
              </a:rPr>
            </a:br>
            <a:r>
              <a:rPr lang="de-DE" sz="2200" b="1" dirty="0" smtClean="0">
                <a:latin typeface="Cambria" pitchFamily="18" charset="0"/>
              </a:rPr>
              <a:t>Versicherungsmakler in Österreich 2015</a:t>
            </a:r>
          </a:p>
          <a:p>
            <a:pPr algn="ctr"/>
            <a:endParaRPr lang="de-DE" sz="2200" b="1" i="1" dirty="0">
              <a:latin typeface="Cambria" pitchFamily="18" charset="0"/>
            </a:endParaRPr>
          </a:p>
          <a:p>
            <a:pPr algn="ctr"/>
            <a:r>
              <a:rPr lang="de-DE" sz="2200" b="1" i="1" dirty="0" smtClean="0">
                <a:latin typeface="Cambria" pitchFamily="18" charset="0"/>
              </a:rPr>
              <a:t>Eine Aktualisierung</a:t>
            </a:r>
          </a:p>
          <a:p>
            <a:pPr algn="ctr"/>
            <a:endParaRPr lang="de-DE" sz="2200" b="1" dirty="0">
              <a:latin typeface="Cambria" pitchFamily="18" charset="0"/>
            </a:endParaRPr>
          </a:p>
        </p:txBody>
      </p:sp>
      <p:sp>
        <p:nvSpPr>
          <p:cNvPr id="14340" name="Textfeld 6"/>
          <p:cNvSpPr txBox="1">
            <a:spLocks noChangeArrowheads="1"/>
          </p:cNvSpPr>
          <p:nvPr/>
        </p:nvSpPr>
        <p:spPr bwMode="auto">
          <a:xfrm>
            <a:off x="0" y="5661025"/>
            <a:ext cx="9144000" cy="58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500"/>
              </a:spcAft>
            </a:pPr>
            <a:r>
              <a:rPr lang="de-DE" sz="1400" dirty="0" smtClean="0">
                <a:latin typeface="Cambria" pitchFamily="18" charset="0"/>
              </a:rPr>
              <a:t>Ergebnispräsentation im Rahmen des 10. </a:t>
            </a:r>
            <a:r>
              <a:rPr lang="de-DE" sz="1400" dirty="0" err="1" smtClean="0">
                <a:latin typeface="Cambria" pitchFamily="18" charset="0"/>
              </a:rPr>
              <a:t>Alpbacher</a:t>
            </a:r>
            <a:r>
              <a:rPr lang="de-DE" sz="1400" dirty="0" smtClean="0">
                <a:latin typeface="Cambria" pitchFamily="18" charset="0"/>
              </a:rPr>
              <a:t> Expertentreffens</a:t>
            </a:r>
            <a:endParaRPr lang="de-DE" sz="1400" dirty="0">
              <a:latin typeface="Cambria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de-DE" sz="1400" dirty="0" err="1" smtClean="0">
                <a:latin typeface="Cambria" pitchFamily="18" charset="0"/>
              </a:rPr>
              <a:t>Alpbach</a:t>
            </a:r>
            <a:r>
              <a:rPr lang="de-DE" sz="1400" dirty="0" smtClean="0">
                <a:latin typeface="Cambria" pitchFamily="18" charset="0"/>
              </a:rPr>
              <a:t>, 25.08.2015</a:t>
            </a:r>
            <a:endParaRPr lang="de-AT" sz="1400" i="1" dirty="0">
              <a:latin typeface="Cambria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45024"/>
            <a:ext cx="4267200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9B7F2-64DF-4256-8983-9C51FA85F4EE}" type="slidenum">
              <a:rPr lang="de-AT" smtClean="0"/>
              <a:pPr>
                <a:defRPr/>
              </a:pPr>
              <a:t>20</a:t>
            </a:fld>
            <a:endParaRPr lang="de-AT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3240000"/>
            <a:ext cx="9144000" cy="777875"/>
          </a:xfrm>
          <a:solidFill>
            <a:srgbClr val="C0C0C0"/>
          </a:solidFill>
        </p:spPr>
        <p:txBody>
          <a:bodyPr/>
          <a:lstStyle/>
          <a:p>
            <a:r>
              <a:rPr lang="de-DE" sz="2600" b="1" dirty="0" smtClean="0">
                <a:latin typeface="Cambria" pitchFamily="18" charset="0"/>
              </a:rPr>
              <a:t>Versicherungsmakler/innen &amp; -unternehmen</a:t>
            </a:r>
            <a:endParaRPr lang="de-AT" sz="2600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66817"/>
            <a:ext cx="8229600" cy="920294"/>
          </a:xfrm>
        </p:spPr>
        <p:txBody>
          <a:bodyPr/>
          <a:lstStyle/>
          <a:p>
            <a:pPr algn="l"/>
            <a:r>
              <a:rPr lang="de-DE" sz="1300" b="1" dirty="0" smtClean="0">
                <a:latin typeface="Cambria" panose="02040503050406030204" pitchFamily="18" charset="0"/>
              </a:rPr>
              <a:t>Versicherungsmakler/innen &amp; -unternehmen	</a:t>
            </a:r>
            <a:r>
              <a:rPr lang="de-DE" sz="2400" b="1" dirty="0" smtClean="0">
                <a:latin typeface="Cambria" panose="02040503050406030204" pitchFamily="18" charset="0"/>
              </a:rPr>
              <a:t/>
            </a:r>
            <a:br>
              <a:rPr lang="de-DE" sz="2400" b="1" dirty="0" smtClean="0">
                <a:latin typeface="Cambria" panose="02040503050406030204" pitchFamily="18" charset="0"/>
              </a:rPr>
            </a:br>
            <a:r>
              <a:rPr lang="de-DE" sz="2400" b="1" dirty="0" smtClean="0">
                <a:latin typeface="Cambria" panose="02040503050406030204" pitchFamily="18" charset="0"/>
              </a:rPr>
              <a:t>Rechtliche Rahmenbedingungen (1)</a:t>
            </a:r>
            <a:endParaRPr lang="de-AT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7F2-64DF-4256-8983-9C51FA85F4EE}" type="slidenum">
              <a:rPr lang="de-AT" smtClean="0"/>
              <a:pPr/>
              <a:t>21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57188" y="1583010"/>
            <a:ext cx="8462962" cy="508635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 smtClean="0">
                <a:latin typeface="Cambria" pitchFamily="18" charset="0"/>
              </a:rPr>
              <a:t>Jeweils zumindest die Hälfte der  befragten Versicherungsmakler/innen &amp; -unternehmen erachtet die Auswirkungen (Tätigkeit als Versicherungsmakler/in, Beratungsprotokoll, „Best </a:t>
            </a:r>
            <a:r>
              <a:rPr lang="de-DE" sz="1600" dirty="0" err="1" smtClean="0">
                <a:latin typeface="Cambria" pitchFamily="18" charset="0"/>
              </a:rPr>
              <a:t>Advice</a:t>
            </a:r>
            <a:r>
              <a:rPr lang="de-DE" sz="1600" dirty="0" smtClean="0">
                <a:latin typeface="Cambria" pitchFamily="18" charset="0"/>
              </a:rPr>
              <a:t>“ etc.) der 2002 erlassenen Richtlinie für Versicherungsvermittlung als wichtig oder sogar sehr wichtig. Diesbezüglich lässt sich eine gestiegene Akzeptanz dieser Richtlinie gegen- über 2009 vermuten.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 smtClean="0">
                <a:latin typeface="Cambria" pitchFamily="18" charset="0"/>
              </a:rPr>
              <a:t>Jedoch geben 87,6 % bzw. 83,3 % der Makler/innen an, dass durch die Umsetzung der Richtlinie sowohl der Verwaltungs- als auch der Kostenaufwand gestiegen ist. Nur 26,2 % bzw. 19,7 % sind der Ansicht, dass sich dadurch das Kundenvertrauen bzw. die Reputation des Berufsstandes verbessert hat.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 smtClean="0">
                <a:latin typeface="Cambria" pitchFamily="18" charset="0"/>
              </a:rPr>
              <a:t>Den möglichen Auswirkungen der in der Umsetzung befindlichen Richtlinien (MiFID2, IMD II, PRIIPS) stehen sowohl die Unternehmen als auch die Makler/innen größtenteils ablehnend gegenüber. Einzig die einheitlichen Produktinformationsblätter werden jeweils von zumindest der Hälfte der Befragten befürwortet.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400" i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66817"/>
            <a:ext cx="8229600" cy="920294"/>
          </a:xfrm>
        </p:spPr>
        <p:txBody>
          <a:bodyPr/>
          <a:lstStyle/>
          <a:p>
            <a:pPr algn="l"/>
            <a:r>
              <a:rPr lang="de-DE" sz="1300" b="1" dirty="0" smtClean="0">
                <a:latin typeface="Cambria" panose="02040503050406030204" pitchFamily="18" charset="0"/>
              </a:rPr>
              <a:t>Versicherungsmakler/innen &amp; -unternehmen</a:t>
            </a:r>
            <a:r>
              <a:rPr lang="de-DE" sz="2400" b="1" dirty="0" smtClean="0">
                <a:latin typeface="Cambria" panose="02040503050406030204" pitchFamily="18" charset="0"/>
              </a:rPr>
              <a:t/>
            </a:r>
            <a:br>
              <a:rPr lang="de-DE" sz="2400" b="1" dirty="0" smtClean="0">
                <a:latin typeface="Cambria" panose="02040503050406030204" pitchFamily="18" charset="0"/>
              </a:rPr>
            </a:br>
            <a:r>
              <a:rPr lang="de-DE" sz="2400" b="1" dirty="0" smtClean="0">
                <a:latin typeface="Cambria" panose="02040503050406030204" pitchFamily="18" charset="0"/>
              </a:rPr>
              <a:t>Rechtliche Rahmenbedingungen (2)</a:t>
            </a:r>
            <a:endParaRPr lang="de-AT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7F2-64DF-4256-8983-9C51FA85F4EE}" type="slidenum">
              <a:rPr lang="de-AT" smtClean="0"/>
              <a:pPr/>
              <a:t>22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1712739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b="1" dirty="0" smtClean="0">
                <a:latin typeface="Cambria" panose="02040503050406030204" pitchFamily="18" charset="0"/>
                <a:cs typeface="+mn-cs"/>
              </a:rPr>
              <a:t>Abbildung 10: Befürwortung/Ablehnung der Auswirkungen neuer Richtlinien </a:t>
            </a:r>
            <a:r>
              <a:rPr lang="de-DE" sz="1150" b="1" dirty="0">
                <a:latin typeface="Cambria" panose="02040503050406030204" pitchFamily="18" charset="0"/>
                <a:cs typeface="+mn-cs"/>
              </a:rPr>
              <a:t>(MiFID2, IMD II, PRIIPS), </a:t>
            </a:r>
            <a:r>
              <a:rPr lang="de-DE" sz="1150" b="1" dirty="0" smtClean="0">
                <a:latin typeface="Cambria" panose="02040503050406030204" pitchFamily="18" charset="0"/>
                <a:cs typeface="+mn-cs"/>
              </a:rPr>
              <a:t>Median  2015</a:t>
            </a:r>
            <a:endParaRPr lang="de-AT" sz="1150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390000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dirty="0" smtClean="0">
                <a:latin typeface="Cambria" panose="02040503050406030204" pitchFamily="18" charset="0"/>
                <a:cs typeface="+mn-cs"/>
              </a:rPr>
              <a:t>Quelle: Eigene Erhebung IHS Kärnten</a:t>
            </a:r>
            <a:endParaRPr lang="de-AT" sz="1150" dirty="0"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345812"/>
              </p:ext>
            </p:extLst>
          </p:nvPr>
        </p:nvGraphicFramePr>
        <p:xfrm>
          <a:off x="612000" y="1983600"/>
          <a:ext cx="7920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64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66817"/>
            <a:ext cx="8229600" cy="920294"/>
          </a:xfrm>
        </p:spPr>
        <p:txBody>
          <a:bodyPr/>
          <a:lstStyle/>
          <a:p>
            <a:pPr algn="l"/>
            <a:r>
              <a:rPr lang="de-DE" sz="1300" b="1" dirty="0" smtClean="0">
                <a:latin typeface="Cambria" panose="02040503050406030204" pitchFamily="18" charset="0"/>
              </a:rPr>
              <a:t>Versicherungsmakler/innen &amp; -unternehmen</a:t>
            </a:r>
            <a:r>
              <a:rPr lang="de-DE" sz="2400" b="1" dirty="0" smtClean="0">
                <a:latin typeface="Cambria" panose="02040503050406030204" pitchFamily="18" charset="0"/>
              </a:rPr>
              <a:t/>
            </a:r>
            <a:br>
              <a:rPr lang="de-DE" sz="2400" b="1" dirty="0" smtClean="0">
                <a:latin typeface="Cambria" panose="02040503050406030204" pitchFamily="18" charset="0"/>
              </a:rPr>
            </a:br>
            <a:r>
              <a:rPr lang="de-DE" sz="2400" b="1" dirty="0" smtClean="0">
                <a:latin typeface="Cambria" panose="02040503050406030204" pitchFamily="18" charset="0"/>
              </a:rPr>
              <a:t>Marktentwicklung (1)</a:t>
            </a:r>
            <a:endParaRPr lang="de-AT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7F2-64DF-4256-8983-9C51FA85F4EE}" type="slidenum">
              <a:rPr lang="de-AT" smtClean="0"/>
              <a:pPr/>
              <a:t>23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1712739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b="1" dirty="0" smtClean="0">
                <a:latin typeface="Cambria" panose="02040503050406030204" pitchFamily="18" charset="0"/>
                <a:cs typeface="+mn-cs"/>
              </a:rPr>
              <a:t>Abbildung 11: Erwartete zukünftige Entwicklung relevanter Faktoren, Median  2015</a:t>
            </a:r>
            <a:endParaRPr lang="de-AT" sz="1150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390000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dirty="0" smtClean="0">
                <a:latin typeface="Cambria" panose="02040503050406030204" pitchFamily="18" charset="0"/>
                <a:cs typeface="+mn-cs"/>
              </a:rPr>
              <a:t>Quelle: Eigene Erhebung IHS Kärnten</a:t>
            </a:r>
            <a:endParaRPr lang="de-AT" sz="1150" dirty="0"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186568"/>
              </p:ext>
            </p:extLst>
          </p:nvPr>
        </p:nvGraphicFramePr>
        <p:xfrm>
          <a:off x="612000" y="1983600"/>
          <a:ext cx="7920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940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66817"/>
            <a:ext cx="8229600" cy="920294"/>
          </a:xfrm>
        </p:spPr>
        <p:txBody>
          <a:bodyPr/>
          <a:lstStyle/>
          <a:p>
            <a:pPr algn="l"/>
            <a:r>
              <a:rPr lang="de-DE" sz="1300" b="1" dirty="0" smtClean="0">
                <a:latin typeface="Cambria" panose="02040503050406030204" pitchFamily="18" charset="0"/>
              </a:rPr>
              <a:t>Versicherungsmakler/innen &amp; -unternehmen</a:t>
            </a:r>
            <a:r>
              <a:rPr lang="de-DE" sz="2400" b="1" dirty="0" smtClean="0">
                <a:latin typeface="Cambria" panose="02040503050406030204" pitchFamily="18" charset="0"/>
              </a:rPr>
              <a:t/>
            </a:r>
            <a:br>
              <a:rPr lang="de-DE" sz="2400" b="1" dirty="0" smtClean="0">
                <a:latin typeface="Cambria" panose="02040503050406030204" pitchFamily="18" charset="0"/>
              </a:rPr>
            </a:br>
            <a:r>
              <a:rPr lang="de-DE" sz="2400" b="1" dirty="0" smtClean="0">
                <a:latin typeface="Cambria" panose="02040503050406030204" pitchFamily="18" charset="0"/>
              </a:rPr>
              <a:t>Marktentwicklung (2)</a:t>
            </a:r>
            <a:endParaRPr lang="de-AT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7F2-64DF-4256-8983-9C51FA85F4EE}" type="slidenum">
              <a:rPr lang="de-AT" smtClean="0"/>
              <a:pPr/>
              <a:t>24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1712739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b="1" dirty="0" smtClean="0">
                <a:latin typeface="Cambria" panose="02040503050406030204" pitchFamily="18" charset="0"/>
                <a:cs typeface="+mn-cs"/>
              </a:rPr>
              <a:t>Abbildung 12: Zukunftsaussichten des Versicherungsmaklerwesens, Median  2015</a:t>
            </a:r>
            <a:endParaRPr lang="de-AT" sz="1150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390000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dirty="0" smtClean="0">
                <a:latin typeface="Cambria" panose="02040503050406030204" pitchFamily="18" charset="0"/>
                <a:cs typeface="+mn-cs"/>
              </a:rPr>
              <a:t>Quelle: Eigene Erhebung IHS Kärnten</a:t>
            </a:r>
            <a:endParaRPr lang="de-AT" sz="1150" dirty="0"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915712"/>
              </p:ext>
            </p:extLst>
          </p:nvPr>
        </p:nvGraphicFramePr>
        <p:xfrm>
          <a:off x="612000" y="2001336"/>
          <a:ext cx="7920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76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9B7F2-64DF-4256-8983-9C51FA85F4EE}" type="slidenum">
              <a:rPr lang="de-AT" smtClean="0"/>
              <a:pPr>
                <a:defRPr/>
              </a:pPr>
              <a:t>25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849" y="631825"/>
            <a:ext cx="8820151" cy="777875"/>
          </a:xfrm>
        </p:spPr>
        <p:txBody>
          <a:bodyPr/>
          <a:lstStyle/>
          <a:p>
            <a:pPr algn="l"/>
            <a:r>
              <a:rPr lang="de-DE" sz="2600" b="1" dirty="0" smtClean="0">
                <a:latin typeface="Cambria" pitchFamily="18" charset="0"/>
              </a:rPr>
              <a:t>Zusammenfassung</a:t>
            </a:r>
            <a:endParaRPr lang="de-AT" sz="2600" b="1" dirty="0" smtClean="0">
              <a:latin typeface="Cambria" pitchFamily="18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7188" y="1484784"/>
            <a:ext cx="8462962" cy="5328592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>
              <a:latin typeface="Cambria" pitchFamily="18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357188" y="1583010"/>
            <a:ext cx="8462962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 smtClean="0">
                <a:latin typeface="Cambria" pitchFamily="18" charset="0"/>
              </a:rPr>
              <a:t>Die Versicherungsmakler/innen erfüllen sowohl eine wichtige Vertriebsfunktion für die Unternehmen, als auch eine wichtige Beratungsfunktion für Kunden/innen. Dies zeigt sich vor allem im Privatkundenbereich, wo es  durchschnittlich in mehr als drei Viertel (78,5 %) aller Beratungsgespräche zum Abschluss eines Versicherungsvertrages kommt.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de-DE" sz="1200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>
                <a:latin typeface="Cambria" pitchFamily="18" charset="0"/>
              </a:rPr>
              <a:t>Dies spiegelt sich auch in der Stornoquote wider, die laut den Maklern/innen im Durch- schnitt aller Kundengruppen  3,6 % beträgt. Dies wird von den Unternehmen bestätigt, welche die Stornoquote der Verträge, die über </a:t>
            </a:r>
            <a:r>
              <a:rPr lang="de-DE" sz="1600" dirty="0" smtClean="0">
                <a:latin typeface="Cambria" pitchFamily="18" charset="0"/>
              </a:rPr>
              <a:t>Makler/innen </a:t>
            </a:r>
            <a:r>
              <a:rPr lang="de-DE" sz="1600" dirty="0">
                <a:latin typeface="Cambria" pitchFamily="18" charset="0"/>
              </a:rPr>
              <a:t>abgeschlossen wurden mit 4,4 % </a:t>
            </a:r>
            <a:r>
              <a:rPr lang="de-DE" sz="1600" dirty="0" smtClean="0">
                <a:latin typeface="Cambria" pitchFamily="18" charset="0"/>
              </a:rPr>
              <a:t>beziffern (gegenüber 5,5 % derjenigen Verträge, die über andere Vertriebskanäle abgeschlossen wurden).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de-DE" sz="12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 smtClean="0">
                <a:latin typeface="Cambria" pitchFamily="18" charset="0"/>
              </a:rPr>
              <a:t>Zudem gehen 90,5 % der befragten Unternehmen davon aus, dass die Bedeutung der Versicherungsmakler/innen als Vertriebskanal in Zukunft noch weiter steigen wird. Dahingegen vertritt kein einziges Unternehmen die Ansicht, dass die Relevanz dieser abnehmen wird.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200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 smtClean="0">
                <a:latin typeface="Cambria" pitchFamily="18" charset="0"/>
              </a:rPr>
              <a:t>Jedoch steht dieser Vertriebskanal wegen Regulierungsmaßnahmen vor einer zunehmend schwieriger werdenden Situation, wie 85,8 % der Makler/innen befinden.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400" i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9B7F2-64DF-4256-8983-9C51FA85F4EE}" type="slidenum">
              <a:rPr lang="de-AT" smtClean="0"/>
              <a:pPr>
                <a:defRPr/>
              </a:pPr>
              <a:t>26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849" y="631825"/>
            <a:ext cx="8820151" cy="777875"/>
          </a:xfrm>
        </p:spPr>
        <p:txBody>
          <a:bodyPr/>
          <a:lstStyle/>
          <a:p>
            <a:pPr algn="l"/>
            <a:r>
              <a:rPr lang="de-DE" sz="2600" b="1" dirty="0" smtClean="0">
                <a:latin typeface="Cambria" pitchFamily="18" charset="0"/>
              </a:rPr>
              <a:t>Fazit</a:t>
            </a:r>
            <a:endParaRPr lang="de-AT" sz="2600" b="1" dirty="0" smtClean="0">
              <a:latin typeface="Cambria" pitchFamily="18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7188" y="1412776"/>
            <a:ext cx="8462962" cy="508635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de-DE" sz="1600" dirty="0" smtClean="0">
                <a:latin typeface="Cambria" pitchFamily="18" charset="0"/>
              </a:rPr>
              <a:t>Durch eine unabhängige Risiko- und Versicherungsanalyse tragen die Makler/innen wesentlich zur Funktionsfähigkeit und deswegen zu Effizienz des Versicherungsmarktes bei, denn sie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de-DE" sz="1600" dirty="0">
              <a:latin typeface="Cambria" pitchFamily="18" charset="0"/>
            </a:endParaRPr>
          </a:p>
          <a:p>
            <a:pPr lvl="1"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 smtClean="0">
                <a:latin typeface="Cambria" pitchFamily="18" charset="0"/>
              </a:rPr>
              <a:t>… beraten durch ihr versicherungsmathematisches/–rechtliches Fachwissen, und beugen somit Fehlentscheidungen der Kunden/innen vor, die oft nur über unvollständige Informationen verfügen.</a:t>
            </a:r>
          </a:p>
          <a:p>
            <a:pPr marL="457200" lvl="1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de-DE" sz="1600" dirty="0" smtClean="0">
              <a:latin typeface="Cambria" pitchFamily="18" charset="0"/>
            </a:endParaRPr>
          </a:p>
          <a:p>
            <a:pPr lvl="1"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 smtClean="0">
                <a:latin typeface="Cambria" pitchFamily="18" charset="0"/>
              </a:rPr>
              <a:t>… übernehmen eine wichtige Vertriebs- und Informationsfunktion, und arbeiten teil- weise intensiv an der Entwicklung neuer bedarfsgerechter Produkte mit.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</a:pPr>
            <a:endParaRPr lang="de-DE" sz="1600" dirty="0">
              <a:latin typeface="Cambria" pitchFamily="18" charset="0"/>
            </a:endParaRPr>
          </a:p>
          <a:p>
            <a:pPr lvl="1"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 smtClean="0">
                <a:latin typeface="Cambria" pitchFamily="18" charset="0"/>
              </a:rPr>
              <a:t>… senken durch ihr gut ausgebautes Vertriebsnetz die Markteintrittsbarrieren für </a:t>
            </a:r>
            <a:r>
              <a:rPr lang="de-DE" sz="1600" dirty="0" err="1" smtClean="0">
                <a:latin typeface="Cambria" pitchFamily="18" charset="0"/>
              </a:rPr>
              <a:t>po</a:t>
            </a:r>
            <a:r>
              <a:rPr lang="de-DE" sz="1600" dirty="0" smtClean="0">
                <a:latin typeface="Cambria" pitchFamily="18" charset="0"/>
              </a:rPr>
              <a:t>- </a:t>
            </a:r>
            <a:r>
              <a:rPr lang="de-DE" sz="1600" dirty="0" err="1" smtClean="0">
                <a:latin typeface="Cambria" pitchFamily="18" charset="0"/>
              </a:rPr>
              <a:t>tenzielle</a:t>
            </a:r>
            <a:r>
              <a:rPr lang="de-DE" sz="1600" dirty="0" smtClean="0">
                <a:latin typeface="Cambria" pitchFamily="18" charset="0"/>
              </a:rPr>
              <a:t> (ausländische) Versicherungsunternehmen, wodurch sich der Preisdruck weiter erhöhen wird.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</a:pPr>
            <a:endParaRPr lang="de-DE" sz="1600" dirty="0" smtClean="0">
              <a:latin typeface="Cambria" pitchFamily="18" charset="0"/>
            </a:endParaRPr>
          </a:p>
          <a:p>
            <a:pPr marL="457200" lvl="1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de-DE" sz="1600" dirty="0">
              <a:latin typeface="Cambria" pitchFamily="18" charset="0"/>
            </a:endParaRPr>
          </a:p>
          <a:p>
            <a:pPr lvl="1" algn="just">
              <a:lnSpc>
                <a:spcPct val="120000"/>
              </a:lnSpc>
              <a:spcBef>
                <a:spcPct val="0"/>
              </a:spcBef>
            </a:pPr>
            <a:endParaRPr lang="de-DE" sz="1600" dirty="0" smtClean="0"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de-DE" sz="1600" dirty="0">
              <a:latin typeface="Cambria" pitchFamily="18" charset="0"/>
            </a:endParaRPr>
          </a:p>
          <a:p>
            <a:pPr lvl="1" algn="just">
              <a:lnSpc>
                <a:spcPct val="120000"/>
              </a:lnSpc>
              <a:spcBef>
                <a:spcPct val="0"/>
              </a:spcBef>
            </a:pPr>
            <a:endParaRPr lang="de-DE" sz="12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9B7F2-64DF-4256-8983-9C51FA85F4EE}" type="slidenum">
              <a:rPr lang="de-AT" smtClean="0"/>
              <a:pPr>
                <a:defRPr/>
              </a:pPr>
              <a:t>27</a:t>
            </a:fld>
            <a:endParaRPr lang="de-AT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57188" y="1412776"/>
            <a:ext cx="8462962" cy="518403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>
              <a:latin typeface="Cambria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de-DE" sz="2400" b="1" dirty="0" smtClean="0">
                <a:latin typeface="Cambria" pitchFamily="18" charset="0"/>
              </a:rPr>
              <a:t>Vielen Dank für Ihre Aufmerksamkeit!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endParaRPr lang="de-DE" sz="1600" dirty="0">
              <a:latin typeface="Cambria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de-DE" sz="1600" b="1" dirty="0" smtClean="0">
                <a:solidFill>
                  <a:srgbClr val="9C2240"/>
                </a:solidFill>
                <a:latin typeface="Cambria" pitchFamily="18" charset="0"/>
              </a:rPr>
              <a:t>Kontaktinformation: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de-DE" sz="1600" dirty="0" smtClean="0">
                <a:latin typeface="Cambria" pitchFamily="18" charset="0"/>
              </a:rPr>
              <a:t>Silvia Angerer, </a:t>
            </a:r>
            <a:r>
              <a:rPr lang="de-DE" sz="1600" dirty="0" err="1" smtClean="0">
                <a:latin typeface="Cambria" pitchFamily="18" charset="0"/>
              </a:rPr>
              <a:t>Ph.D</a:t>
            </a:r>
            <a:r>
              <a:rPr lang="de-DE" sz="1600" dirty="0" smtClean="0">
                <a:latin typeface="Cambria" pitchFamily="18" charset="0"/>
              </a:rPr>
              <a:t>./Dr. Andrea </a:t>
            </a:r>
            <a:r>
              <a:rPr lang="de-DE" sz="1600" dirty="0" err="1" smtClean="0">
                <a:latin typeface="Cambria" pitchFamily="18" charset="0"/>
              </a:rPr>
              <a:t>Klinglmair</a:t>
            </a:r>
            <a:r>
              <a:rPr lang="de-DE" sz="1600" dirty="0" smtClean="0">
                <a:latin typeface="Cambria" pitchFamily="18" charset="0"/>
              </a:rPr>
              <a:t>/Albert Luger, M.A.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de-DE" sz="1600" dirty="0" smtClean="0">
                <a:latin typeface="Cambria" pitchFamily="18" charset="0"/>
              </a:rPr>
              <a:t>Institut für Höhere Studien (IHS) Kärnten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de-DE" sz="1600" dirty="0" smtClean="0">
                <a:latin typeface="Cambria" pitchFamily="18" charset="0"/>
              </a:rPr>
              <a:t>Alter Platz 10, 9020 Klagenfurt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endParaRPr lang="de-DE" sz="1600" dirty="0" smtClean="0">
              <a:latin typeface="Cambria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de-DE" sz="1600" dirty="0" smtClean="0">
                <a:latin typeface="Cambria" pitchFamily="18" charset="0"/>
              </a:rPr>
              <a:t>+</a:t>
            </a:r>
            <a:r>
              <a:rPr lang="de-DE" sz="1600" dirty="0">
                <a:latin typeface="Cambria" pitchFamily="18" charset="0"/>
              </a:rPr>
              <a:t>43 (0) 463 592 </a:t>
            </a:r>
            <a:r>
              <a:rPr lang="de-DE" sz="1600" dirty="0" smtClean="0">
                <a:latin typeface="Cambria" pitchFamily="18" charset="0"/>
              </a:rPr>
              <a:t>150-10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de-DE" sz="1600" dirty="0" smtClean="0">
                <a:latin typeface="Cambria" pitchFamily="18" charset="0"/>
              </a:rPr>
              <a:t>+43 (0) 463 592 150-19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de-DE" sz="1600" dirty="0" smtClean="0">
                <a:latin typeface="Cambria" pitchFamily="18" charset="0"/>
              </a:rPr>
              <a:t>+43 (0) 463 592 150-22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de-DE" sz="1600" dirty="0" smtClean="0">
                <a:latin typeface="Cambria" pitchFamily="18" charset="0"/>
                <a:hlinkClick r:id="rId3"/>
              </a:rPr>
              <a:t>angerer@carinthia.ihs.ac.at</a:t>
            </a:r>
            <a:endParaRPr lang="de-DE" sz="1600" dirty="0" smtClean="0">
              <a:latin typeface="Cambria" pitchFamily="18" charset="0"/>
              <a:hlinkClick r:id="rId4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de-DE" sz="1600" dirty="0" smtClean="0">
                <a:latin typeface="Cambria" pitchFamily="18" charset="0"/>
                <a:hlinkClick r:id="rId4"/>
              </a:rPr>
              <a:t>a.klinglmair@carinthia.ihs.ac.at</a:t>
            </a:r>
            <a:endParaRPr lang="de-DE" sz="1600" dirty="0" smtClean="0">
              <a:latin typeface="Cambria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de-DE" sz="1600" dirty="0" smtClean="0">
                <a:latin typeface="Cambria" pitchFamily="18" charset="0"/>
                <a:hlinkClick r:id="rId5"/>
              </a:rPr>
              <a:t>luger@carinthia.ihs.ac.at</a:t>
            </a:r>
            <a:endParaRPr lang="de-DE" sz="1600" dirty="0" smtClean="0">
              <a:latin typeface="Cambria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endParaRPr lang="de-DE" sz="1600" dirty="0" smtClean="0">
              <a:latin typeface="Cambria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endParaRPr lang="de-DE" sz="1600" dirty="0" smtClean="0"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de-DE" sz="16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de-DE" sz="1600" dirty="0" smtClean="0">
              <a:latin typeface="Cambria" pitchFamily="18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9B7F2-64DF-4256-8983-9C51FA85F4EE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849" y="631825"/>
            <a:ext cx="8820151" cy="777875"/>
          </a:xfrm>
        </p:spPr>
        <p:txBody>
          <a:bodyPr/>
          <a:lstStyle/>
          <a:p>
            <a:pPr algn="l"/>
            <a:r>
              <a:rPr lang="de-DE" sz="2600" b="1" dirty="0" smtClean="0">
                <a:latin typeface="Cambria" pitchFamily="18" charset="0"/>
              </a:rPr>
              <a:t>Ausgangssituation/Projektziele</a:t>
            </a:r>
            <a:endParaRPr lang="de-AT" sz="2600" b="1" dirty="0" smtClean="0">
              <a:latin typeface="Cambria" pitchFamily="18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7188" y="1583010"/>
            <a:ext cx="8462962" cy="508635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 smtClean="0">
                <a:latin typeface="Cambria" pitchFamily="18" charset="0"/>
              </a:rPr>
              <a:t>Durch die große Bandbreite an Versicherungsprodukten sind </a:t>
            </a:r>
            <a:r>
              <a:rPr lang="de-DE" sz="1600" b="1" dirty="0" smtClean="0">
                <a:latin typeface="Cambria" pitchFamily="18" charset="0"/>
              </a:rPr>
              <a:t>Kunden/innen</a:t>
            </a:r>
            <a:r>
              <a:rPr lang="de-DE" sz="1600" dirty="0" smtClean="0">
                <a:latin typeface="Cambria" pitchFamily="18" charset="0"/>
              </a:rPr>
              <a:t> oftmals überfordert, den eigenen Versicherungsbedarf zu bestimmen bzw. sind diese in der Informationsbeschaffung/-verarbeitung eingeschränkt.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de-DE" sz="1600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b="1" dirty="0" smtClean="0">
                <a:latin typeface="Cambria" pitchFamily="18" charset="0"/>
              </a:rPr>
              <a:t>Versicherungsunternehmen</a:t>
            </a:r>
            <a:r>
              <a:rPr lang="de-DE" sz="1600" dirty="0" smtClean="0">
                <a:latin typeface="Cambria" pitchFamily="18" charset="0"/>
              </a:rPr>
              <a:t> verfügen nur über unvollständige Kundeninformationen, weshalb sich eine Risikoanalyse oftmals schwierig gestaltet.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de-DE" sz="1200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 smtClean="0">
                <a:latin typeface="Cambria" pitchFamily="18" charset="0"/>
              </a:rPr>
              <a:t>Durch </a:t>
            </a:r>
            <a:r>
              <a:rPr lang="de-DE" sz="1600" b="1" dirty="0" smtClean="0">
                <a:latin typeface="Cambria" pitchFamily="18" charset="0"/>
              </a:rPr>
              <a:t>unvollständige und asymmetrische Informationen </a:t>
            </a:r>
            <a:r>
              <a:rPr lang="de-DE" sz="1600" dirty="0" smtClean="0">
                <a:latin typeface="Cambria" pitchFamily="18" charset="0"/>
              </a:rPr>
              <a:t>auf der Angebots- und Nachfrageseite kann es zu Marktversagen kommen, wodurch kein optimaler Versicherungs- </a:t>
            </a:r>
            <a:r>
              <a:rPr lang="de-DE" sz="1600" dirty="0" err="1" smtClean="0">
                <a:latin typeface="Cambria" pitchFamily="18" charset="0"/>
              </a:rPr>
              <a:t>schutz</a:t>
            </a:r>
            <a:r>
              <a:rPr lang="de-DE" sz="1600" dirty="0" smtClean="0">
                <a:latin typeface="Cambria" pitchFamily="18" charset="0"/>
              </a:rPr>
              <a:t> zustande kommt.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de-DE" sz="1200" b="1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b="1" dirty="0" smtClean="0">
                <a:latin typeface="Cambria" pitchFamily="18" charset="0"/>
              </a:rPr>
              <a:t>Versicherungsmakler/innen </a:t>
            </a:r>
            <a:r>
              <a:rPr lang="de-DE" sz="1600" dirty="0" smtClean="0">
                <a:latin typeface="Cambria" pitchFamily="18" charset="0"/>
              </a:rPr>
              <a:t>können als Intermediäre zwischen Kunden/innen und Unternehmen vermitteln, indem diese eine </a:t>
            </a:r>
            <a:r>
              <a:rPr lang="de-DE" sz="1600" b="1" dirty="0" smtClean="0">
                <a:latin typeface="Cambria" pitchFamily="18" charset="0"/>
              </a:rPr>
              <a:t>Informations- und Koordinationsfunktion  </a:t>
            </a:r>
            <a:r>
              <a:rPr lang="de-DE" sz="1600" dirty="0" smtClean="0">
                <a:latin typeface="Cambria" pitchFamily="18" charset="0"/>
              </a:rPr>
              <a:t>einnehmen und somit zur Effizienz des Marktes beitragen.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de-DE" sz="1200" b="1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b="1" dirty="0" smtClean="0">
                <a:latin typeface="Cambria" pitchFamily="18" charset="0"/>
              </a:rPr>
              <a:t>Untersuchungs-/Projektziel </a:t>
            </a:r>
            <a:r>
              <a:rPr lang="de-DE" sz="1600" dirty="0" smtClean="0">
                <a:latin typeface="Cambria" pitchFamily="18" charset="0"/>
              </a:rPr>
              <a:t>vor diesem Hintergrund: </a:t>
            </a:r>
            <a:r>
              <a:rPr lang="de-DE" sz="1600" i="1" dirty="0" smtClean="0">
                <a:latin typeface="Cambria" pitchFamily="18" charset="0"/>
              </a:rPr>
              <a:t>Evaluierung bzw. Aktualisierung  der </a:t>
            </a:r>
            <a:r>
              <a:rPr lang="de-DE" sz="1600" b="1" i="1" dirty="0" smtClean="0">
                <a:latin typeface="Cambria" pitchFamily="18" charset="0"/>
              </a:rPr>
              <a:t>Volkswirtschaftlichen Bedeutung der Versicherungsmakler </a:t>
            </a:r>
          </a:p>
        </p:txBody>
      </p:sp>
    </p:spTree>
    <p:extLst>
      <p:ext uri="{BB962C8B-B14F-4D97-AF65-F5344CB8AC3E}">
        <p14:creationId xmlns:p14="http://schemas.microsoft.com/office/powerpoint/2010/main" val="39725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9B7F2-64DF-4256-8983-9C51FA85F4EE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849" y="631825"/>
            <a:ext cx="8820151" cy="777875"/>
          </a:xfrm>
        </p:spPr>
        <p:txBody>
          <a:bodyPr/>
          <a:lstStyle/>
          <a:p>
            <a:pPr algn="l"/>
            <a:r>
              <a:rPr lang="de-DE" sz="2600" b="1" dirty="0" smtClean="0">
                <a:latin typeface="Cambria" pitchFamily="18" charset="0"/>
              </a:rPr>
              <a:t>Zahlen und Fakten 2014 (oder letztverfügbar)</a:t>
            </a:r>
            <a:endParaRPr lang="de-AT" sz="2600" b="1" dirty="0" smtClean="0">
              <a:latin typeface="Cambria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0825" y="1484784"/>
            <a:ext cx="871378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00050" lvl="1" indent="0" eaLnBrk="1" hangingPunct="1">
              <a:spcBef>
                <a:spcPts val="1200"/>
              </a:spcBef>
              <a:buNone/>
            </a:pPr>
            <a:r>
              <a:rPr lang="de-DE" b="1" kern="0" dirty="0" smtClean="0">
                <a:latin typeface="Cambria" panose="02040503050406030204" pitchFamily="18" charset="0"/>
              </a:rPr>
              <a:t>Versicherungswesen</a:t>
            </a:r>
          </a:p>
          <a:p>
            <a:pPr marL="685800"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de-DE" kern="0" dirty="0" smtClean="0">
                <a:latin typeface="Cambria" panose="02040503050406030204" pitchFamily="18" charset="0"/>
              </a:rPr>
              <a:t>49 Versicherungsgesellschaften generierten Prämien in Höhe von € 17,14 Mrd.</a:t>
            </a:r>
          </a:p>
          <a:p>
            <a:pPr marL="685800"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de-DE" kern="0" dirty="0" smtClean="0">
                <a:latin typeface="Cambria" panose="02040503050406030204" pitchFamily="18" charset="0"/>
              </a:rPr>
              <a:t>Die Versicherungsdichte beträgt € 2.008/Kopf.</a:t>
            </a:r>
          </a:p>
          <a:p>
            <a:pPr marL="685800"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de-DE" kern="0" dirty="0" smtClean="0">
                <a:latin typeface="Cambria" panose="02040503050406030204" pitchFamily="18" charset="0"/>
              </a:rPr>
              <a:t>Die Versicherungsdurchdringung beläuft sich auf 5,21 % des BIP.</a:t>
            </a:r>
          </a:p>
          <a:p>
            <a:pPr marL="685800"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de-DE" kern="0" dirty="0" smtClean="0">
                <a:latin typeface="Cambria" panose="02040503050406030204" pitchFamily="18" charset="0"/>
              </a:rPr>
              <a:t>Die privaten Haushalte gaben 2009/10 durchschnittlich € 1.512 für Versicherungen aus.</a:t>
            </a:r>
          </a:p>
          <a:p>
            <a:pPr marL="685800" lvl="1" eaLnBrk="1" hangingPunct="1">
              <a:spcBef>
                <a:spcPts val="1200"/>
              </a:spcBef>
              <a:buFont typeface="Arial" pitchFamily="34" charset="0"/>
              <a:buChar char="•"/>
            </a:pPr>
            <a:endParaRPr lang="de-DE" kern="0" dirty="0">
              <a:latin typeface="Cambria" panose="02040503050406030204" pitchFamily="18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r>
              <a:rPr lang="de-DE" b="1" kern="0" dirty="0" smtClean="0">
                <a:latin typeface="Cambria" panose="02040503050406030204" pitchFamily="18" charset="0"/>
              </a:rPr>
              <a:t>Versicherungsmakler/innen</a:t>
            </a:r>
          </a:p>
          <a:p>
            <a:pPr marL="685800"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kern="0" dirty="0" smtClean="0">
                <a:latin typeface="Cambria" panose="02040503050406030204" pitchFamily="18" charset="0"/>
              </a:rPr>
              <a:t>3.992 aktive Mitglieder im </a:t>
            </a:r>
            <a:r>
              <a:rPr lang="de-DE" i="1" kern="0" dirty="0" smtClean="0">
                <a:latin typeface="Cambria" panose="02040503050406030204" pitchFamily="18" charset="0"/>
              </a:rPr>
              <a:t>Fachverband der Versicherungsmakler und Berater in Versicherungsangelegenheiten Österreichs</a:t>
            </a:r>
            <a:r>
              <a:rPr lang="de-DE" kern="0" dirty="0" smtClean="0">
                <a:latin typeface="Cambria" panose="02040503050406030204" pitchFamily="18" charset="0"/>
              </a:rPr>
              <a:t>.</a:t>
            </a:r>
          </a:p>
          <a:p>
            <a:pPr marL="685800"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kern="0" dirty="0" smtClean="0">
                <a:latin typeface="Cambria" panose="02040503050406030204" pitchFamily="18" charset="0"/>
              </a:rPr>
              <a:t>92 Unternehmensneugründungen.</a:t>
            </a:r>
            <a:endParaRPr lang="de-DE" b="1" kern="0" dirty="0" smtClean="0">
              <a:latin typeface="Cambria" panose="02040503050406030204" pitchFamily="18" charset="0"/>
            </a:endParaRPr>
          </a:p>
          <a:p>
            <a:pPr marL="685800"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kern="0" dirty="0" smtClean="0">
                <a:latin typeface="Cambria" panose="02040503050406030204" pitchFamily="18" charset="0"/>
              </a:rPr>
              <a:t>1.467 </a:t>
            </a:r>
            <a:r>
              <a:rPr lang="de-DE" i="1" kern="0" dirty="0" smtClean="0">
                <a:latin typeface="Cambria" panose="02040503050406030204" pitchFamily="18" charset="0"/>
              </a:rPr>
              <a:t> </a:t>
            </a:r>
            <a:r>
              <a:rPr lang="de-DE" kern="0" dirty="0" smtClean="0">
                <a:latin typeface="Cambria" panose="02040503050406030204" pitchFamily="18" charset="0"/>
              </a:rPr>
              <a:t>Arbeitgeberunternehmen, die insgesamt 6.781 Mitarbeiter/innen beschäftigen.</a:t>
            </a:r>
          </a:p>
          <a:p>
            <a:pPr marL="685800"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kern="0" dirty="0" smtClean="0">
                <a:latin typeface="Cambria" panose="02040503050406030204" pitchFamily="18" charset="0"/>
              </a:rPr>
              <a:t>Insgesamt wurden 2012 ca. € 851 Mio. Umsatzerlöse erwirtschaftet sowie Investitionen in Höhe von € 14 Mio. getätigt.</a:t>
            </a:r>
            <a:endParaRPr lang="de-DE" b="1" i="1" kern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9B7F2-64DF-4256-8983-9C51FA85F4EE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849" y="631825"/>
            <a:ext cx="8820151" cy="777875"/>
          </a:xfrm>
        </p:spPr>
        <p:txBody>
          <a:bodyPr/>
          <a:lstStyle/>
          <a:p>
            <a:pPr algn="l"/>
            <a:r>
              <a:rPr lang="de-DE" sz="2600" b="1" dirty="0" smtClean="0">
                <a:latin typeface="Cambria" pitchFamily="18" charset="0"/>
              </a:rPr>
              <a:t>Fragebogen/Methodische Vorgehensweise</a:t>
            </a:r>
            <a:endParaRPr lang="de-AT" sz="2600" b="1" dirty="0" smtClean="0">
              <a:latin typeface="Cambria" pitchFamily="18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7188" y="1484784"/>
            <a:ext cx="8462962" cy="508635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 smtClean="0">
                <a:latin typeface="Cambria" pitchFamily="18" charset="0"/>
              </a:rPr>
              <a:t>Entwicklung modular aufgebauter Fragebögen für die Versicherungsmakler/innen und Versicherungsunternehmen, die sich inhaltlich überschneiden.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de-DE" sz="12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</a:pPr>
            <a:r>
              <a:rPr lang="de-DE" sz="1600" dirty="0">
                <a:latin typeface="Cambria" pitchFamily="18" charset="0"/>
              </a:rPr>
              <a:t>Die Inhalte der Fragebögen umfassen dabei Fragestellungen hinsichtlich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</a:pPr>
            <a:r>
              <a:rPr lang="de-DE" sz="1400" i="1" dirty="0">
                <a:latin typeface="Cambria" pitchFamily="18" charset="0"/>
              </a:rPr>
              <a:t>… der aktuellen Unternehmenssituation,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</a:pPr>
            <a:r>
              <a:rPr lang="de-DE" sz="1400" i="1" dirty="0">
                <a:latin typeface="Cambria" pitchFamily="18" charset="0"/>
              </a:rPr>
              <a:t>… produkt-, vertriebs-, verkaufs- und kundenspezifischer Faktoren,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</a:pPr>
            <a:r>
              <a:rPr lang="de-DE" sz="1400" i="1" dirty="0">
                <a:latin typeface="Cambria" pitchFamily="18" charset="0"/>
              </a:rPr>
              <a:t>… des  Versicherungsmaklerwesens,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</a:pPr>
            <a:r>
              <a:rPr lang="de-DE" sz="1400" i="1" dirty="0">
                <a:latin typeface="Cambria" pitchFamily="18" charset="0"/>
              </a:rPr>
              <a:t>… der Auswirkungen rechtlicher  Rahmenbedingungen und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</a:pPr>
            <a:r>
              <a:rPr lang="de-DE" sz="1400" i="1" dirty="0">
                <a:latin typeface="Cambria" pitchFamily="18" charset="0"/>
              </a:rPr>
              <a:t>… der (vergangenen und zukünftigen) Marktentwicklung.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de-DE" sz="1200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de-DE" sz="1600" dirty="0" smtClean="0">
                <a:latin typeface="Cambria" pitchFamily="18" charset="0"/>
              </a:rPr>
              <a:t>Geringfügige Änderungen der Fragebögen um eine Vergleichbarkeit der Ergebnisse zu 2009 zu gewährleisten.</a:t>
            </a:r>
            <a:endParaRPr lang="de-DE" sz="1600" dirty="0"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endParaRPr lang="de-DE" sz="1200" i="1" dirty="0" smtClean="0">
              <a:latin typeface="Cambri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</a:pPr>
            <a:r>
              <a:rPr lang="de-DE" sz="1600" dirty="0" smtClean="0">
                <a:latin typeface="Cambria" pitchFamily="18" charset="0"/>
              </a:rPr>
              <a:t>Durchführung der Online-Befragung unter </a:t>
            </a:r>
            <a:r>
              <a:rPr lang="de-DE" sz="1600" b="1" dirty="0" smtClean="0">
                <a:latin typeface="Cambria" pitchFamily="18" charset="0"/>
              </a:rPr>
              <a:t>46 Versicherungsunternehmen </a:t>
            </a:r>
            <a:r>
              <a:rPr lang="de-DE" sz="1600" dirty="0" smtClean="0">
                <a:latin typeface="Cambria" pitchFamily="18" charset="0"/>
              </a:rPr>
              <a:t>sowie </a:t>
            </a:r>
            <a:r>
              <a:rPr lang="de-DE" sz="1600" b="1" dirty="0" smtClean="0">
                <a:latin typeface="Cambria" pitchFamily="18" charset="0"/>
              </a:rPr>
              <a:t>3.992 Versicherungsmaklern/innen</a:t>
            </a:r>
            <a:r>
              <a:rPr lang="de-DE" sz="1600" dirty="0" smtClean="0">
                <a:latin typeface="Cambria" pitchFamily="18" charset="0"/>
              </a:rPr>
              <a:t> innerhalb eines vierwöchigen Zeitraums: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</a:pPr>
            <a:r>
              <a:rPr lang="de-DE" sz="1400" i="1" u="sng" dirty="0" smtClean="0">
                <a:latin typeface="Cambria" pitchFamily="18" charset="0"/>
              </a:rPr>
              <a:t>Versicherungsunternehmen:</a:t>
            </a:r>
            <a:r>
              <a:rPr lang="de-DE" sz="1400" dirty="0" smtClean="0">
                <a:latin typeface="Cambria" pitchFamily="18" charset="0"/>
              </a:rPr>
              <a:t> Rücklaufquote: 45,7 % </a:t>
            </a:r>
            <a:r>
              <a:rPr lang="de-DE" sz="1400" dirty="0" smtClean="0">
                <a:latin typeface="Cambria" pitchFamily="18" charset="0"/>
                <a:sym typeface="Wingdings"/>
              </a:rPr>
              <a:t> </a:t>
            </a:r>
            <a:r>
              <a:rPr lang="de-DE" sz="1400" b="1" u="sng" dirty="0" smtClean="0">
                <a:latin typeface="Cambria" pitchFamily="18" charset="0"/>
                <a:sym typeface="Wingdings"/>
              </a:rPr>
              <a:t>Sample n=21</a:t>
            </a:r>
            <a:r>
              <a:rPr lang="de-DE" sz="1400" dirty="0" smtClean="0">
                <a:latin typeface="Cambria" pitchFamily="18" charset="0"/>
                <a:sym typeface="Wingdings"/>
              </a:rPr>
              <a:t>.</a:t>
            </a:r>
            <a:endParaRPr lang="de-DE" sz="1400" dirty="0">
              <a:latin typeface="Cambria" pitchFamily="18" charset="0"/>
              <a:sym typeface="Wingdings"/>
            </a:endParaRPr>
          </a:p>
          <a:p>
            <a:pPr lvl="1" algn="just">
              <a:lnSpc>
                <a:spcPct val="120000"/>
              </a:lnSpc>
              <a:spcBef>
                <a:spcPct val="0"/>
              </a:spcBef>
            </a:pPr>
            <a:r>
              <a:rPr lang="de-DE" sz="1400" i="1" u="sng" dirty="0" smtClean="0">
                <a:latin typeface="Cambria" pitchFamily="18" charset="0"/>
                <a:sym typeface="Wingdings"/>
              </a:rPr>
              <a:t>Versicherungsmakler/innen:</a:t>
            </a:r>
            <a:r>
              <a:rPr lang="de-DE" sz="1400" dirty="0" smtClean="0">
                <a:latin typeface="Cambria" pitchFamily="18" charset="0"/>
                <a:sym typeface="Wingdings"/>
              </a:rPr>
              <a:t> Rücklaufquote 6,3 %  </a:t>
            </a:r>
            <a:r>
              <a:rPr lang="de-DE" sz="1400" b="1" u="sng" dirty="0" smtClean="0">
                <a:latin typeface="Cambria" pitchFamily="18" charset="0"/>
                <a:sym typeface="Wingdings"/>
              </a:rPr>
              <a:t>Sample n=250</a:t>
            </a:r>
            <a:r>
              <a:rPr lang="de-DE" sz="1400" dirty="0" smtClean="0">
                <a:latin typeface="Cambria" pitchFamily="18" charset="0"/>
                <a:sym typeface="Wingdings"/>
              </a:rPr>
              <a:t>.</a:t>
            </a:r>
            <a:endParaRPr lang="de-DE" sz="14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9B7F2-64DF-4256-8983-9C51FA85F4EE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3240000"/>
            <a:ext cx="9144000" cy="777875"/>
          </a:xfrm>
          <a:solidFill>
            <a:srgbClr val="C0C0C0"/>
          </a:solidFill>
        </p:spPr>
        <p:txBody>
          <a:bodyPr/>
          <a:lstStyle/>
          <a:p>
            <a:r>
              <a:rPr lang="de-DE" sz="2600" b="1" dirty="0" smtClean="0">
                <a:latin typeface="Cambria" pitchFamily="18" charset="0"/>
              </a:rPr>
              <a:t>Versicherungsunternehmen</a:t>
            </a:r>
            <a:endParaRPr lang="de-AT" sz="2600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66817"/>
            <a:ext cx="8229600" cy="920294"/>
          </a:xfrm>
        </p:spPr>
        <p:txBody>
          <a:bodyPr/>
          <a:lstStyle/>
          <a:p>
            <a:pPr algn="l"/>
            <a:r>
              <a:rPr lang="de-DE" sz="1300" b="1" dirty="0" smtClean="0">
                <a:latin typeface="Cambria" panose="02040503050406030204" pitchFamily="18" charset="0"/>
              </a:rPr>
              <a:t>Versicherungsunternehmen	</a:t>
            </a:r>
            <a:r>
              <a:rPr lang="de-DE" sz="2400" b="1" dirty="0" smtClean="0">
                <a:latin typeface="Cambria" panose="02040503050406030204" pitchFamily="18" charset="0"/>
              </a:rPr>
              <a:t/>
            </a:r>
            <a:br>
              <a:rPr lang="de-DE" sz="2400" b="1" dirty="0" smtClean="0">
                <a:latin typeface="Cambria" panose="02040503050406030204" pitchFamily="18" charset="0"/>
              </a:rPr>
            </a:br>
            <a:r>
              <a:rPr lang="de-DE" sz="2400" b="1" dirty="0" smtClean="0">
                <a:latin typeface="Cambria" panose="02040503050406030204" pitchFamily="18" charset="0"/>
              </a:rPr>
              <a:t>Vertriebskanäle</a:t>
            </a:r>
            <a:endParaRPr lang="de-AT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7F2-64DF-4256-8983-9C51FA85F4EE}" type="slidenum">
              <a:rPr lang="de-AT" smtClean="0"/>
              <a:pPr/>
              <a:t>7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1712739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b="1" dirty="0" smtClean="0">
                <a:latin typeface="Cambria" panose="02040503050406030204" pitchFamily="18" charset="0"/>
                <a:cs typeface="+mn-cs"/>
              </a:rPr>
              <a:t>Abbildung 1: Vertriebskanäle der Unternehmen, 2009 und 2015</a:t>
            </a:r>
            <a:endParaRPr lang="de-AT" sz="1150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390000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dirty="0" smtClean="0">
                <a:latin typeface="Cambria" panose="02040503050406030204" pitchFamily="18" charset="0"/>
                <a:cs typeface="+mn-cs"/>
              </a:rPr>
              <a:t>Quelle: Eigene Erhebung IHS Kärnten</a:t>
            </a:r>
            <a:endParaRPr lang="de-AT" sz="1150" dirty="0"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833233"/>
              </p:ext>
            </p:extLst>
          </p:nvPr>
        </p:nvGraphicFramePr>
        <p:xfrm>
          <a:off x="1519200" y="1982614"/>
          <a:ext cx="61056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93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66817"/>
            <a:ext cx="8229600" cy="920294"/>
          </a:xfrm>
        </p:spPr>
        <p:txBody>
          <a:bodyPr/>
          <a:lstStyle/>
          <a:p>
            <a:pPr algn="l"/>
            <a:r>
              <a:rPr lang="de-DE" sz="1300" b="1" dirty="0" smtClean="0">
                <a:latin typeface="Cambria" panose="02040503050406030204" pitchFamily="18" charset="0"/>
              </a:rPr>
              <a:t>Versicherungsunternehmen	</a:t>
            </a:r>
            <a:r>
              <a:rPr lang="de-DE" sz="2400" b="1" dirty="0" smtClean="0">
                <a:latin typeface="Cambria" panose="02040503050406030204" pitchFamily="18" charset="0"/>
              </a:rPr>
              <a:t/>
            </a:r>
            <a:br>
              <a:rPr lang="de-DE" sz="2400" b="1" dirty="0" smtClean="0">
                <a:latin typeface="Cambria" panose="02040503050406030204" pitchFamily="18" charset="0"/>
              </a:rPr>
            </a:br>
            <a:r>
              <a:rPr lang="de-DE" sz="2400" b="1" dirty="0" smtClean="0">
                <a:latin typeface="Cambria" panose="02040503050406030204" pitchFamily="18" charset="0"/>
              </a:rPr>
              <a:t>Zusammenarbeit mit Versicherungsmakler/innen</a:t>
            </a:r>
            <a:endParaRPr lang="de-AT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7F2-64DF-4256-8983-9C51FA85F4EE}" type="slidenum">
              <a:rPr lang="de-AT" smtClean="0"/>
              <a:pPr/>
              <a:t>8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1712739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b="1" dirty="0" smtClean="0">
                <a:latin typeface="Cambria" panose="02040503050406030204" pitchFamily="18" charset="0"/>
                <a:cs typeface="+mn-cs"/>
              </a:rPr>
              <a:t>Abbildung </a:t>
            </a:r>
            <a:r>
              <a:rPr lang="de-DE" sz="1150" b="1" dirty="0">
                <a:latin typeface="Cambria" panose="02040503050406030204" pitchFamily="18" charset="0"/>
                <a:cs typeface="+mn-cs"/>
              </a:rPr>
              <a:t>2</a:t>
            </a:r>
            <a:r>
              <a:rPr lang="de-DE" sz="1150" b="1" dirty="0" smtClean="0">
                <a:latin typeface="Cambria" panose="02040503050406030204" pitchFamily="18" charset="0"/>
                <a:cs typeface="+mn-cs"/>
              </a:rPr>
              <a:t>: Gründe für die Zusammenarbeit mit Maklern/innen, Median 2009 und 2015</a:t>
            </a:r>
            <a:endParaRPr lang="de-AT" sz="1150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390000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dirty="0" smtClean="0">
                <a:latin typeface="Cambria" panose="02040503050406030204" pitchFamily="18" charset="0"/>
                <a:cs typeface="+mn-cs"/>
              </a:rPr>
              <a:t>Quelle: Eigene Erhebung IHS Kärnten</a:t>
            </a:r>
            <a:endParaRPr lang="de-AT" sz="1150" dirty="0"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78788"/>
              </p:ext>
            </p:extLst>
          </p:nvPr>
        </p:nvGraphicFramePr>
        <p:xfrm>
          <a:off x="1519200" y="1983600"/>
          <a:ext cx="61056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8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66817"/>
            <a:ext cx="8229600" cy="920294"/>
          </a:xfrm>
        </p:spPr>
        <p:txBody>
          <a:bodyPr/>
          <a:lstStyle/>
          <a:p>
            <a:pPr algn="l"/>
            <a:r>
              <a:rPr lang="de-DE" sz="1300" b="1" dirty="0" smtClean="0">
                <a:latin typeface="Cambria" panose="02040503050406030204" pitchFamily="18" charset="0"/>
              </a:rPr>
              <a:t>Versicherungsunternehmen	</a:t>
            </a:r>
            <a:r>
              <a:rPr lang="de-DE" sz="2400" b="1" dirty="0" smtClean="0">
                <a:latin typeface="Cambria" panose="02040503050406030204" pitchFamily="18" charset="0"/>
              </a:rPr>
              <a:t/>
            </a:r>
            <a:br>
              <a:rPr lang="de-DE" sz="2400" b="1" dirty="0" smtClean="0">
                <a:latin typeface="Cambria" panose="02040503050406030204" pitchFamily="18" charset="0"/>
              </a:rPr>
            </a:br>
            <a:r>
              <a:rPr lang="de-DE" sz="2400" b="1" dirty="0" smtClean="0">
                <a:latin typeface="Cambria" panose="02040503050406030204" pitchFamily="18" charset="0"/>
              </a:rPr>
              <a:t>Intensität der Zusammenarbeit mit Maklern/innen</a:t>
            </a:r>
            <a:endParaRPr lang="de-AT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7F2-64DF-4256-8983-9C51FA85F4EE}" type="slidenum">
              <a:rPr lang="de-AT" smtClean="0"/>
              <a:pPr/>
              <a:t>9</a:t>
            </a:fld>
            <a:endParaRPr lang="de-AT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347788"/>
            <a:ext cx="9144000" cy="0"/>
          </a:xfrm>
          <a:prstGeom prst="line">
            <a:avLst/>
          </a:prstGeom>
          <a:ln>
            <a:solidFill>
              <a:srgbClr val="9C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925688" cy="4636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1712739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b="1" dirty="0" smtClean="0">
                <a:latin typeface="Cambria" panose="02040503050406030204" pitchFamily="18" charset="0"/>
                <a:cs typeface="+mn-cs"/>
              </a:rPr>
              <a:t>Abbildung 3: Intensität der Zusammenarbeit mit Maklern/innen  bei der Produktentwicklung, 2009 und 2015</a:t>
            </a:r>
            <a:endParaRPr lang="de-AT" sz="1150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390000"/>
            <a:ext cx="91440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50" dirty="0" smtClean="0">
                <a:latin typeface="Cambria" panose="02040503050406030204" pitchFamily="18" charset="0"/>
                <a:cs typeface="+mn-cs"/>
              </a:rPr>
              <a:t>Quelle: Eigene Erhebung IHS Kärnten</a:t>
            </a:r>
            <a:endParaRPr lang="de-AT" sz="1150" dirty="0"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363862"/>
              </p:ext>
            </p:extLst>
          </p:nvPr>
        </p:nvGraphicFramePr>
        <p:xfrm>
          <a:off x="1519200" y="1983600"/>
          <a:ext cx="61056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94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1622</Words>
  <Application>Microsoft Office PowerPoint</Application>
  <PresentationFormat>Bildschirmpräsentation (4:3)</PresentationFormat>
  <Paragraphs>226</Paragraphs>
  <Slides>27</Slides>
  <Notes>26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</vt:lpstr>
      <vt:lpstr>PowerPoint-Präsentation</vt:lpstr>
      <vt:lpstr>PowerPoint-Präsentation</vt:lpstr>
      <vt:lpstr>Ausgangssituation/Projektziele</vt:lpstr>
      <vt:lpstr>Zahlen und Fakten 2014 (oder letztverfügbar)</vt:lpstr>
      <vt:lpstr>Fragebogen/Methodische Vorgehensweise</vt:lpstr>
      <vt:lpstr>Versicherungsunternehmen</vt:lpstr>
      <vt:lpstr>Versicherungsunternehmen  Vertriebskanäle</vt:lpstr>
      <vt:lpstr>Versicherungsunternehmen  Zusammenarbeit mit Versicherungsmakler/innen</vt:lpstr>
      <vt:lpstr>Versicherungsunternehmen  Intensität der Zusammenarbeit mit Maklern/innen</vt:lpstr>
      <vt:lpstr>Versicherungsmakler/innen</vt:lpstr>
      <vt:lpstr>Versicherungsmakler/innen Unternehmensbezogene Charakteristika (1)</vt:lpstr>
      <vt:lpstr>Versicherungsmakler/innen Unternehmensbezogene Charakteristika (2)</vt:lpstr>
      <vt:lpstr>Versicherungsmakler/innen Unternehmensbezogene Charakteristika (3)</vt:lpstr>
      <vt:lpstr>Versicherungsmakler/innen Unternehmensbezogene Charakteristika (4)</vt:lpstr>
      <vt:lpstr>Versicherungsmakler/innen Kunden-/Verkaufsbezogene Charakteristika (1)</vt:lpstr>
      <vt:lpstr>Versicherungsmakler/innen Kunden-/Verkaufsbezogene Charakteristika (2)</vt:lpstr>
      <vt:lpstr>Versicherungsmakler/innen Kunden-/Verkaufsbezogene Charakteristika (3)</vt:lpstr>
      <vt:lpstr>Versicherungsmakler/innen Produktspezifische Charakteristika (1)</vt:lpstr>
      <vt:lpstr>Versicherungsmakler/innen Produktspezifische Charakteristika (2)</vt:lpstr>
      <vt:lpstr>Versicherungsmakler/innen &amp; -unternehmen</vt:lpstr>
      <vt:lpstr>Versicherungsmakler/innen &amp; -unternehmen  Rechtliche Rahmenbedingungen (1)</vt:lpstr>
      <vt:lpstr>Versicherungsmakler/innen &amp; -unternehmen Rechtliche Rahmenbedingungen (2)</vt:lpstr>
      <vt:lpstr>Versicherungsmakler/innen &amp; -unternehmen Marktentwicklung (1)</vt:lpstr>
      <vt:lpstr>Versicherungsmakler/innen &amp; -unternehmen Marktentwicklung (2)</vt:lpstr>
      <vt:lpstr>Zusammenfassung</vt:lpstr>
      <vt:lpstr>Fazit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LUG</dc:creator>
  <cp:lastModifiedBy>Mag. Jennifer Willner</cp:lastModifiedBy>
  <cp:revision>434</cp:revision>
  <cp:lastPrinted>2015-08-20T05:56:20Z</cp:lastPrinted>
  <dcterms:created xsi:type="dcterms:W3CDTF">2014-05-02T05:27:37Z</dcterms:created>
  <dcterms:modified xsi:type="dcterms:W3CDTF">2015-08-20T11:57:11Z</dcterms:modified>
</cp:coreProperties>
</file>