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9"/>
  </p:notesMasterIdLst>
  <p:handoutMasterIdLst>
    <p:handoutMasterId r:id="rId30"/>
  </p:handoutMasterIdLst>
  <p:sldIdLst>
    <p:sldId id="256" r:id="rId2"/>
    <p:sldId id="483" r:id="rId3"/>
    <p:sldId id="511" r:id="rId4"/>
    <p:sldId id="535" r:id="rId5"/>
    <p:sldId id="539" r:id="rId6"/>
    <p:sldId id="536" r:id="rId7"/>
    <p:sldId id="538" r:id="rId8"/>
    <p:sldId id="541" r:id="rId9"/>
    <p:sldId id="540" r:id="rId10"/>
    <p:sldId id="557" r:id="rId11"/>
    <p:sldId id="558" r:id="rId12"/>
    <p:sldId id="542" r:id="rId13"/>
    <p:sldId id="543" r:id="rId14"/>
    <p:sldId id="544" r:id="rId15"/>
    <p:sldId id="559" r:id="rId16"/>
    <p:sldId id="545" r:id="rId17"/>
    <p:sldId id="547" r:id="rId18"/>
    <p:sldId id="548" r:id="rId19"/>
    <p:sldId id="549" r:id="rId20"/>
    <p:sldId id="555" r:id="rId21"/>
    <p:sldId id="556" r:id="rId22"/>
    <p:sldId id="550" r:id="rId23"/>
    <p:sldId id="551" r:id="rId24"/>
    <p:sldId id="552" r:id="rId25"/>
    <p:sldId id="553" r:id="rId26"/>
    <p:sldId id="455" r:id="rId27"/>
    <p:sldId id="412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008080"/>
    <a:srgbClr val="003399"/>
    <a:srgbClr val="3366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"/>
            <a:ext cx="2944812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743"/>
            <a:ext cx="2944813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743"/>
            <a:ext cx="2944812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C4DD5AA-E2F9-420B-85BB-7F3F26DC2A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96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469"/>
            <a:ext cx="4984750" cy="44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743"/>
            <a:ext cx="2944813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743"/>
            <a:ext cx="2944812" cy="4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86BC48F-6D46-4D8A-9217-64F7F3A29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120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A868FB-4CAC-4810-BA9D-649F3738D840}" type="slidenum">
              <a:rPr lang="de-DE" sz="1200" smtClean="0">
                <a:latin typeface="Times New Roman" pitchFamily="18" charset="0"/>
              </a:rPr>
              <a:pPr/>
              <a:t>1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BC48F-6D46-4D8A-9217-64F7F3A29DF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60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5B6C0E-5E43-455E-8E48-B86AC746E715}" type="slidenum">
              <a:rPr lang="de-DE" sz="1200" smtClean="0">
                <a:latin typeface="Times New Roman" pitchFamily="18" charset="0"/>
              </a:rPr>
              <a:pPr/>
              <a:t>26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68338" y="620712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9775" y="6207125"/>
            <a:ext cx="7756525" cy="195263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" name="Picture 4" descr="Logo_ZA_ROT_DE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88950"/>
            <a:ext cx="30368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9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CEDC-48BA-4B27-96C3-1B73CAECE12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2563" y="441325"/>
            <a:ext cx="1958975" cy="5535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2463" y="441325"/>
            <a:ext cx="5727700" cy="5535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BBB1-945B-48B8-A52C-3941AA27EF2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16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BFA8-56A4-4A3F-8D74-A421E85E8B7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61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2D06-CD4D-46E1-9546-E71DEA0D952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5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2463" y="1925638"/>
            <a:ext cx="3843337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5638"/>
            <a:ext cx="3843338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3DEE-0E28-439C-92BC-DEF99FFFA57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7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43D5-58AE-4F15-B339-6E81DB44BBD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470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2F00-7D63-4A2F-B8E9-42DFE78C09A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2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3301-0C82-46F1-ACCD-DD4F100BB3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641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99CA-0D1F-4E19-907E-FE5EBD4817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26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9F80-998B-432F-8A0A-E58331FD253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94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54050" y="1500188"/>
            <a:ext cx="78374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68338" y="620712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675" y="6153150"/>
            <a:ext cx="587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6" tIns="41458" rIns="82916" bIns="41458" numCol="1" anchor="t" anchorCtr="0" compatLnSpc="1">
            <a:prstTxWarp prst="textNoShape">
              <a:avLst/>
            </a:prstTxWarp>
          </a:bodyPr>
          <a:lstStyle>
            <a:lvl1pPr defTabSz="828675">
              <a:defRPr sz="1000" b="1">
                <a:latin typeface="+mn-lt"/>
              </a:defRPr>
            </a:lvl1pPr>
          </a:lstStyle>
          <a:p>
            <a:pPr>
              <a:defRPr/>
            </a:pPr>
            <a:fld id="{BA2CECC4-1A09-460B-A353-AE21E4B028B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441325"/>
            <a:ext cx="52911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25638"/>
            <a:ext cx="7839075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pic>
        <p:nvPicPr>
          <p:cNvPr id="1031" name="Picture 7" descr="Logo_ZA_ROT_DE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88950"/>
            <a:ext cx="30368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 build="p">
        <p:tmplLst>
          <p:tmpl lvl="1">
            <p:tnLst>
              <p:par>
                <p:cTn presetID="1" presetClass="entr" presetSubtype="0" fill="hold" nodeType="click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235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235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235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235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235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2pPr>
      <a:lvl3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3pPr>
      <a:lvl4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4pPr>
      <a:lvl5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5pPr>
      <a:lvl6pPr marL="4572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6pPr>
      <a:lvl7pPr marL="9144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7pPr>
      <a:lvl8pPr marL="13716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8pPr>
      <a:lvl9pPr marL="18288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9pPr>
    </p:titleStyle>
    <p:bodyStyle>
      <a:lvl1pPr marL="328613" indent="-328613" algn="l" defTabSz="828675" rtl="0" eaLnBrk="0" fontAlgn="base" hangingPunct="0">
        <a:spcBef>
          <a:spcPct val="20000"/>
        </a:spcBef>
        <a:spcAft>
          <a:spcPct val="0"/>
        </a:spcAft>
        <a:buChar char="•"/>
        <a:defRPr sz="2900" b="1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46063" algn="l" defTabSz="828675" rtl="0" eaLnBrk="0" fontAlgn="base" hangingPunct="0">
        <a:spcBef>
          <a:spcPct val="20000"/>
        </a:spcBef>
        <a:spcAft>
          <a:spcPct val="0"/>
        </a:spcAft>
        <a:buChar char="-"/>
        <a:defRPr sz="2200" b="1">
          <a:solidFill>
            <a:schemeClr val="tx1"/>
          </a:solidFill>
          <a:latin typeface="+mn-lt"/>
        </a:defRPr>
      </a:lvl2pPr>
      <a:lvl3pPr marL="1225550" indent="-325438" algn="l" defTabSz="828675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3pPr>
      <a:lvl4pPr marL="1716088" indent="-330200" algn="l" defTabSz="828675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4pPr>
      <a:lvl5pPr marL="2200275" indent="-320675" algn="l" defTabSz="828675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5pPr>
      <a:lvl6pPr marL="26574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6pPr>
      <a:lvl7pPr marL="31146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7pPr>
      <a:lvl8pPr marL="35718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8pPr>
      <a:lvl9pPr marL="40290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bmf.gv.at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DB076-DC81-4D81-847C-6C6B8EA50C7D}" type="slidenum">
              <a:rPr lang="de-AT"/>
              <a:pPr>
                <a:defRPr/>
              </a:pPr>
              <a:t>1</a:t>
            </a:fld>
            <a:endParaRPr lang="de-AT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5508625" cy="1584325"/>
          </a:xfrm>
          <a:noFill/>
        </p:spPr>
        <p:txBody>
          <a:bodyPr lIns="92075" tIns="46037" rIns="92075" bIns="46037" anchor="b"/>
          <a:lstStyle/>
          <a:p>
            <a:pPr eaLnBrk="1" hangingPunct="1"/>
            <a:r>
              <a:rPr lang="de-AT" sz="2400" smtClean="0">
                <a:solidFill>
                  <a:schemeClr val="tx1"/>
                </a:solidFill>
              </a:rPr>
              <a:t>Zollamt </a:t>
            </a:r>
            <a:br>
              <a:rPr lang="de-AT" sz="2400" smtClean="0">
                <a:solidFill>
                  <a:schemeClr val="tx1"/>
                </a:solidFill>
              </a:rPr>
            </a:br>
            <a:r>
              <a:rPr lang="de-AT" sz="2400" smtClean="0">
                <a:solidFill>
                  <a:schemeClr val="tx1"/>
                </a:solidFill>
              </a:rPr>
              <a:t>St. Pölten Krems Wiener Neustadt</a:t>
            </a:r>
            <a:endParaRPr lang="de-DE" sz="2400" smtClean="0">
              <a:solidFill>
                <a:schemeClr val="tx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808162"/>
            <a:ext cx="8748713" cy="4645173"/>
          </a:xfrm>
          <a:noFill/>
        </p:spPr>
        <p:txBody>
          <a:bodyPr lIns="92075" tIns="46037" rIns="92075" bIns="46037"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de-DE" sz="3600" dirty="0">
                <a:solidFill>
                  <a:srgbClr val="7030A0"/>
                </a:solidFill>
              </a:rPr>
              <a:t>Bundesinnung der LM-Gewerbe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DE" sz="36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sz="3600" dirty="0" smtClean="0"/>
              <a:t>Alkohol- und Schaumweinsteuer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DE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3600" dirty="0" smtClean="0"/>
              <a:t>    12. Februar 2014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sz="3600" dirty="0" smtClean="0"/>
              <a:t>                        St. Pölten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4000" dirty="0" smtClean="0"/>
              <a:t> </a:t>
            </a:r>
            <a:r>
              <a:rPr lang="de-DE" sz="1400" u="sng" dirty="0" smtClean="0"/>
              <a:t>Franz.Angrosch@bmf.gv.at</a:t>
            </a:r>
            <a:r>
              <a:rPr lang="de-DE" sz="1400" dirty="0" smtClean="0"/>
              <a:t>,  Zollamt St. Pölten Krems Wiener Neustadt, Amtsfachbereich,</a:t>
            </a:r>
            <a:br>
              <a:rPr lang="de-DE" sz="1400" dirty="0" smtClean="0"/>
            </a:br>
            <a:r>
              <a:rPr lang="de-DE" sz="1400" dirty="0" smtClean="0"/>
              <a:t>                                              Zollstelle Gmünd Nagelberg, Nagelberger Straße  47</a:t>
            </a:r>
            <a:br>
              <a:rPr lang="de-DE" sz="1400" dirty="0" smtClean="0"/>
            </a:br>
            <a:r>
              <a:rPr lang="de-DE" sz="1400" dirty="0" smtClean="0"/>
              <a:t>                                              Tel: 02742 212 562318; 0664 502 81 32; FAX: 02859 7520</a:t>
            </a:r>
          </a:p>
        </p:txBody>
      </p:sp>
    </p:spTree>
    <p:custDataLst>
      <p:tags r:id="rId1"/>
    </p:custDataLst>
  </p:cSld>
  <p:clrMapOvr>
    <a:masterClrMapping/>
  </p:clrMapOvr>
  <p:transition advTm="136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10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Beförderung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Versandhandel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56792"/>
            <a:ext cx="7839075" cy="4609058"/>
          </a:xfrm>
        </p:spPr>
        <p:txBody>
          <a:bodyPr/>
          <a:lstStyle/>
          <a:p>
            <a:r>
              <a:rPr lang="de-AT" sz="2400" dirty="0" smtClean="0"/>
              <a:t>Versandhandel betreibt, wer Schaumwein des freien Verkehrs an Privatpersonen in anderen Mitgliedstaaten versendet oder versenden lässt.  (Privatpersonen nach dem Umsatzsteuergesetz)</a:t>
            </a:r>
          </a:p>
          <a:p>
            <a:r>
              <a:rPr lang="de-AT" sz="2400" dirty="0" smtClean="0"/>
              <a:t>Steuerschuldner ist der Versandhändler.</a:t>
            </a:r>
          </a:p>
          <a:p>
            <a:r>
              <a:rPr lang="de-AT" sz="2400" dirty="0" smtClean="0"/>
              <a:t>Vorherige Anzeigepflicht, Sicherheitsleistung</a:t>
            </a:r>
          </a:p>
          <a:p>
            <a:r>
              <a:rPr lang="de-AT" sz="2400" dirty="0" smtClean="0"/>
              <a:t>Steuer berechnen, anmelden und entrichten </a:t>
            </a:r>
          </a:p>
          <a:p>
            <a:r>
              <a:rPr lang="de-AT" sz="2400" dirty="0" smtClean="0"/>
              <a:t>Manche Mitgliedstaaten verlangen vom  Versandhändler die Bekanntgabe eines Beauftragten im Empfangsmitgliedstaat.</a:t>
            </a:r>
            <a:br>
              <a:rPr lang="de-AT" sz="2400" dirty="0" smtClean="0"/>
            </a:br>
            <a:r>
              <a:rPr lang="de-AT" sz="2000" dirty="0" smtClean="0"/>
              <a:t>Rücksprache mit dem zuständigen Zollamt im Empfangsmitgliedstaat  bzw. dem Zollamt Innsbruck.</a:t>
            </a:r>
          </a:p>
        </p:txBody>
      </p:sp>
    </p:spTree>
    <p:extLst>
      <p:ext uri="{BB962C8B-B14F-4D97-AF65-F5344CB8AC3E}">
        <p14:creationId xmlns:p14="http://schemas.microsoft.com/office/powerpoint/2010/main" val="4058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Export in Drittstaat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3" y="1628800"/>
            <a:ext cx="7839075" cy="4572508"/>
          </a:xfrm>
        </p:spPr>
        <p:txBody>
          <a:bodyPr/>
          <a:lstStyle/>
          <a:p>
            <a:r>
              <a:rPr lang="de-AT" sz="2400" dirty="0" smtClean="0">
                <a:solidFill>
                  <a:srgbClr val="7030A0"/>
                </a:solidFill>
              </a:rPr>
              <a:t>Erstellung eines e-</a:t>
            </a:r>
            <a:r>
              <a:rPr lang="de-AT" sz="2400" dirty="0" err="1" smtClean="0">
                <a:solidFill>
                  <a:srgbClr val="7030A0"/>
                </a:solidFill>
              </a:rPr>
              <a:t>VD‘s</a:t>
            </a:r>
            <a:r>
              <a:rPr lang="de-AT" sz="2400" dirty="0" smtClean="0">
                <a:solidFill>
                  <a:srgbClr val="7030A0"/>
                </a:solidFill>
              </a:rPr>
              <a:t> mit Bestimmung „EXPORT“ </a:t>
            </a:r>
            <a:r>
              <a:rPr lang="de-AT" sz="1800" dirty="0" smtClean="0">
                <a:solidFill>
                  <a:srgbClr val="7030A0"/>
                </a:solidFill>
              </a:rPr>
              <a:t>(ARC: 14ATE0212W00000123456)</a:t>
            </a:r>
            <a:br>
              <a:rPr lang="de-AT" sz="1800" dirty="0" smtClean="0">
                <a:solidFill>
                  <a:srgbClr val="7030A0"/>
                </a:solidFill>
              </a:rPr>
            </a:br>
            <a:r>
              <a:rPr lang="de-AT" sz="1800" dirty="0" smtClean="0">
                <a:solidFill>
                  <a:srgbClr val="7030A0"/>
                </a:solidFill>
              </a:rPr>
              <a:t>Empfänger (Feld 5): </a:t>
            </a:r>
            <a:r>
              <a:rPr lang="de-AT" sz="1800" dirty="0" err="1" smtClean="0">
                <a:solidFill>
                  <a:srgbClr val="7030A0"/>
                </a:solidFill>
              </a:rPr>
              <a:t>Warenort</a:t>
            </a:r>
            <a:r>
              <a:rPr lang="de-AT" sz="1800" dirty="0" smtClean="0">
                <a:solidFill>
                  <a:srgbClr val="7030A0"/>
                </a:solidFill>
              </a:rPr>
              <a:t> wo die Ausfuhrabfertigung stattfindet</a:t>
            </a:r>
            <a:br>
              <a:rPr lang="de-AT" sz="1800" dirty="0" smtClean="0">
                <a:solidFill>
                  <a:srgbClr val="7030A0"/>
                </a:solidFill>
              </a:rPr>
            </a:br>
            <a:r>
              <a:rPr lang="de-AT" sz="1800" dirty="0" smtClean="0">
                <a:solidFill>
                  <a:srgbClr val="7030A0"/>
                </a:solidFill>
              </a:rPr>
              <a:t>Ausfuhrzollstelle (Feld 8a): Nummer des Zollamtes, wo die Ausfuhrabfertigung stattfindet.</a:t>
            </a:r>
            <a:r>
              <a:rPr lang="de-AT" sz="1800" dirty="0"/>
              <a:t>	</a:t>
            </a:r>
            <a:r>
              <a:rPr lang="de-AT" sz="1800" dirty="0" smtClean="0"/>
              <a:t>(</a:t>
            </a:r>
            <a:r>
              <a:rPr lang="de-AT" sz="1800" dirty="0" err="1" smtClean="0"/>
              <a:t>z.B</a:t>
            </a:r>
            <a:r>
              <a:rPr lang="de-AT" sz="1800" dirty="0" smtClean="0"/>
              <a:t>: AT230000, FR002300)</a:t>
            </a:r>
          </a:p>
          <a:p>
            <a:r>
              <a:rPr lang="de-AT" sz="2400" dirty="0" smtClean="0"/>
              <a:t>In der Ausfuhranmeldung sind folgende Codierungen zwingend einzutragen, um einen Cross Check des e-</a:t>
            </a:r>
            <a:r>
              <a:rPr lang="de-AT" sz="2400" dirty="0" err="1" smtClean="0"/>
              <a:t>VD‘s</a:t>
            </a:r>
            <a:r>
              <a:rPr lang="de-AT" sz="2400" dirty="0" smtClean="0"/>
              <a:t> mit der Ausfuhranmeldung zu ermöglichen:</a:t>
            </a:r>
            <a:br>
              <a:rPr lang="de-AT" sz="2400" dirty="0" smtClean="0"/>
            </a:br>
            <a:r>
              <a:rPr lang="de-AT" sz="2400" dirty="0" smtClean="0"/>
              <a:t>Feld 37 </a:t>
            </a:r>
            <a:r>
              <a:rPr lang="de-AT" sz="1600" dirty="0" smtClean="0"/>
              <a:t>(Verfahren) Verfahrenszusatzcode </a:t>
            </a:r>
            <a:r>
              <a:rPr lang="de-AT" sz="2400" dirty="0" smtClean="0">
                <a:solidFill>
                  <a:srgbClr val="C00000"/>
                </a:solidFill>
              </a:rPr>
              <a:t>„2VS“</a:t>
            </a:r>
            <a:br>
              <a:rPr lang="de-AT" sz="2400" dirty="0" smtClean="0">
                <a:solidFill>
                  <a:srgbClr val="C00000"/>
                </a:solidFill>
              </a:rPr>
            </a:br>
            <a:r>
              <a:rPr lang="de-AT" sz="2400" dirty="0" smtClean="0"/>
              <a:t>Im Feld 44 </a:t>
            </a:r>
            <a:r>
              <a:rPr lang="de-AT" sz="1600" dirty="0" smtClean="0"/>
              <a:t>(Besondere Vermerke/Vorgelegte Unterlagen/Bescheinigungen und Genehmigungen)</a:t>
            </a:r>
            <a:br>
              <a:rPr lang="de-AT" sz="1600" dirty="0" smtClean="0"/>
            </a:br>
            <a:r>
              <a:rPr lang="de-AT" sz="2400" dirty="0" smtClean="0">
                <a:solidFill>
                  <a:srgbClr val="C00000"/>
                </a:solidFill>
              </a:rPr>
              <a:t>„C651“ </a:t>
            </a:r>
            <a:r>
              <a:rPr lang="de-AT" sz="2000" dirty="0" smtClean="0"/>
              <a:t>sowie der </a:t>
            </a:r>
            <a:r>
              <a:rPr lang="de-AT" sz="2400" dirty="0" smtClean="0">
                <a:solidFill>
                  <a:srgbClr val="C00000"/>
                </a:solidFill>
              </a:rPr>
              <a:t>„ARC-Code“ </a:t>
            </a:r>
            <a:r>
              <a:rPr lang="de-AT" sz="2000" dirty="0" smtClean="0"/>
              <a:t>des e-</a:t>
            </a:r>
            <a:r>
              <a:rPr lang="de-AT" sz="2000" dirty="0" err="1" smtClean="0"/>
              <a:t>VD‘s</a:t>
            </a:r>
            <a:endParaRPr lang="de-AT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BFA8-56A4-4A3F-8D74-A421E85E8B73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12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Aufzeichnungspflicht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 smtClean="0"/>
              <a:t>Der Inhaber einer Erzeugungsstätte hat Aufzeichnungen zu führen, aus denen hervorgehen muss, </a:t>
            </a:r>
            <a:r>
              <a:rPr lang="de-AT" sz="2000" dirty="0" smtClean="0"/>
              <a:t>(§ 35 Schaumweinsteuergesetz (</a:t>
            </a:r>
            <a:r>
              <a:rPr lang="de-AT" sz="2000" dirty="0" err="1" smtClean="0"/>
              <a:t>SchWStG</a:t>
            </a:r>
            <a:r>
              <a:rPr lang="de-AT" sz="2000" dirty="0" smtClean="0"/>
              <a:t> 1995))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rgbClr val="00B050"/>
                </a:solidFill>
              </a:rPr>
              <a:t>Lager: § 36 </a:t>
            </a:r>
            <a:r>
              <a:rPr lang="de-AT" sz="2000" dirty="0" err="1" smtClean="0">
                <a:solidFill>
                  <a:srgbClr val="00B050"/>
                </a:solidFill>
              </a:rPr>
              <a:t>SchwStG</a:t>
            </a:r>
            <a:r>
              <a:rPr lang="de-AT" sz="2000" dirty="0" smtClean="0">
                <a:solidFill>
                  <a:srgbClr val="00B050"/>
                </a:solidFill>
              </a:rPr>
              <a:t> 1995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 err="1"/>
              <a:t>w</a:t>
            </a:r>
            <a:r>
              <a:rPr lang="de-AT" sz="2400" dirty="0" err="1" smtClean="0"/>
              <a:t>ieviel</a:t>
            </a:r>
            <a:r>
              <a:rPr lang="de-AT" sz="2400" dirty="0" smtClean="0"/>
              <a:t> Wein in die Erzeugungsstätte aufgenommen wurde; </a:t>
            </a:r>
            <a:endParaRPr lang="de-AT" sz="2000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AT" sz="2400" dirty="0" err="1" smtClean="0"/>
              <a:t>wieviel</a:t>
            </a:r>
            <a:r>
              <a:rPr lang="de-AT" sz="2400" dirty="0" smtClean="0"/>
              <a:t> Schaumwein in der Erzeugungsstätte hergestellt wurde;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 err="1" smtClean="0"/>
              <a:t>wieviel</a:t>
            </a:r>
            <a:r>
              <a:rPr lang="de-AT" sz="2400" dirty="0" smtClean="0"/>
              <a:t> Schaumwein in die Erzeugungsstätte aufgenommen wurde; </a:t>
            </a:r>
            <a:r>
              <a:rPr lang="de-AT" sz="2000" dirty="0" smtClean="0">
                <a:solidFill>
                  <a:srgbClr val="00B050"/>
                </a:solidFill>
              </a:rPr>
              <a:t>Lager</a:t>
            </a:r>
          </a:p>
          <a:p>
            <a:pPr marL="0" indent="0">
              <a:buNone/>
            </a:pPr>
            <a:endParaRPr lang="de-AT" sz="2400" dirty="0"/>
          </a:p>
          <a:p>
            <a:pPr marL="457200" indent="-457200">
              <a:buFont typeface="+mj-lt"/>
              <a:buAutoNum type="arabicPeriod"/>
            </a:pPr>
            <a:endParaRPr lang="de-AT" sz="2400" dirty="0" smtClean="0"/>
          </a:p>
          <a:p>
            <a:pPr marL="457200" indent="-457200">
              <a:buFont typeface="+mj-lt"/>
              <a:buAutoNum type="arabicPeriod"/>
            </a:pPr>
            <a:endParaRPr lang="de-AT" sz="2400" dirty="0"/>
          </a:p>
          <a:p>
            <a:pPr marL="457200" indent="-457200">
              <a:buFont typeface="+mj-lt"/>
              <a:buAutoNum type="arabicPeriod"/>
            </a:pPr>
            <a:endParaRPr lang="de-AT" sz="2400" dirty="0" smtClean="0"/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6320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13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Aufzeichnungspflicht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pPr marL="0" indent="0">
              <a:buNone/>
            </a:pPr>
            <a:r>
              <a:rPr lang="de-AT" sz="1800" dirty="0" smtClean="0"/>
              <a:t>Der Inhaber einer Erzeugungsstätte hat Aufzeichnungen zu führen, aus denen hervorgehen muss (§ 35 </a:t>
            </a:r>
            <a:r>
              <a:rPr lang="de-AT" sz="1800" dirty="0" err="1" smtClean="0"/>
              <a:t>SchwStG</a:t>
            </a:r>
            <a:r>
              <a:rPr lang="de-AT" sz="1800" dirty="0" smtClean="0"/>
              <a:t> 1995)</a:t>
            </a:r>
            <a:br>
              <a:rPr lang="de-AT" sz="1800" dirty="0" smtClean="0"/>
            </a:br>
            <a:r>
              <a:rPr lang="de-AT" sz="1800" dirty="0" smtClean="0">
                <a:solidFill>
                  <a:srgbClr val="00B050"/>
                </a:solidFill>
              </a:rPr>
              <a:t> </a:t>
            </a:r>
            <a:r>
              <a:rPr lang="de-AT" sz="1800" dirty="0">
                <a:solidFill>
                  <a:srgbClr val="00B050"/>
                </a:solidFill>
              </a:rPr>
              <a:t>Lager: § 36 </a:t>
            </a:r>
            <a:r>
              <a:rPr lang="de-AT" sz="1800" dirty="0" err="1">
                <a:solidFill>
                  <a:srgbClr val="00B050"/>
                </a:solidFill>
              </a:rPr>
              <a:t>SchwStG</a:t>
            </a:r>
            <a:r>
              <a:rPr lang="de-AT" sz="1800" dirty="0">
                <a:solidFill>
                  <a:srgbClr val="00B050"/>
                </a:solidFill>
              </a:rPr>
              <a:t> </a:t>
            </a:r>
            <a:r>
              <a:rPr lang="de-AT" sz="1800" dirty="0" smtClean="0">
                <a:solidFill>
                  <a:srgbClr val="00B050"/>
                </a:solidFill>
              </a:rPr>
              <a:t>1995</a:t>
            </a:r>
            <a:endParaRPr lang="de-AT" sz="1800" dirty="0" smtClean="0"/>
          </a:p>
          <a:p>
            <a:pPr marL="0" indent="0">
              <a:buNone/>
            </a:pPr>
            <a:r>
              <a:rPr lang="de-AT" sz="2400" dirty="0" smtClean="0"/>
              <a:t>4.  </a:t>
            </a:r>
            <a:r>
              <a:rPr lang="de-AT" sz="2400" dirty="0" err="1"/>
              <a:t>w</a:t>
            </a:r>
            <a:r>
              <a:rPr lang="de-AT" sz="2400" dirty="0" err="1" smtClean="0"/>
              <a:t>ieviel</a:t>
            </a:r>
            <a:r>
              <a:rPr lang="de-AT" sz="2400" dirty="0" smtClean="0"/>
              <a:t> Schaumwein zum Verbrauch in der</a:t>
            </a:r>
            <a:br>
              <a:rPr lang="de-AT" sz="2400" dirty="0" smtClean="0"/>
            </a:br>
            <a:r>
              <a:rPr lang="de-AT" sz="2400" dirty="0" smtClean="0"/>
              <a:t>     Erzeugungsstätte entnommen wurde; </a:t>
            </a:r>
            <a:r>
              <a:rPr lang="de-AT" sz="2000" dirty="0" smtClean="0">
                <a:solidFill>
                  <a:srgbClr val="00B050"/>
                </a:solidFill>
              </a:rPr>
              <a:t>Lager</a:t>
            </a:r>
            <a:endParaRPr lang="de-AT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AT" sz="2400" dirty="0" smtClean="0"/>
              <a:t>5.  </a:t>
            </a:r>
            <a:r>
              <a:rPr lang="de-AT" sz="2400" dirty="0" err="1" smtClean="0"/>
              <a:t>wieviel</a:t>
            </a:r>
            <a:r>
              <a:rPr lang="de-AT" sz="2400" dirty="0" smtClean="0"/>
              <a:t> Schaumwein aus der Erzeugungsstätte </a:t>
            </a:r>
            <a:br>
              <a:rPr lang="de-AT" sz="2400" dirty="0" smtClean="0"/>
            </a:br>
            <a:r>
              <a:rPr lang="de-AT" sz="2400" dirty="0" smtClean="0"/>
              <a:t>     weggebracht wurde; </a:t>
            </a:r>
            <a:r>
              <a:rPr lang="de-AT" sz="2000" dirty="0" smtClean="0">
                <a:solidFill>
                  <a:srgbClr val="00B050"/>
                </a:solidFill>
              </a:rPr>
              <a:t>Lager</a:t>
            </a:r>
          </a:p>
          <a:p>
            <a:pPr marL="457200" indent="-457200">
              <a:buAutoNum type="arabicPeriod" startAt="6"/>
            </a:pPr>
            <a:r>
              <a:rPr lang="de-AT" sz="2400" dirty="0" err="1" smtClean="0"/>
              <a:t>wieviel</a:t>
            </a:r>
            <a:r>
              <a:rPr lang="de-AT" sz="2400" dirty="0" smtClean="0"/>
              <a:t> Schaumwein in die Erzeugungsstätte</a:t>
            </a:r>
            <a:br>
              <a:rPr lang="de-AT" sz="2400" dirty="0" smtClean="0"/>
            </a:br>
            <a:r>
              <a:rPr lang="de-AT" sz="2400" dirty="0" smtClean="0"/>
              <a:t>zurückgenommen wurde; </a:t>
            </a:r>
            <a:r>
              <a:rPr lang="de-AT" sz="2000" dirty="0" smtClean="0">
                <a:solidFill>
                  <a:srgbClr val="00B050"/>
                </a:solidFill>
              </a:rPr>
              <a:t>Lager</a:t>
            </a:r>
          </a:p>
          <a:p>
            <a:pPr marL="457200" indent="-457200">
              <a:buAutoNum type="arabicPeriod" startAt="6"/>
            </a:pPr>
            <a:r>
              <a:rPr lang="de-AT" sz="2400" dirty="0" err="1" smtClean="0"/>
              <a:t>wieviel</a:t>
            </a:r>
            <a:r>
              <a:rPr lang="de-AT" sz="2400" dirty="0" smtClean="0"/>
              <a:t> Schaumwein in der Erzeugungsstätte zum menschlichen </a:t>
            </a:r>
            <a:r>
              <a:rPr lang="de-AT" sz="2400" dirty="0" err="1" smtClean="0"/>
              <a:t>Genuß</a:t>
            </a:r>
            <a:r>
              <a:rPr lang="de-AT" sz="2400" dirty="0" smtClean="0"/>
              <a:t> unbrauchbar gemacht oder vernichtet wurde; </a:t>
            </a:r>
            <a:r>
              <a:rPr lang="de-AT" sz="2000" dirty="0" smtClean="0">
                <a:solidFill>
                  <a:srgbClr val="00B050"/>
                </a:solidFill>
              </a:rPr>
              <a:t>Lager</a:t>
            </a:r>
          </a:p>
        </p:txBody>
      </p:sp>
    </p:spTree>
    <p:extLst>
      <p:ext uri="{BB962C8B-B14F-4D97-AF65-F5344CB8AC3E}">
        <p14:creationId xmlns:p14="http://schemas.microsoft.com/office/powerpoint/2010/main" val="40318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14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Aufzeichnungspflicht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20788"/>
            <a:ext cx="7839075" cy="475252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7030A0"/>
                </a:solidFill>
              </a:rPr>
              <a:t>§ 35 Abs. 2 </a:t>
            </a:r>
            <a:r>
              <a:rPr lang="de-AT" sz="2000" dirty="0" err="1" smtClean="0">
                <a:solidFill>
                  <a:srgbClr val="7030A0"/>
                </a:solidFill>
              </a:rPr>
              <a:t>SchwStG</a:t>
            </a:r>
            <a:r>
              <a:rPr lang="de-AT" sz="2000" dirty="0" smtClean="0">
                <a:solidFill>
                  <a:srgbClr val="7030A0"/>
                </a:solidFill>
              </a:rPr>
              <a:t> 1995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Aus den Aufzeichnungen müssen zu ersehen sein:</a:t>
            </a:r>
          </a:p>
          <a:p>
            <a:pPr marL="0" indent="0">
              <a:buNone/>
            </a:pPr>
            <a:r>
              <a:rPr lang="de-AT" sz="2400" dirty="0" smtClean="0">
                <a:solidFill>
                  <a:srgbClr val="7030A0"/>
                </a:solidFill>
              </a:rPr>
              <a:t>….Ziffer 2:  </a:t>
            </a:r>
            <a:r>
              <a:rPr lang="de-AT" sz="2400" dirty="0" smtClean="0"/>
              <a:t>für den in der Erzeugungsstätte hergestellten Schaumwein die Menge und der Tag der Fertigstellung; der Schaumwein gilt als fertig-gestellt, sobald die unmittelbare Umschließung, in welcher er aus der Erzeugungsstätte weggebracht werden soll, endgültig verschlossen wurde;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rgbClr val="7030A0"/>
                </a:solidFill>
              </a:rPr>
              <a:t>§ 39 Abs.1 </a:t>
            </a:r>
            <a:r>
              <a:rPr lang="de-AT" sz="2000" dirty="0" err="1" smtClean="0">
                <a:solidFill>
                  <a:srgbClr val="7030A0"/>
                </a:solidFill>
              </a:rPr>
              <a:t>SchwStG</a:t>
            </a:r>
            <a:r>
              <a:rPr lang="de-AT" sz="2000" dirty="0" smtClean="0">
                <a:solidFill>
                  <a:srgbClr val="7030A0"/>
                </a:solidFill>
              </a:rPr>
              <a:t> 1995</a:t>
            </a:r>
            <a:r>
              <a:rPr lang="de-AT" sz="2400" dirty="0" smtClean="0">
                <a:solidFill>
                  <a:srgbClr val="7030A0"/>
                </a:solidFill>
              </a:rPr>
              <a:t/>
            </a:r>
            <a:br>
              <a:rPr lang="de-AT" sz="2400" dirty="0" smtClean="0">
                <a:solidFill>
                  <a:srgbClr val="7030A0"/>
                </a:solidFill>
              </a:rPr>
            </a:br>
            <a:r>
              <a:rPr lang="de-AT" sz="2400" dirty="0" smtClean="0"/>
              <a:t>Die Eintragungen in die Aufzeichnungen sind in der Regel am Tag des aufzuzeichnenden Ereignisses vorzunehmen, spätestens jedoch am zweiten darauffolgenden Werktag.</a:t>
            </a:r>
          </a:p>
        </p:txBody>
      </p:sp>
    </p:spTree>
    <p:extLst>
      <p:ext uri="{BB962C8B-B14F-4D97-AF65-F5344CB8AC3E}">
        <p14:creationId xmlns:p14="http://schemas.microsoft.com/office/powerpoint/2010/main" val="16604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15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Aufzeichnungspflicht</a:t>
            </a:r>
            <a:r>
              <a:rPr lang="de-DE" sz="2800" smtClean="0">
                <a:solidFill>
                  <a:schemeClr val="tx1"/>
                </a:solidFill>
              </a:rPr>
              <a:t/>
            </a:r>
            <a:br>
              <a:rPr lang="de-DE" sz="2800" smtClean="0">
                <a:solidFill>
                  <a:schemeClr val="tx1"/>
                </a:solidFill>
              </a:rPr>
            </a:br>
            <a:r>
              <a:rPr lang="de-DE" sz="2800" smtClean="0">
                <a:solidFill>
                  <a:schemeClr val="tx1"/>
                </a:solidFill>
              </a:rPr>
              <a:t>Steueranmeldung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20788"/>
            <a:ext cx="7839075" cy="4752528"/>
          </a:xfrm>
        </p:spPr>
        <p:txBody>
          <a:bodyPr/>
          <a:lstStyle/>
          <a:p>
            <a:r>
              <a:rPr lang="de-AT" sz="2000" dirty="0" smtClean="0"/>
              <a:t>Die Steuerschuld entsteht durch Wegbringung aus einem Steuerlager, ohne dass sich ein weiteres Steueraus-setzungsverfahren anschließt.  (Überführung in den steuerrechtlich freien Verkehr.)</a:t>
            </a:r>
          </a:p>
          <a:p>
            <a:r>
              <a:rPr lang="de-AT" sz="2000" dirty="0" smtClean="0">
                <a:solidFill>
                  <a:srgbClr val="7030A0"/>
                </a:solidFill>
              </a:rPr>
              <a:t>Anmeldung der Schauweinsteuer bis 20. des Folgemonats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(erstmals: 22. April 2014)</a:t>
            </a:r>
          </a:p>
          <a:p>
            <a:r>
              <a:rPr lang="de-AT" sz="2000" dirty="0" smtClean="0"/>
              <a:t>Entrichtung der Schaumweinsteuer bis 20. des dritten auf die Entstehung folgenden Kalendermonats.</a:t>
            </a:r>
            <a:br>
              <a:rPr lang="de-AT" sz="2000" dirty="0" smtClean="0"/>
            </a:br>
            <a:r>
              <a:rPr lang="de-AT" sz="2000" dirty="0" smtClean="0"/>
              <a:t>(erstmals: 20. Juni 2014)</a:t>
            </a:r>
          </a:p>
          <a:p>
            <a:r>
              <a:rPr lang="de-AT" sz="2000" dirty="0" smtClean="0">
                <a:solidFill>
                  <a:srgbClr val="7030A0"/>
                </a:solidFill>
              </a:rPr>
              <a:t>Unrichtige oder </a:t>
            </a:r>
            <a:r>
              <a:rPr lang="de-AT" sz="2000" smtClean="0">
                <a:solidFill>
                  <a:srgbClr val="7030A0"/>
                </a:solidFill>
              </a:rPr>
              <a:t>unvollständige Steueranmeldungen </a:t>
            </a:r>
            <a:r>
              <a:rPr lang="de-AT" sz="2000" dirty="0" smtClean="0">
                <a:solidFill>
                  <a:srgbClr val="7030A0"/>
                </a:solidFill>
              </a:rPr>
              <a:t>können, wenn noch kein Bescheid erlassen wurde, bis </a:t>
            </a:r>
            <a:r>
              <a:rPr lang="de-AT" sz="2000" smtClean="0">
                <a:solidFill>
                  <a:srgbClr val="7030A0"/>
                </a:solidFill>
              </a:rPr>
              <a:t>zum 20. </a:t>
            </a:r>
            <a:r>
              <a:rPr lang="de-AT" sz="2000" dirty="0" smtClean="0">
                <a:solidFill>
                  <a:srgbClr val="7030A0"/>
                </a:solidFill>
              </a:rPr>
              <a:t>des zweiten  Monate nach Anmeldung berichtigt werden.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(Für März bis 20. Juni 2014)</a:t>
            </a:r>
          </a:p>
          <a:p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42010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16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Amtliche Aufsicht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20788"/>
            <a:ext cx="7839075" cy="4752528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 smtClean="0">
                <a:solidFill>
                  <a:srgbClr val="7030A0"/>
                </a:solidFill>
              </a:rPr>
              <a:t>§ 29 Abs. 1 </a:t>
            </a:r>
            <a:r>
              <a:rPr lang="de-AT" sz="2400" dirty="0" err="1" smtClean="0">
                <a:solidFill>
                  <a:srgbClr val="7030A0"/>
                </a:solidFill>
              </a:rPr>
              <a:t>SchwStG</a:t>
            </a:r>
            <a:r>
              <a:rPr lang="de-AT" sz="2400" dirty="0" smtClean="0">
                <a:solidFill>
                  <a:srgbClr val="7030A0"/>
                </a:solidFill>
              </a:rPr>
              <a:t> 1995</a:t>
            </a: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/>
              <a:t>Die Herstellung, die Lagerung, die Beförderung, der Handel, die Bearbeitung und die Verwendung von Schaumwein …unterliegen  im Steuergebiet der amtlichen Aufsicht. </a:t>
            </a:r>
          </a:p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dirty="0">
                <a:solidFill>
                  <a:srgbClr val="7030A0"/>
                </a:solidFill>
              </a:rPr>
              <a:t>§ 29 Abs. </a:t>
            </a:r>
            <a:r>
              <a:rPr lang="de-AT" sz="2400" dirty="0" smtClean="0">
                <a:solidFill>
                  <a:srgbClr val="7030A0"/>
                </a:solidFill>
              </a:rPr>
              <a:t>2 </a:t>
            </a:r>
            <a:r>
              <a:rPr lang="de-AT" sz="2400" dirty="0" err="1">
                <a:solidFill>
                  <a:srgbClr val="7030A0"/>
                </a:solidFill>
              </a:rPr>
              <a:t>SchwStG</a:t>
            </a:r>
            <a:r>
              <a:rPr lang="de-AT" sz="2400" dirty="0">
                <a:solidFill>
                  <a:srgbClr val="7030A0"/>
                </a:solidFill>
              </a:rPr>
              <a:t> 1995</a:t>
            </a:r>
            <a:endParaRPr lang="de-AT" sz="2400" dirty="0"/>
          </a:p>
          <a:p>
            <a:pPr marL="0" indent="0">
              <a:buNone/>
            </a:pPr>
            <a:r>
              <a:rPr lang="de-AT" sz="2400" dirty="0" smtClean="0"/>
              <a:t>Die amtliche Aufsicht umfasst alle Überwachungs-</a:t>
            </a:r>
            <a:r>
              <a:rPr lang="de-AT" sz="2400" dirty="0" err="1" smtClean="0"/>
              <a:t>maßnahmen</a:t>
            </a:r>
            <a:r>
              <a:rPr lang="de-AT" sz="2400" dirty="0" smtClean="0"/>
              <a:t> des Zollamtes, die erforderlich sind, um zu verhindern, dass Schaumwein der </a:t>
            </a:r>
            <a:r>
              <a:rPr lang="de-AT" sz="2400" dirty="0" err="1" smtClean="0"/>
              <a:t>Be</a:t>
            </a:r>
            <a:r>
              <a:rPr lang="de-AT" sz="2400" dirty="0" smtClean="0"/>
              <a:t>-steuerung im Steuergebiet  oder im übrigen Gebiet der Europäischen Gemeinschaft  entzogen wird.</a:t>
            </a:r>
            <a:endParaRPr lang="de-AT" sz="2400" dirty="0"/>
          </a:p>
          <a:p>
            <a:pPr marL="0" indent="0">
              <a:buNone/>
            </a:pPr>
            <a:endParaRPr lang="de-AT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17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Bestandsaufnahme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92796"/>
            <a:ext cx="7839075" cy="4572508"/>
          </a:xfrm>
        </p:spPr>
        <p:txBody>
          <a:bodyPr/>
          <a:lstStyle/>
          <a:p>
            <a:r>
              <a:rPr lang="de-AT" sz="2800" dirty="0" smtClean="0"/>
              <a:t>Der Inhaber eines Steuerlager oder eines  Schaumweinverwendungsbetriebes und der Registrierte Empfänger haben jährlich eine körperliche Bestands-aufnahme durchzuführen und das Ergebnis binnen vier Wochen dem Zollamt schriftlich mitzuteilen. </a:t>
            </a:r>
            <a:r>
              <a:rPr lang="de-AT" sz="2800" dirty="0"/>
              <a:t/>
            </a:r>
            <a:br>
              <a:rPr lang="de-AT" sz="2800" dirty="0"/>
            </a:br>
            <a:r>
              <a:rPr lang="de-AT" sz="2800" dirty="0" smtClean="0"/>
              <a:t>(§ 32 </a:t>
            </a:r>
            <a:r>
              <a:rPr lang="de-AT" sz="2800" dirty="0" err="1" smtClean="0"/>
              <a:t>SchwStG</a:t>
            </a:r>
            <a:r>
              <a:rPr lang="de-AT" sz="2800" dirty="0" smtClean="0"/>
              <a:t> 1995)</a:t>
            </a:r>
          </a:p>
          <a:p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27248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18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Bestandsaufnahme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92796"/>
            <a:ext cx="7839075" cy="4572508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 smtClean="0">
                <a:solidFill>
                  <a:srgbClr val="7030A0"/>
                </a:solidFill>
              </a:rPr>
              <a:t>Bestandsaufnahme in einem Schaumweinlager:</a:t>
            </a:r>
          </a:p>
          <a:p>
            <a:pPr marL="0" indent="0">
              <a:buNone/>
            </a:pPr>
            <a:r>
              <a:rPr lang="de-AT" sz="2400" dirty="0" smtClean="0"/>
              <a:t>Anfangsbestand </a:t>
            </a:r>
            <a:r>
              <a:rPr lang="de-AT" sz="1800" dirty="0" smtClean="0"/>
              <a:t>28.2.2014</a:t>
            </a:r>
            <a:r>
              <a:rPr lang="de-AT" sz="2400" dirty="0" smtClean="0"/>
              <a:t>:                                400 hl</a:t>
            </a:r>
          </a:p>
          <a:p>
            <a:pPr marL="0" indent="0">
              <a:buNone/>
            </a:pPr>
            <a:r>
              <a:rPr lang="de-AT" sz="2400" dirty="0" smtClean="0"/>
              <a:t>Zugang </a:t>
            </a:r>
            <a:r>
              <a:rPr lang="de-AT" sz="1800" dirty="0" smtClean="0"/>
              <a:t>von  28.2. bis 31.12. 2014</a:t>
            </a:r>
            <a:r>
              <a:rPr lang="de-AT" sz="2400" dirty="0" smtClean="0"/>
              <a:t>:                        5.000 hl</a:t>
            </a:r>
          </a:p>
          <a:p>
            <a:pPr marL="0" indent="0">
              <a:buNone/>
            </a:pPr>
            <a:r>
              <a:rPr lang="de-AT" sz="2400" u="sng" dirty="0" smtClean="0"/>
              <a:t>Ausgang </a:t>
            </a:r>
            <a:r>
              <a:rPr lang="de-AT" sz="1800" u="sng" dirty="0" smtClean="0"/>
              <a:t>von 28.2. bis 31.12.2014</a:t>
            </a:r>
            <a:r>
              <a:rPr lang="de-AT" sz="2400" u="sng" dirty="0" smtClean="0"/>
              <a:t>:                       4.400 hl</a:t>
            </a:r>
          </a:p>
          <a:p>
            <a:pPr marL="0" indent="0">
              <a:buNone/>
            </a:pPr>
            <a:r>
              <a:rPr lang="de-AT" sz="1600" dirty="0" smtClean="0"/>
              <a:t>Rechnerischer</a:t>
            </a:r>
            <a:r>
              <a:rPr lang="de-AT" sz="2400" dirty="0" smtClean="0"/>
              <a:t> Sollstand </a:t>
            </a:r>
            <a:r>
              <a:rPr lang="de-AT" sz="1800" dirty="0" smtClean="0"/>
              <a:t>am 31.12.2014</a:t>
            </a:r>
            <a:r>
              <a:rPr lang="de-AT" sz="2400" dirty="0" smtClean="0"/>
              <a:t>:                 1.000 hl</a:t>
            </a:r>
          </a:p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1600" dirty="0" smtClean="0"/>
              <a:t>Körperlich festgestellter </a:t>
            </a:r>
            <a:r>
              <a:rPr lang="de-AT" sz="2400" dirty="0" smtClean="0"/>
              <a:t>Istbestand </a:t>
            </a:r>
            <a:r>
              <a:rPr lang="de-AT" sz="1800" dirty="0" smtClean="0"/>
              <a:t>am 31.12.2014</a:t>
            </a:r>
            <a:r>
              <a:rPr lang="de-AT" sz="2400" dirty="0" smtClean="0"/>
              <a:t>:      950 hl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 smtClean="0"/>
              <a:t>Fehlmenge:   </a:t>
            </a:r>
            <a:r>
              <a:rPr lang="de-AT" sz="1800" dirty="0" smtClean="0"/>
              <a:t>1.000 hl – 950 hl </a:t>
            </a:r>
            <a:r>
              <a:rPr lang="de-AT" sz="2400" dirty="0" smtClean="0"/>
              <a:t>=  50 hl</a:t>
            </a:r>
          </a:p>
          <a:p>
            <a:pPr marL="0" indent="0">
              <a:buNone/>
            </a:pPr>
            <a:r>
              <a:rPr lang="de-AT" sz="2400" dirty="0"/>
              <a:t> </a:t>
            </a:r>
            <a:r>
              <a:rPr lang="de-AT" sz="2400" dirty="0" smtClean="0"/>
              <a:t>                       </a:t>
            </a:r>
            <a:r>
              <a:rPr lang="de-AT" sz="1800" u="sng" dirty="0" smtClean="0"/>
              <a:t>50 x 100    </a:t>
            </a:r>
            <a:r>
              <a:rPr lang="de-AT" sz="1800" dirty="0" smtClean="0"/>
              <a:t>          </a:t>
            </a:r>
            <a:r>
              <a:rPr lang="de-AT" sz="2400" dirty="0" smtClean="0"/>
              <a:t>=</a:t>
            </a:r>
            <a:r>
              <a:rPr lang="de-AT" sz="1800" dirty="0" smtClean="0"/>
              <a:t> </a:t>
            </a:r>
            <a:r>
              <a:rPr lang="de-AT" sz="2400" dirty="0" smtClean="0"/>
              <a:t>0,926 %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                               400 + 5000</a:t>
            </a:r>
          </a:p>
        </p:txBody>
      </p:sp>
    </p:spTree>
    <p:extLst>
      <p:ext uri="{BB962C8B-B14F-4D97-AF65-F5344CB8AC3E}">
        <p14:creationId xmlns:p14="http://schemas.microsoft.com/office/powerpoint/2010/main" val="14182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19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Bestandsaufnahme in einem Schaumweinlager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92796"/>
            <a:ext cx="7839075" cy="4572508"/>
          </a:xfrm>
        </p:spPr>
        <p:txBody>
          <a:bodyPr/>
          <a:lstStyle/>
          <a:p>
            <a:pPr marL="0" indent="0">
              <a:buNone/>
            </a:pPr>
            <a:endParaRPr lang="de-AT" sz="1800" dirty="0" smtClean="0"/>
          </a:p>
          <a:p>
            <a:pPr marL="0" indent="0">
              <a:buNone/>
            </a:pPr>
            <a:r>
              <a:rPr lang="de-AT" sz="2400" dirty="0" smtClean="0"/>
              <a:t>Kann der Betriebsinhaber die Fehlmenge nicht aufklären, so gilt die Steuerschuld als im Zeitpunkt der Bestandsaufnahme entstanden.</a:t>
            </a:r>
          </a:p>
          <a:p>
            <a:pPr marL="0" indent="0">
              <a:buNone/>
            </a:pPr>
            <a:r>
              <a:rPr lang="de-AT" sz="2400" dirty="0">
                <a:solidFill>
                  <a:srgbClr val="7030A0"/>
                </a:solidFill>
              </a:rPr>
              <a:t>Für Fehlmengen im </a:t>
            </a:r>
            <a:r>
              <a:rPr lang="de-AT" sz="2400" dirty="0" smtClean="0">
                <a:solidFill>
                  <a:srgbClr val="7030A0"/>
                </a:solidFill>
              </a:rPr>
              <a:t>Schaumweinlager</a:t>
            </a:r>
            <a:r>
              <a:rPr lang="de-AT" sz="2400" dirty="0">
                <a:solidFill>
                  <a:srgbClr val="7030A0"/>
                </a:solidFill>
              </a:rPr>
              <a:t>, die auf Reinigungs-, Behandlung-, Verarbeitungs-, Abfüll- und Lagerungsverluste zurückzuführen sind, entsteht keine Steuer</a:t>
            </a:r>
            <a:r>
              <a:rPr lang="de-AT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de-AT" sz="2400" dirty="0" smtClean="0"/>
              <a:t>Für Schwund der durch Bruch, Produktionsfehler, durch Gebrechen in der Produktionsanlage </a:t>
            </a:r>
            <a:r>
              <a:rPr lang="de-AT" sz="2400" dirty="0" err="1" smtClean="0"/>
              <a:t>ent</a:t>
            </a:r>
            <a:r>
              <a:rPr lang="de-AT" sz="2400" dirty="0" smtClean="0"/>
              <a:t>-steht ist die Steuerfreiheit nur gegeben, wenn dies dem Zollamt umgehend bekannt gegeben wird.</a:t>
            </a:r>
            <a:endParaRPr lang="de-AT" sz="2400" dirty="0"/>
          </a:p>
          <a:p>
            <a:pPr marL="0" indent="0">
              <a:buNone/>
            </a:pPr>
            <a:endParaRPr lang="de-AT" sz="1800" dirty="0" smtClean="0"/>
          </a:p>
        </p:txBody>
      </p:sp>
    </p:spTree>
    <p:extLst>
      <p:ext uri="{BB962C8B-B14F-4D97-AF65-F5344CB8AC3E}">
        <p14:creationId xmlns:p14="http://schemas.microsoft.com/office/powerpoint/2010/main" val="34771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2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Übersicht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3200" dirty="0" smtClean="0">
                <a:solidFill>
                  <a:srgbClr val="7030A0"/>
                </a:solidFill>
              </a:rPr>
              <a:t>Bewilligung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Beförderung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Aufzeichnungspflicht 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amtliche Aufsicht; Bestandsaufnahme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Zusammenfassung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Kontaktadressen </a:t>
            </a:r>
            <a:r>
              <a:rPr lang="de-AT" sz="2000" dirty="0" smtClean="0">
                <a:solidFill>
                  <a:srgbClr val="7030A0"/>
                </a:solidFill>
              </a:rPr>
              <a:t>beim 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Zollamt St. Pölten Krems Wiener Neustadt</a:t>
            </a:r>
            <a:r>
              <a:rPr lang="de-AT" sz="3200" dirty="0" smtClean="0">
                <a:solidFill>
                  <a:srgbClr val="7030A0"/>
                </a:solidFill>
              </a:rPr>
              <a:t/>
            </a:r>
            <a:br>
              <a:rPr lang="de-AT" sz="3200" dirty="0" smtClean="0">
                <a:solidFill>
                  <a:srgbClr val="7030A0"/>
                </a:solidFill>
              </a:rPr>
            </a:br>
            <a:r>
              <a:rPr lang="de-AT" sz="3200" dirty="0" smtClean="0">
                <a:solidFill>
                  <a:srgbClr val="7030A0"/>
                </a:solidFill>
              </a:rPr>
              <a:t/>
            </a:r>
            <a:br>
              <a:rPr lang="de-AT" sz="3200" dirty="0" smtClean="0">
                <a:solidFill>
                  <a:srgbClr val="7030A0"/>
                </a:solidFill>
              </a:rPr>
            </a:br>
            <a:endParaRPr lang="de-AT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AT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9506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20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Zusammenfassung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Schaumwein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2800" dirty="0" smtClean="0">
                <a:solidFill>
                  <a:srgbClr val="7030A0"/>
                </a:solidFill>
              </a:rPr>
              <a:t>Bestandsaufnahme durch den Bewilligungsinhaber mit 28. Febr. 2014 – Ergebnisübermittlung an das Zollamt</a:t>
            </a:r>
          </a:p>
          <a:p>
            <a:r>
              <a:rPr lang="de-AT" sz="2800" dirty="0" smtClean="0"/>
              <a:t>Leistung einer Sicherheit</a:t>
            </a:r>
          </a:p>
          <a:p>
            <a:r>
              <a:rPr lang="de-AT" sz="2800" dirty="0" smtClean="0"/>
              <a:t>Aktualisierung bestehender Bewilligungen</a:t>
            </a:r>
          </a:p>
          <a:p>
            <a:r>
              <a:rPr lang="de-AT" sz="2800" dirty="0">
                <a:solidFill>
                  <a:srgbClr val="00B050"/>
                </a:solidFill>
              </a:rPr>
              <a:t>Vergabe eines Abgabenkontos durch das Zollamt</a:t>
            </a:r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956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21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Alkohol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3200" dirty="0" smtClean="0"/>
              <a:t>Bestandsaufnahme durch den Bewilligungsinhaber am </a:t>
            </a:r>
            <a:br>
              <a:rPr lang="de-AT" sz="3200" dirty="0" smtClean="0"/>
            </a:br>
            <a:r>
              <a:rPr lang="de-AT" sz="3200" dirty="0" smtClean="0"/>
              <a:t>28. Febr. 2014.</a:t>
            </a:r>
            <a:br>
              <a:rPr lang="de-AT" sz="3200" dirty="0" smtClean="0"/>
            </a:br>
            <a:r>
              <a:rPr lang="de-AT" sz="3200" dirty="0" smtClean="0"/>
              <a:t>Übermittlung des Ergebnisses an das Zollamt.</a:t>
            </a:r>
          </a:p>
          <a:p>
            <a:endParaRPr lang="de-AT" sz="3200" dirty="0"/>
          </a:p>
          <a:p>
            <a:r>
              <a:rPr lang="de-AT" sz="3200" dirty="0" smtClean="0">
                <a:solidFill>
                  <a:srgbClr val="7030A0"/>
                </a:solidFill>
              </a:rPr>
              <a:t>Anpassung der Sicherheit.</a:t>
            </a:r>
          </a:p>
          <a:p>
            <a:pPr marL="0" indent="0">
              <a:buNone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178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22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1600" dirty="0" smtClean="0">
                <a:solidFill>
                  <a:schemeClr val="tx1"/>
                </a:solidFill>
              </a:rPr>
              <a:t>Zollamt St. Pölten Krems Wiener Neustadt</a:t>
            </a:r>
            <a:r>
              <a:rPr lang="de-DE" sz="2000" dirty="0" smtClean="0">
                <a:solidFill>
                  <a:schemeClr val="tx1"/>
                </a:solidFill>
              </a:rPr>
              <a:t/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Standorte und Zollstellen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84784"/>
            <a:ext cx="6270979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1600" dirty="0" smtClean="0"/>
              <a:t>Zollamt St. Pölten Krems Wiener Neustadt</a:t>
            </a:r>
            <a:br>
              <a:rPr lang="de-AT" sz="1600" dirty="0" smtClean="0"/>
            </a:br>
            <a:r>
              <a:rPr lang="de-AT" sz="2400" dirty="0" smtClean="0"/>
              <a:t>Zuständigkeit nach Bezirken</a:t>
            </a:r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BFA8-56A4-4A3F-8D74-A421E85E8B73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29978"/>
            <a:ext cx="7304626" cy="51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Kontaktdaten der </a:t>
            </a:r>
            <a:br>
              <a:rPr lang="de-AT" sz="2400" dirty="0" smtClean="0"/>
            </a:br>
            <a:r>
              <a:rPr lang="de-AT" sz="2400" dirty="0" smtClean="0"/>
              <a:t>Kundenteams </a:t>
            </a:r>
            <a:r>
              <a:rPr lang="de-AT" sz="3200" dirty="0" smtClean="0"/>
              <a:t>(KT)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3" y="1592796"/>
            <a:ext cx="7839075" cy="4860540"/>
          </a:xfrm>
        </p:spPr>
        <p:txBody>
          <a:bodyPr/>
          <a:lstStyle/>
          <a:p>
            <a:r>
              <a:rPr lang="de-AT" sz="2000" dirty="0" smtClean="0"/>
              <a:t>(KT)   ATA   Standort Wiener Neustadt</a:t>
            </a:r>
            <a:br>
              <a:rPr lang="de-AT" sz="2000" dirty="0" smtClean="0"/>
            </a:br>
            <a:r>
              <a:rPr lang="de-AT" sz="2000" dirty="0" smtClean="0"/>
              <a:t>                    2700 </a:t>
            </a:r>
            <a:r>
              <a:rPr lang="de-AT" sz="2000" dirty="0" err="1" smtClean="0"/>
              <a:t>Wr</a:t>
            </a:r>
            <a:r>
              <a:rPr lang="de-AT" sz="2000" dirty="0" smtClean="0"/>
              <a:t>. Neustadt, Neunkirchner Str. 94</a:t>
            </a:r>
            <a:br>
              <a:rPr lang="de-AT" sz="2000" dirty="0" smtClean="0"/>
            </a:br>
            <a:r>
              <a:rPr lang="de-AT" sz="2000" dirty="0" smtClean="0"/>
              <a:t>                    Tel: 02742  212  562001</a:t>
            </a:r>
          </a:p>
          <a:p>
            <a:r>
              <a:rPr lang="de-AT" sz="2000" dirty="0" smtClean="0">
                <a:solidFill>
                  <a:srgbClr val="7030A0"/>
                </a:solidFill>
              </a:rPr>
              <a:t>(KT)   ATB   Zollstelle Wiener Neudorf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		  2351 </a:t>
            </a:r>
            <a:r>
              <a:rPr lang="de-AT" sz="1800" dirty="0" err="1" smtClean="0">
                <a:solidFill>
                  <a:srgbClr val="7030A0"/>
                </a:solidFill>
              </a:rPr>
              <a:t>Wr</a:t>
            </a:r>
            <a:r>
              <a:rPr lang="de-AT" sz="1800" dirty="0" smtClean="0">
                <a:solidFill>
                  <a:srgbClr val="7030A0"/>
                </a:solidFill>
              </a:rPr>
              <a:t>. Neudorf</a:t>
            </a:r>
            <a:r>
              <a:rPr lang="de-AT" sz="2000" dirty="0" smtClean="0">
                <a:solidFill>
                  <a:srgbClr val="7030A0"/>
                </a:solidFill>
              </a:rPr>
              <a:t>, IZ NÖ-SÜD, Str. 7, Obj.58/86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                    Tel: 02742  212  562002</a:t>
            </a:r>
          </a:p>
          <a:p>
            <a:r>
              <a:rPr lang="de-AT" sz="2000" dirty="0" smtClean="0"/>
              <a:t>(KT)   ATC   Zollstelle Mistelbach</a:t>
            </a:r>
            <a:br>
              <a:rPr lang="de-AT" sz="2000" dirty="0" smtClean="0"/>
            </a:br>
            <a:r>
              <a:rPr lang="de-AT" sz="2000" dirty="0" smtClean="0"/>
              <a:t>                     2130 Mistelbach, </a:t>
            </a:r>
            <a:r>
              <a:rPr lang="de-AT" sz="2000" dirty="0" err="1" smtClean="0"/>
              <a:t>Mitschastraße</a:t>
            </a:r>
            <a:r>
              <a:rPr lang="de-AT" sz="2000" dirty="0" smtClean="0"/>
              <a:t> 5</a:t>
            </a:r>
            <a:br>
              <a:rPr lang="de-AT" sz="2000" dirty="0" smtClean="0"/>
            </a:br>
            <a:r>
              <a:rPr lang="de-AT" sz="2000" dirty="0" smtClean="0"/>
              <a:t>                     Tel: 02742  212  562003</a:t>
            </a:r>
          </a:p>
          <a:p>
            <a:r>
              <a:rPr lang="de-AT" sz="2000" dirty="0" smtClean="0">
                <a:solidFill>
                  <a:srgbClr val="7030A0"/>
                </a:solidFill>
              </a:rPr>
              <a:t>(KT)   ATD   Zollstelle Hollabrunn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                     2020 Hollabrunn, </a:t>
            </a:r>
            <a:r>
              <a:rPr lang="de-AT" sz="2000" dirty="0" err="1" smtClean="0">
                <a:solidFill>
                  <a:srgbClr val="7030A0"/>
                </a:solidFill>
              </a:rPr>
              <a:t>Babogasse</a:t>
            </a:r>
            <a:r>
              <a:rPr lang="de-AT" sz="2000" dirty="0" smtClean="0">
                <a:solidFill>
                  <a:srgbClr val="7030A0"/>
                </a:solidFill>
              </a:rPr>
              <a:t> 9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                     Zollstelle Tulln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                     3425 </a:t>
            </a:r>
            <a:r>
              <a:rPr lang="de-AT" sz="1800" dirty="0" err="1" smtClean="0">
                <a:solidFill>
                  <a:srgbClr val="7030A0"/>
                </a:solidFill>
              </a:rPr>
              <a:t>Langenlebarn</a:t>
            </a:r>
            <a:r>
              <a:rPr lang="de-AT" sz="1800" dirty="0" smtClean="0">
                <a:solidFill>
                  <a:srgbClr val="7030A0"/>
                </a:solidFill>
              </a:rPr>
              <a:t>,</a:t>
            </a:r>
            <a:r>
              <a:rPr lang="de-AT" sz="2000" dirty="0" smtClean="0">
                <a:solidFill>
                  <a:srgbClr val="7030A0"/>
                </a:solidFill>
              </a:rPr>
              <a:t> </a:t>
            </a:r>
            <a:r>
              <a:rPr lang="de-AT" sz="1800" dirty="0" smtClean="0">
                <a:solidFill>
                  <a:srgbClr val="7030A0"/>
                </a:solidFill>
              </a:rPr>
              <a:t>Fried. </a:t>
            </a:r>
            <a:r>
              <a:rPr lang="de-AT" sz="1800" dirty="0" err="1" smtClean="0">
                <a:solidFill>
                  <a:srgbClr val="7030A0"/>
                </a:solidFill>
              </a:rPr>
              <a:t>Ludw</a:t>
            </a:r>
            <a:r>
              <a:rPr lang="de-AT" sz="1800" dirty="0" smtClean="0">
                <a:solidFill>
                  <a:srgbClr val="7030A0"/>
                </a:solidFill>
              </a:rPr>
              <a:t>. Jahn-Str. 12-14 </a:t>
            </a:r>
            <a:br>
              <a:rPr lang="de-AT" sz="1800" dirty="0" smtClean="0">
                <a:solidFill>
                  <a:srgbClr val="7030A0"/>
                </a:solidFill>
              </a:rPr>
            </a:br>
            <a:r>
              <a:rPr lang="de-AT" sz="1800" dirty="0" smtClean="0">
                <a:solidFill>
                  <a:srgbClr val="7030A0"/>
                </a:solidFill>
              </a:rPr>
              <a:t>                        </a:t>
            </a:r>
            <a:r>
              <a:rPr lang="de-AT" sz="2000" dirty="0" smtClean="0">
                <a:solidFill>
                  <a:srgbClr val="7030A0"/>
                </a:solidFill>
              </a:rPr>
              <a:t>Tel: 02742  212  562004</a:t>
            </a:r>
          </a:p>
          <a:p>
            <a:pPr marL="0" indent="0">
              <a:buNone/>
            </a:pPr>
            <a:r>
              <a:rPr lang="de-AT" sz="2000" dirty="0" smtClean="0"/>
              <a:t>			</a:t>
            </a:r>
            <a:br>
              <a:rPr lang="de-AT" sz="2000" dirty="0" smtClean="0"/>
            </a:br>
            <a:r>
              <a:rPr lang="de-AT" sz="2000" dirty="0" smtClean="0"/>
              <a:t>                          </a:t>
            </a:r>
            <a:endParaRPr lang="de-AT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BFA8-56A4-4A3F-8D74-A421E85E8B73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68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Kontaktdaten der </a:t>
            </a:r>
            <a:br>
              <a:rPr lang="de-AT" sz="2400" dirty="0" smtClean="0"/>
            </a:br>
            <a:r>
              <a:rPr lang="de-AT" sz="2400" dirty="0" smtClean="0"/>
              <a:t>Kundenteams </a:t>
            </a:r>
            <a:r>
              <a:rPr lang="de-AT" sz="3200" dirty="0" smtClean="0"/>
              <a:t>(KT)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3" y="1880828"/>
            <a:ext cx="7839075" cy="4104456"/>
          </a:xfrm>
        </p:spPr>
        <p:txBody>
          <a:bodyPr/>
          <a:lstStyle/>
          <a:p>
            <a:r>
              <a:rPr lang="de-AT" sz="2000" dirty="0" smtClean="0"/>
              <a:t>(KT)   ATE   Standort Krems</a:t>
            </a:r>
            <a:br>
              <a:rPr lang="de-AT" sz="2000" dirty="0" smtClean="0"/>
            </a:br>
            <a:r>
              <a:rPr lang="de-AT" sz="2000" dirty="0" smtClean="0"/>
              <a:t>                    3500 Krems, Rechte </a:t>
            </a:r>
            <a:r>
              <a:rPr lang="de-AT" sz="2000" dirty="0" err="1" smtClean="0"/>
              <a:t>Kremszeile</a:t>
            </a:r>
            <a:r>
              <a:rPr lang="de-AT" sz="2000" dirty="0" smtClean="0"/>
              <a:t> 58</a:t>
            </a:r>
            <a:br>
              <a:rPr lang="de-AT" sz="2000" dirty="0" smtClean="0"/>
            </a:br>
            <a:r>
              <a:rPr lang="de-AT" sz="2000" dirty="0" smtClean="0"/>
              <a:t>                    Standort St. Pölten</a:t>
            </a:r>
            <a:br>
              <a:rPr lang="de-AT" sz="2000" dirty="0" smtClean="0"/>
            </a:br>
            <a:r>
              <a:rPr lang="de-AT" sz="2000" dirty="0" smtClean="0"/>
              <a:t>                    3100 St. Pölten, Daniel Gran-Str. 8</a:t>
            </a:r>
            <a:br>
              <a:rPr lang="de-AT" sz="2000" dirty="0" smtClean="0"/>
            </a:br>
            <a:r>
              <a:rPr lang="de-AT" sz="2000" dirty="0" smtClean="0"/>
              <a:t>                    Tel: 02742  212  562005</a:t>
            </a:r>
          </a:p>
          <a:p>
            <a:r>
              <a:rPr lang="de-AT" sz="2000" dirty="0" smtClean="0">
                <a:solidFill>
                  <a:srgbClr val="7030A0"/>
                </a:solidFill>
              </a:rPr>
              <a:t>(KT)   ATF   Zollstelle Gmünd-Nagelberg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		  3871  Nagelberg, Nagelberger Str. 47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                    Tel: 02742  212  562006</a:t>
            </a:r>
          </a:p>
          <a:p>
            <a:r>
              <a:rPr lang="de-AT" sz="2000" dirty="0" smtClean="0"/>
              <a:t>(KT)   ATG   Zollstelle Amstetten</a:t>
            </a:r>
            <a:br>
              <a:rPr lang="de-AT" sz="2000" dirty="0" smtClean="0"/>
            </a:br>
            <a:r>
              <a:rPr lang="de-AT" sz="2000" dirty="0" smtClean="0"/>
              <a:t>                     3300 Amstetten, Graben 7</a:t>
            </a:r>
            <a:br>
              <a:rPr lang="de-AT" sz="2000" dirty="0" smtClean="0"/>
            </a:br>
            <a:r>
              <a:rPr lang="de-AT" sz="2000" dirty="0" smtClean="0"/>
              <a:t>                     Tel: 02742  212  562007</a:t>
            </a:r>
          </a:p>
          <a:p>
            <a:pPr marL="0" indent="0">
              <a:buNone/>
            </a:pPr>
            <a:r>
              <a:rPr lang="de-AT" sz="2000" dirty="0" smtClean="0"/>
              <a:t>			</a:t>
            </a:r>
            <a:br>
              <a:rPr lang="de-AT" sz="2000" dirty="0" smtClean="0"/>
            </a:br>
            <a:r>
              <a:rPr lang="de-AT" sz="2000" dirty="0" smtClean="0"/>
              <a:t>                          </a:t>
            </a:r>
            <a:endParaRPr lang="de-AT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BFA8-56A4-4A3F-8D74-A421E85E8B73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7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0CB44-6B73-4957-B330-3FA01088ED4A}" type="slidenum">
              <a:rPr lang="de-AT"/>
              <a:pPr>
                <a:defRPr/>
              </a:pPr>
              <a:t>26</a:t>
            </a:fld>
            <a:endParaRPr lang="de-A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620713"/>
            <a:ext cx="8328025" cy="1055687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de-AT" sz="3600" dirty="0" smtClean="0">
                <a:solidFill>
                  <a:schemeClr val="tx1"/>
                </a:solidFill>
              </a:rPr>
              <a:t>Internet-Pfad</a:t>
            </a:r>
            <a:br>
              <a:rPr lang="de-AT" sz="3600" dirty="0" smtClean="0">
                <a:solidFill>
                  <a:schemeClr val="tx1"/>
                </a:solidFill>
              </a:rPr>
            </a:br>
            <a:endParaRPr lang="de-DE" sz="3600" dirty="0" smtClean="0">
              <a:solidFill>
                <a:schemeClr val="tx1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65288"/>
            <a:ext cx="8532812" cy="4895850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de-AT" sz="2400" dirty="0" smtClean="0"/>
              <a:t>Formulare Bewilligungsanträge, Bankgarantie:</a:t>
            </a:r>
            <a:br>
              <a:rPr lang="de-AT" sz="2400" dirty="0" smtClean="0"/>
            </a:br>
            <a:r>
              <a:rPr lang="de-AT" sz="2400" dirty="0" smtClean="0">
                <a:hlinkClick r:id="rId4"/>
              </a:rPr>
              <a:t>www.bmf.gv.at</a:t>
            </a:r>
            <a:r>
              <a:rPr lang="de-AT" sz="2400" dirty="0" smtClean="0"/>
              <a:t> </a:t>
            </a:r>
            <a:r>
              <a:rPr lang="de-AT" sz="2400" dirty="0" smtClean="0">
                <a:solidFill>
                  <a:srgbClr val="009999"/>
                </a:solidFill>
              </a:rPr>
              <a:t>/ Formulare/ bei Suchfunktion „VST“ eingeben</a:t>
            </a:r>
          </a:p>
          <a:p>
            <a:pPr eaLnBrk="1" hangingPunct="1"/>
            <a:r>
              <a:rPr lang="de-AT" sz="2400" dirty="0" smtClean="0"/>
              <a:t>Gültigkeit einer Verbrauchsteueridentifikations-nummer überprüfen:</a:t>
            </a:r>
            <a:br>
              <a:rPr lang="de-AT" sz="2400" dirty="0" smtClean="0"/>
            </a:br>
            <a:r>
              <a:rPr lang="de-AT" sz="2400" dirty="0" smtClean="0">
                <a:solidFill>
                  <a:srgbClr val="009999"/>
                </a:solidFill>
                <a:hlinkClick r:id="rId4"/>
              </a:rPr>
              <a:t>www.bmf.gv.at</a:t>
            </a:r>
            <a:r>
              <a:rPr lang="de-AT" sz="2400" dirty="0" smtClean="0">
                <a:solidFill>
                  <a:srgbClr val="009999"/>
                </a:solidFill>
              </a:rPr>
              <a:t> / Zoll / Für Unternehmen / Datenbank der Europäischen Kommission / Datenbanken / Zoll / SEED / OK / Eingabe Verbrauchsteuernummer </a:t>
            </a:r>
            <a:r>
              <a:rPr lang="de-AT" sz="2400" dirty="0" err="1" smtClean="0">
                <a:solidFill>
                  <a:srgbClr val="009999"/>
                </a:solidFill>
              </a:rPr>
              <a:t>z.B</a:t>
            </a:r>
            <a:r>
              <a:rPr lang="de-AT" sz="2400" dirty="0" smtClean="0">
                <a:solidFill>
                  <a:srgbClr val="009999"/>
                </a:solidFill>
              </a:rPr>
              <a:t>: ATV1234567890 oder DE12345678901</a:t>
            </a:r>
          </a:p>
          <a:p>
            <a:pPr marL="0" indent="0" eaLnBrk="1" hangingPunct="1">
              <a:buNone/>
            </a:pPr>
            <a:r>
              <a:rPr lang="de-AT" sz="2400" dirty="0">
                <a:solidFill>
                  <a:srgbClr val="009999"/>
                </a:solidFill>
              </a:rPr>
              <a:t> </a:t>
            </a:r>
            <a:r>
              <a:rPr lang="de-AT" sz="2400" dirty="0" smtClean="0">
                <a:solidFill>
                  <a:srgbClr val="009999"/>
                </a:solidFill>
              </a:rPr>
              <a:t>    </a:t>
            </a:r>
          </a:p>
          <a:p>
            <a:pPr eaLnBrk="1" hangingPunct="1">
              <a:buFontTx/>
              <a:buNone/>
            </a:pPr>
            <a:endParaRPr lang="de-AT" sz="2400" dirty="0" smtClean="0">
              <a:solidFill>
                <a:srgbClr val="009999"/>
              </a:solidFill>
            </a:endParaRPr>
          </a:p>
          <a:p>
            <a:pPr eaLnBrk="1" hangingPunct="1">
              <a:buFontTx/>
              <a:buNone/>
            </a:pPr>
            <a:r>
              <a:rPr lang="de-AT" sz="2400" dirty="0" smtClean="0">
                <a:solidFill>
                  <a:srgbClr val="009999"/>
                </a:solidFill>
              </a:rPr>
              <a:t/>
            </a:r>
            <a:br>
              <a:rPr lang="de-AT" sz="2400" dirty="0" smtClean="0">
                <a:solidFill>
                  <a:srgbClr val="009999"/>
                </a:solidFill>
              </a:rPr>
            </a:br>
            <a:endParaRPr lang="de-AT" sz="2400" dirty="0" smtClean="0">
              <a:solidFill>
                <a:srgbClr val="009999"/>
              </a:solidFill>
            </a:endParaRP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400" dirty="0" smtClean="0"/>
              <a:t>	</a:t>
            </a:r>
            <a:endParaRPr lang="de-AT" sz="2800" dirty="0" smtClean="0"/>
          </a:p>
          <a:p>
            <a:pPr eaLnBrk="1" hangingPunct="1">
              <a:buFontTx/>
              <a:buChar char="-"/>
            </a:pPr>
            <a:endParaRPr lang="de-AT" sz="2800" dirty="0" smtClean="0"/>
          </a:p>
          <a:p>
            <a:pPr eaLnBrk="1" hangingPunct="1">
              <a:buFontTx/>
              <a:buChar char="-"/>
            </a:pPr>
            <a:endParaRPr lang="de-DE" sz="2800" dirty="0" smtClean="0"/>
          </a:p>
          <a:p>
            <a:pPr eaLnBrk="1" hangingPunct="1">
              <a:buFontTx/>
              <a:buNone/>
            </a:pPr>
            <a:endParaRPr lang="de-DE" sz="3200" dirty="0" smtClean="0"/>
          </a:p>
          <a:p>
            <a:pPr lvl="1" eaLnBrk="1" hangingPunct="1">
              <a:buFontTx/>
              <a:buNone/>
            </a:pPr>
            <a:endParaRPr lang="de-AT" sz="3400" dirty="0" smtClean="0"/>
          </a:p>
          <a:p>
            <a:pPr lvl="1" eaLnBrk="1" hangingPunct="1"/>
            <a:endParaRPr lang="de-DE" sz="3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13095"/>
      </p:ext>
    </p:extLst>
  </p:cSld>
  <p:clrMapOvr>
    <a:masterClrMapping/>
  </p:clrMapOvr>
  <p:transition advTm="776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2F168-4D2F-426A-92D9-5F20015E2F25}" type="slidenum">
              <a:rPr lang="de-AT"/>
              <a:pPr>
                <a:defRPr/>
              </a:pPr>
              <a:t>27</a:t>
            </a:fld>
            <a:endParaRPr lang="de-A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2852738"/>
            <a:ext cx="7839075" cy="3124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AT" smtClean="0"/>
              <a:t>Herzlichen Dank </a:t>
            </a:r>
          </a:p>
          <a:p>
            <a:pPr algn="ctr" eaLnBrk="1" hangingPunct="1">
              <a:buFontTx/>
              <a:buNone/>
            </a:pPr>
            <a:r>
              <a:rPr lang="de-AT" smtClean="0"/>
              <a:t>für ihre Aufmerksamkeit!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3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Bewilligung Schaumwein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2400" dirty="0" smtClean="0">
                <a:solidFill>
                  <a:srgbClr val="7030A0"/>
                </a:solidFill>
              </a:rPr>
              <a:t>Bewilligungsarten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Erzeugungsstätte - Lagerbetrieb</a:t>
            </a:r>
            <a:br>
              <a:rPr lang="de-AT" sz="2400" dirty="0" smtClean="0"/>
            </a:br>
            <a:r>
              <a:rPr lang="de-AT" sz="2400" dirty="0" smtClean="0"/>
              <a:t>	Registrierter Empfänger</a:t>
            </a:r>
            <a:endParaRPr lang="de-AT" sz="2400" dirty="0"/>
          </a:p>
          <a:p>
            <a:r>
              <a:rPr lang="de-AT" sz="2400" dirty="0" smtClean="0">
                <a:solidFill>
                  <a:srgbClr val="7030A0"/>
                </a:solidFill>
              </a:rPr>
              <a:t>Antrag auf Bewilligungserteilung</a:t>
            </a:r>
          </a:p>
          <a:p>
            <a:pPr marL="490537" lvl="1" indent="0">
              <a:buNone/>
            </a:pPr>
            <a:r>
              <a:rPr lang="de-AT" sz="1700" dirty="0"/>
              <a:t>	</a:t>
            </a:r>
            <a:r>
              <a:rPr lang="de-AT" sz="1700" dirty="0" smtClean="0"/>
              <a:t>--</a:t>
            </a:r>
            <a:r>
              <a:rPr lang="de-AT" sz="1800" dirty="0" smtClean="0"/>
              <a:t>Antrag Formular </a:t>
            </a:r>
            <a:r>
              <a:rPr lang="de-AT" sz="1800" dirty="0" err="1" smtClean="0"/>
              <a:t>VSt</a:t>
            </a:r>
            <a:r>
              <a:rPr lang="de-AT" sz="1800" dirty="0" smtClean="0"/>
              <a:t> 18,19,20 </a:t>
            </a:r>
            <a:r>
              <a:rPr lang="de-AT" sz="1400" dirty="0" smtClean="0"/>
              <a:t>(www.bmf.gv.at / Formulare /VST)</a:t>
            </a:r>
          </a:p>
          <a:p>
            <a:pPr marL="490537" lvl="1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--Plan (Grundriss)</a:t>
            </a:r>
          </a:p>
          <a:p>
            <a:pPr marL="490537" lvl="1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--</a:t>
            </a:r>
            <a:r>
              <a:rPr lang="de-AT" sz="1600" dirty="0" smtClean="0"/>
              <a:t>Beschreibung der Herstellung, Lagerung, der Bearbeitung und</a:t>
            </a:r>
            <a:br>
              <a:rPr lang="de-AT" sz="1600" dirty="0" smtClean="0"/>
            </a:br>
            <a:r>
              <a:rPr lang="de-AT" sz="1600" dirty="0" smtClean="0"/>
              <a:t>        des Verbrauches von Schaumwein in der Erzeugungsstätte</a:t>
            </a:r>
            <a:endParaRPr lang="de-AT" sz="1600" dirty="0"/>
          </a:p>
          <a:p>
            <a:r>
              <a:rPr lang="de-AT" sz="2400" dirty="0" smtClean="0">
                <a:solidFill>
                  <a:srgbClr val="7030A0"/>
                </a:solidFill>
              </a:rPr>
              <a:t>Befundprotokoll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1800" dirty="0" smtClean="0"/>
              <a:t>Das Zollamt hat das Ergebnis der Überprüfung der eingereichten Beschreibungen in einer mit dem Antragsteller aufzunehmenden Niederschrift (Befundprotokoll) festzuhalten. Gebühr: € 14,30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2670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4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Bewilligung Schaumwein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56792"/>
            <a:ext cx="7839075" cy="4860540"/>
          </a:xfrm>
        </p:spPr>
        <p:txBody>
          <a:bodyPr/>
          <a:lstStyle/>
          <a:p>
            <a:pPr marL="0" indent="0" algn="ctr">
              <a:buNone/>
            </a:pPr>
            <a:r>
              <a:rPr lang="de-AT" sz="2400" dirty="0" smtClean="0"/>
              <a:t>Sicherheitsleistung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Registrierter Empfänger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000" dirty="0" smtClean="0"/>
              <a:t>Sicherheit  ist in der Höhe der Schaumweinsteuer zu leisten, die auf die während eines Kalendermonats bezogene Schaumweinmenge entfällt.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000" dirty="0" smtClean="0">
                <a:solidFill>
                  <a:srgbClr val="7030A0"/>
                </a:solidFill>
              </a:rPr>
              <a:t>Der Monat mit der höchsten Schaumweinsteuer ist zu besichern, es gibt keine Einschränkung oder Verminderung der Sicherheitshöhe.</a:t>
            </a:r>
          </a:p>
          <a:p>
            <a:r>
              <a:rPr lang="de-AT" sz="3200" dirty="0" smtClean="0">
                <a:solidFill>
                  <a:srgbClr val="7030A0"/>
                </a:solidFill>
              </a:rPr>
              <a:t>Erzeugungsstätte, Lager</a:t>
            </a:r>
            <a:br>
              <a:rPr lang="de-AT" sz="3200" dirty="0" smtClean="0">
                <a:solidFill>
                  <a:srgbClr val="7030A0"/>
                </a:solidFill>
              </a:rPr>
            </a:br>
            <a:r>
              <a:rPr lang="de-AT" sz="2000" dirty="0" smtClean="0"/>
              <a:t>Sicherheit wie Reg. Empfänger, jedoch statt bezogene, aus Erzeugungsstätte oder Lager weggebrachte Menge.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000" dirty="0" smtClean="0">
                <a:solidFill>
                  <a:srgbClr val="7030A0"/>
                </a:solidFill>
              </a:rPr>
              <a:t>Das Zollamt kann auf Antrag die Sicherheit einschränken: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rgbClr val="7030A0"/>
                </a:solidFill>
              </a:rPr>
              <a:t>---</a:t>
            </a:r>
            <a:r>
              <a:rPr lang="de-AT" sz="2000" dirty="0">
                <a:solidFill>
                  <a:srgbClr val="7030A0"/>
                </a:solidFill>
              </a:rPr>
              <a:t>in den freien Verkehr entnommen</a:t>
            </a:r>
            <a:br>
              <a:rPr lang="de-AT" sz="2000" dirty="0">
                <a:solidFill>
                  <a:srgbClr val="7030A0"/>
                </a:solidFill>
              </a:rPr>
            </a:br>
            <a:r>
              <a:rPr lang="de-AT" sz="2000" dirty="0">
                <a:solidFill>
                  <a:srgbClr val="7030A0"/>
                </a:solidFill>
              </a:rPr>
              <a:t>---durchschnittlich in den freien Verkehr entnommen</a:t>
            </a:r>
          </a:p>
          <a:p>
            <a:endParaRPr lang="de-AT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AT" sz="2400" dirty="0" smtClean="0"/>
              <a:t>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6199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5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Bewilligung Schaumwein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556792"/>
            <a:ext cx="7839075" cy="4860540"/>
          </a:xfrm>
        </p:spPr>
        <p:txBody>
          <a:bodyPr/>
          <a:lstStyle/>
          <a:p>
            <a:pPr marL="0" indent="0" algn="ctr">
              <a:buNone/>
            </a:pPr>
            <a:r>
              <a:rPr lang="de-AT" sz="2400" dirty="0" smtClean="0"/>
              <a:t>Sicherheitsleistung</a:t>
            </a:r>
          </a:p>
          <a:p>
            <a:r>
              <a:rPr lang="de-AT" sz="2400" dirty="0" smtClean="0">
                <a:solidFill>
                  <a:srgbClr val="7030A0"/>
                </a:solidFill>
              </a:rPr>
              <a:t>Sicherheit kann geleistet werden durch: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 smtClean="0"/>
              <a:t>Bankgarantie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 smtClean="0"/>
              <a:t>Sparbuch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 err="1" smtClean="0"/>
              <a:t>Barerlag</a:t>
            </a:r>
            <a:endParaRPr lang="de-AT" sz="2400" dirty="0" smtClean="0"/>
          </a:p>
          <a:p>
            <a:pPr marL="0" indent="0">
              <a:buNone/>
            </a:pPr>
            <a:r>
              <a:rPr lang="de-AT" sz="2000" dirty="0" smtClean="0">
                <a:solidFill>
                  <a:srgbClr val="7030A0"/>
                </a:solidFill>
              </a:rPr>
              <a:t>Im Wege des Kundenteams an Abgabensicherung des Zollamtes St. Pölten Krems Wiener Neustadt 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Standort Wiener Neustadt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Neunkirchner Straße 94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rgbClr val="7030A0"/>
                </a:solidFill>
              </a:rPr>
              <a:t>2700 Wiener Neustadt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>
                <a:solidFill>
                  <a:srgbClr val="7030A0"/>
                </a:solidFill>
              </a:rPr>
              <a:t>Tel: 02742 212 562001</a:t>
            </a:r>
            <a:br>
              <a:rPr lang="de-AT" sz="2000" dirty="0" smtClean="0">
                <a:solidFill>
                  <a:srgbClr val="7030A0"/>
                </a:solidFill>
              </a:rPr>
            </a:br>
            <a:r>
              <a:rPr lang="de-AT" sz="2000" dirty="0" smtClean="0"/>
              <a:t>IBAN: AT04 0100 0000 0550 4367</a:t>
            </a:r>
            <a:br>
              <a:rPr lang="de-AT" sz="2000" dirty="0" smtClean="0"/>
            </a:br>
            <a:r>
              <a:rPr lang="de-AT" sz="2000" dirty="0" smtClean="0"/>
              <a:t>BIC: BUNDATWW</a:t>
            </a:r>
          </a:p>
          <a:p>
            <a:endParaRPr lang="de-AT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AT" sz="2400" dirty="0" smtClean="0"/>
              <a:t>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2332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6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Bewilligung Schaumwein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pPr marL="0" indent="0" algn="ctr">
              <a:buNone/>
            </a:pPr>
            <a:r>
              <a:rPr lang="de-AT" sz="2400" dirty="0" smtClean="0"/>
              <a:t>Aktualisierung der Bewilligung</a:t>
            </a:r>
          </a:p>
          <a:p>
            <a:r>
              <a:rPr lang="de-AT" sz="2800" dirty="0" smtClean="0">
                <a:solidFill>
                  <a:srgbClr val="7030A0"/>
                </a:solidFill>
              </a:rPr>
              <a:t>Neue Bewilligung (erteilt ab 2005)</a:t>
            </a:r>
            <a:br>
              <a:rPr lang="de-AT" sz="2800" dirty="0" smtClean="0">
                <a:solidFill>
                  <a:srgbClr val="7030A0"/>
                </a:solidFill>
              </a:rPr>
            </a:br>
            <a:r>
              <a:rPr lang="de-AT" sz="2800" dirty="0" smtClean="0">
                <a:solidFill>
                  <a:srgbClr val="7030A0"/>
                </a:solidFill>
              </a:rPr>
              <a:t>Die Erfordernisse für die Bewilligungs-erteilung, Plan, Beschreibung sind nachzubringen, ein Befundprotokoll ist zu erstellen.</a:t>
            </a:r>
          </a:p>
          <a:p>
            <a:r>
              <a:rPr lang="de-AT" sz="2800" dirty="0" smtClean="0"/>
              <a:t>Alte </a:t>
            </a:r>
            <a:r>
              <a:rPr lang="de-AT" sz="2800" dirty="0"/>
              <a:t>Bewilligung (erteilt </a:t>
            </a:r>
            <a:r>
              <a:rPr lang="de-AT" sz="2800" dirty="0" smtClean="0"/>
              <a:t>vor </a:t>
            </a:r>
            <a:r>
              <a:rPr lang="de-AT" sz="2800" dirty="0"/>
              <a:t>2005)</a:t>
            </a:r>
            <a:br>
              <a:rPr lang="de-AT" sz="2800" dirty="0"/>
            </a:br>
            <a:r>
              <a:rPr lang="de-AT" sz="2800" dirty="0"/>
              <a:t>Die Erfordernisse für die Bewilligungs-erteilung </a:t>
            </a:r>
            <a:r>
              <a:rPr lang="de-AT" sz="2800" dirty="0" smtClean="0"/>
              <a:t>Plan</a:t>
            </a:r>
            <a:r>
              <a:rPr lang="de-AT" sz="2800" dirty="0"/>
              <a:t>, Beschreibung, </a:t>
            </a:r>
            <a:r>
              <a:rPr lang="de-AT" sz="2800" dirty="0" smtClean="0"/>
              <a:t>Befund-protokoll </a:t>
            </a:r>
            <a:r>
              <a:rPr lang="de-AT" sz="2800" dirty="0"/>
              <a:t>sind </a:t>
            </a:r>
            <a:r>
              <a:rPr lang="de-AT" sz="2800" dirty="0" smtClean="0"/>
              <a:t>zu aktualisieren.</a:t>
            </a:r>
            <a:endParaRPr lang="de-AT" sz="2800" dirty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89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7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Beförderung unter Steueraussetzung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2400" dirty="0" smtClean="0"/>
              <a:t>Beförderungen unter Steueraussetzung sind mit e-VD (elektronisches Verwaltungsdokument) durchzuführen. (EMCS-Verfahren)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>(In und aus anderen Mitgliedstaaten, Ausfuhr in Drittstaaten oder Beförderung in Österreich.)</a:t>
            </a:r>
          </a:p>
          <a:p>
            <a:r>
              <a:rPr lang="de-AT" sz="2400" dirty="0" smtClean="0"/>
              <a:t>Grundvoraussetzung ist die Erfassung der Verbrauchsteueridentifikationsnummer (ATV-Nummer) in der SEED-Datenbank der EU-Kommission.</a:t>
            </a:r>
          </a:p>
          <a:p>
            <a:r>
              <a:rPr lang="de-AT" sz="2400" dirty="0" smtClean="0"/>
              <a:t>Mit der Bewilligung als Registrierter Empfänger wird eine ATV-Nummer vergeben und in der SEED-Datenbank erfasst.</a:t>
            </a:r>
          </a:p>
        </p:txBody>
      </p:sp>
    </p:spTree>
    <p:extLst>
      <p:ext uri="{BB962C8B-B14F-4D97-AF65-F5344CB8AC3E}">
        <p14:creationId xmlns:p14="http://schemas.microsoft.com/office/powerpoint/2010/main" val="1489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8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Beförderung unter Steueraussetzung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2800" dirty="0" smtClean="0"/>
              <a:t>Erzeugungsstätten oder Lagerbetriebe erhalten im Zuge der Bewilligung zwei Verbrauchsteueridentifikationsnummern. (ATV-Nummern)</a:t>
            </a:r>
          </a:p>
          <a:p>
            <a:endParaRPr lang="de-AT" sz="2800" dirty="0"/>
          </a:p>
          <a:p>
            <a:pPr marL="514350" indent="-514350">
              <a:buFont typeface="+mj-lt"/>
              <a:buAutoNum type="arabicPeriod"/>
            </a:pPr>
            <a:r>
              <a:rPr lang="de-AT" sz="2800" dirty="0" smtClean="0">
                <a:solidFill>
                  <a:srgbClr val="7030A0"/>
                </a:solidFill>
              </a:rPr>
              <a:t>ATV-Nummer für Steuerlagerinhaber (Eigentümer der Erzeugungsstätte oder des Steuerlagers)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 smtClean="0"/>
              <a:t>ATV-Nummer für die Erzeugungsstätte oder das Steuerlager</a:t>
            </a:r>
          </a:p>
          <a:p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42076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F0DEE-343A-426B-AD79-33D4850CD759}" type="slidenum">
              <a:rPr lang="de-AT"/>
              <a:pPr>
                <a:defRPr/>
              </a:pPr>
              <a:t>9</a:t>
            </a:fld>
            <a:endParaRPr lang="de-A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2676"/>
            <a:ext cx="5291137" cy="97210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tx1"/>
                </a:solidFill>
              </a:rPr>
              <a:t>Beförderung im freien Verkehr (versteuert)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700808"/>
            <a:ext cx="7839075" cy="4465042"/>
          </a:xfrm>
        </p:spPr>
        <p:txBody>
          <a:bodyPr/>
          <a:lstStyle/>
          <a:p>
            <a:r>
              <a:rPr lang="de-AT" sz="2400" dirty="0" smtClean="0"/>
              <a:t>Beförderungen von Schaumwein, der sich in einem Mitgliedstaat der EU im freien Verkehr befindet, können zwischen </a:t>
            </a:r>
            <a:r>
              <a:rPr lang="de-AT" sz="2400" dirty="0"/>
              <a:t>den EU- </a:t>
            </a:r>
            <a:r>
              <a:rPr lang="de-AT" sz="2400" dirty="0" smtClean="0"/>
              <a:t>Mitgliedstaaten mittels  vereinfachten Begleitdokumenten (</a:t>
            </a:r>
            <a:r>
              <a:rPr lang="de-AT" sz="2400" dirty="0" err="1" smtClean="0"/>
              <a:t>VSt</a:t>
            </a:r>
            <a:r>
              <a:rPr lang="de-AT" sz="2400" dirty="0" smtClean="0"/>
              <a:t> 2) erfolgen.</a:t>
            </a:r>
          </a:p>
          <a:p>
            <a:r>
              <a:rPr lang="de-AT" sz="2400" dirty="0" smtClean="0"/>
              <a:t>Jeder einzelne Versand oder Bezug ist </a:t>
            </a:r>
            <a:r>
              <a:rPr lang="de-AT" sz="2400" dirty="0" smtClean="0">
                <a:solidFill>
                  <a:srgbClr val="7030A0"/>
                </a:solidFill>
              </a:rPr>
              <a:t>vorher</a:t>
            </a:r>
            <a:r>
              <a:rPr lang="de-AT" sz="2400" dirty="0" smtClean="0"/>
              <a:t> dem Zollamt anzuzeigen!</a:t>
            </a:r>
          </a:p>
          <a:p>
            <a:r>
              <a:rPr lang="de-AT" sz="2400" dirty="0" smtClean="0"/>
              <a:t>Für jeden einzelnen Bezug ist Sicherheit zu leisten und eine Steueranmeldung abzugeben.</a:t>
            </a:r>
            <a:br>
              <a:rPr lang="de-AT" sz="2400" dirty="0" smtClean="0"/>
            </a:br>
            <a:r>
              <a:rPr lang="de-AT" sz="2400" dirty="0" smtClean="0"/>
              <a:t>EVA  (</a:t>
            </a:r>
            <a:r>
              <a:rPr lang="de-AT" sz="2000" dirty="0" smtClean="0"/>
              <a:t>Elektronische Verbrauchsteuer Anmeldung)</a:t>
            </a:r>
          </a:p>
        </p:txBody>
      </p:sp>
    </p:spTree>
    <p:extLst>
      <p:ext uri="{BB962C8B-B14F-4D97-AF65-F5344CB8AC3E}">
        <p14:creationId xmlns:p14="http://schemas.microsoft.com/office/powerpoint/2010/main" val="34784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6|1.|1.|0.7|0.7|1.1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3"/>
</p:tagLst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 STANDARDVORLAGE</Template>
  <TotalTime>0</TotalTime>
  <Words>789</Words>
  <Application>Microsoft Office PowerPoint</Application>
  <PresentationFormat>Bildschirmpräsentation (4:3)</PresentationFormat>
  <Paragraphs>181</Paragraphs>
  <Slides>27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BMF Standardvorlage</vt:lpstr>
      <vt:lpstr>Zollamt  St. Pölten Krems Wiener Neustadt</vt:lpstr>
      <vt:lpstr>Übersicht</vt:lpstr>
      <vt:lpstr>Bewilligung Schaumwein</vt:lpstr>
      <vt:lpstr>Bewilligung Schaumwein</vt:lpstr>
      <vt:lpstr>Bewilligung Schaumwein</vt:lpstr>
      <vt:lpstr>Bewilligung Schaumwein</vt:lpstr>
      <vt:lpstr>Beförderung unter Steueraussetzung</vt:lpstr>
      <vt:lpstr>Beförderung unter Steueraussetzung</vt:lpstr>
      <vt:lpstr>Beförderung im freien Verkehr (versteuert)</vt:lpstr>
      <vt:lpstr>Beförderung  Versandhandel</vt:lpstr>
      <vt:lpstr>Export in Drittstaat</vt:lpstr>
      <vt:lpstr>Aufzeichnungspflicht</vt:lpstr>
      <vt:lpstr>Aufzeichnungspflicht</vt:lpstr>
      <vt:lpstr>Aufzeichnungspflicht</vt:lpstr>
      <vt:lpstr>Aufzeichnungspflicht Steueranmeldung</vt:lpstr>
      <vt:lpstr>Amtliche Aufsicht</vt:lpstr>
      <vt:lpstr>Bestandsaufnahme</vt:lpstr>
      <vt:lpstr>Bestandsaufnahme</vt:lpstr>
      <vt:lpstr>Bestandsaufnahme in einem Schaumweinlager</vt:lpstr>
      <vt:lpstr>Zusammenfassung Schaumwein</vt:lpstr>
      <vt:lpstr>Alkohol</vt:lpstr>
      <vt:lpstr>Zollamt St. Pölten Krems Wiener Neustadt Standorte und Zollstellen</vt:lpstr>
      <vt:lpstr>Zollamt St. Pölten Krems Wiener Neustadt Zuständigkeit nach Bezirken</vt:lpstr>
      <vt:lpstr>Kontaktdaten der  Kundenteams (KT)</vt:lpstr>
      <vt:lpstr>Kontaktdaten der  Kundenteams (KT)</vt:lpstr>
      <vt:lpstr>Internet-Pfad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Angrosch Franz</dc:creator>
  <cp:lastModifiedBy>Schamp</cp:lastModifiedBy>
  <cp:revision>808</cp:revision>
  <cp:lastPrinted>2014-02-05T13:22:55Z</cp:lastPrinted>
  <dcterms:created xsi:type="dcterms:W3CDTF">1601-01-01T00:00:00Z</dcterms:created>
  <dcterms:modified xsi:type="dcterms:W3CDTF">2014-02-10T12:54:31Z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1031</vt:i4>
  </property>
  <property fmtid="{D5CDD505-2E9C-101B-9397-08002B2CF9AE}" pid="4" name="_AdHocReviewCycleID">
    <vt:i4>994630453</vt:i4>
  </property>
  <property fmtid="{D5CDD505-2E9C-101B-9397-08002B2CF9AE}" pid="5" name="_NewReviewCycle">
    <vt:lpwstr/>
  </property>
  <property fmtid="{D5CDD505-2E9C-101B-9397-08002B2CF9AE}" pid="6" name="_EmailSubject">
    <vt:lpwstr>HP Bundesinnung der Lebensmittelgewerbe</vt:lpwstr>
  </property>
  <property fmtid="{D5CDD505-2E9C-101B-9397-08002B2CF9AE}" pid="7" name="_AuthorEmail">
    <vt:lpwstr>lebensmittel.natur@wko.at</vt:lpwstr>
  </property>
  <property fmtid="{D5CDD505-2E9C-101B-9397-08002B2CF9AE}" pid="8" name="_AuthorEmailDisplayName">
    <vt:lpwstr>WKÖ Bigr Lebensmittel Natur</vt:lpwstr>
  </property>
</Properties>
</file>