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4" r:id="rId2"/>
    <p:sldId id="357" r:id="rId3"/>
    <p:sldId id="425" r:id="rId4"/>
    <p:sldId id="415" r:id="rId5"/>
    <p:sldId id="410" r:id="rId6"/>
    <p:sldId id="431" r:id="rId7"/>
    <p:sldId id="396" r:id="rId8"/>
    <p:sldId id="399" r:id="rId9"/>
    <p:sldId id="426" r:id="rId10"/>
    <p:sldId id="427" r:id="rId11"/>
    <p:sldId id="421" r:id="rId12"/>
    <p:sldId id="429" r:id="rId13"/>
    <p:sldId id="430" r:id="rId14"/>
    <p:sldId id="432" r:id="rId15"/>
    <p:sldId id="403" r:id="rId16"/>
    <p:sldId id="416" r:id="rId17"/>
    <p:sldId id="417" r:id="rId18"/>
    <p:sldId id="418" r:id="rId19"/>
    <p:sldId id="422" r:id="rId20"/>
    <p:sldId id="376" r:id="rId2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939598"/>
    <a:srgbClr val="636466"/>
    <a:srgbClr val="ED1C24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7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48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5F07563-AE81-E0CF-B8A9-6D0B4D7388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177E52B-28C8-215E-E521-CC4AB9792F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FD0CCB04-2E95-0CCA-8236-903202B0E7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270A788-1BBA-585B-33A0-D7CF8FAA4F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93E8EA-E9BE-4CBD-ABA4-E716139429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DEA851-C605-7498-86AC-2D6848300E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defTabSz="955413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5816AB-281E-F311-F42D-9AD3C0525E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>
            <a:lvl1pPr algn="r" defTabSz="955413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5F80F38-2FF5-202B-8033-794B3661E2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4607047-438C-F61A-1205-494C388970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6" tIns="47768" rIns="95536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3534D0B5-7F21-9FE7-35B2-390965C889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defTabSz="955413" eaLnBrk="1" hangingPunct="1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15EBC8B-70C1-4B9F-E7B2-ECDA9DD1C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6" tIns="47768" rIns="95536" bIns="47768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/>
            </a:lvl1pPr>
          </a:lstStyle>
          <a:p>
            <a:pPr>
              <a:defRPr/>
            </a:pPr>
            <a:fld id="{B9E6D65F-C3B3-47C1-B0DB-804F8654ED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AC0AFE-95FB-EE63-680F-955B69F730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FA50-B10A-4A1B-9231-26BB3BA5DE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35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2157E2-29CF-5011-3B05-8110C7FDB6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B829-6470-45FA-9A3D-B33E546D60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30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61C196-CCAC-C719-28B4-0ACC2C57A2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4475-ED4A-4652-90B8-B34FA52D72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92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2296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848100"/>
            <a:ext cx="82296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267255-9AF3-5FFA-7CC9-FC1F913778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1A1D-CB66-4051-8AB6-150B3CDB9F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46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0B6635-D838-38BA-F02A-86201EDF8E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A083-FB5A-4978-9B9D-34FE0D92DB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969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58065F-1628-8840-B3F4-DFBD6FF8A3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F07E-AADF-4CC0-B0FF-44D3386686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477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F6B1D-DF2E-2997-1B2C-7401EB51B4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205B-2A0F-4E98-AC9C-5B2D2B5805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011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4B59F-D43E-D4DD-5B86-93CBB88E44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CA0-F09B-4F4E-A814-64163766809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963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1DEB1A-51FE-4E0B-A95E-E8BE37A4E4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64CD-43BA-419E-96AD-C18013578F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075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F81F7C2-5474-4AF8-AA78-E5B725E656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7BFD-CF10-4E9D-AF6F-776A1431B7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450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10C0D1-DE8B-2432-5302-1475A0C63B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5BE0-8426-4E00-863E-D25DD736D3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032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DEBDC1-D409-4C21-65F7-258238910C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62B1-56CF-478C-B458-48A091542F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02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6D149CAD-993C-4ACE-C0BB-C3FB78DA7B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D1C2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A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F1309D-A2F5-EA17-227E-4A996D0FA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BD2EAA-575F-4F94-284F-F325ACDF1C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B4C8EE7-37C6-404B-817B-2DCD3FB89A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29" name="Picture 11" descr="wko_Übergabe_rgb">
            <a:extLst>
              <a:ext uri="{FF2B5EF4-FFF2-40B4-BE49-F238E27FC236}">
                <a16:creationId xmlns:a16="http://schemas.microsoft.com/office/drawing/2014/main" id="{37A003B1-5F81-75B4-997F-A8484150C5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3525"/>
            <a:ext cx="16652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2">
            <a:extLst>
              <a:ext uri="{FF2B5EF4-FFF2-40B4-BE49-F238E27FC236}">
                <a16:creationId xmlns:a16="http://schemas.microsoft.com/office/drawing/2014/main" id="{D5A7A58F-D541-63BC-F80D-E30E83F51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8775" y="808038"/>
            <a:ext cx="5584825" cy="4111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b="1">
                <a:solidFill>
                  <a:srgbClr val="000000"/>
                </a:solidFill>
                <a:latin typeface="Trebuchet MS" panose="020B0603020202020204" pitchFamily="34" charset="0"/>
              </a:rPr>
              <a:t>Sicherung des Fortbestands von Betrieben</a:t>
            </a:r>
          </a:p>
        </p:txBody>
      </p:sp>
      <p:sp>
        <p:nvSpPr>
          <p:cNvPr id="1031" name="Line 14">
            <a:extLst>
              <a:ext uri="{FF2B5EF4-FFF2-40B4-BE49-F238E27FC236}">
                <a16:creationId xmlns:a16="http://schemas.microsoft.com/office/drawing/2014/main" id="{0993DC86-E1B0-915A-34D5-0532AC8B19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D6B232B7-36BE-F1F5-5A5A-AAD6900D159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9050">
            <a:solidFill>
              <a:srgbClr val="93959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3" name="Text Box 18">
            <a:extLst>
              <a:ext uri="{FF2B5EF4-FFF2-40B4-BE49-F238E27FC236}">
                <a16:creationId xmlns:a16="http://schemas.microsoft.com/office/drawing/2014/main" id="{60DDC3DB-F981-A313-E21E-CD3FB152B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>
            <a:noFill/>
          </a:ln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b="1">
                <a:solidFill>
                  <a:schemeClr val="bg1"/>
                </a:solidFill>
                <a:latin typeface="Trebuchet MS" pitchFamily="34" charset="0"/>
              </a:rPr>
              <a:t>www.uebergabe.at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ub-pettin@aon.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20D77504-A003-5878-4D4E-711D7164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8"/>
            <a:ext cx="9148763" cy="609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8">
            <a:extLst>
              <a:ext uri="{FF2B5EF4-FFF2-40B4-BE49-F238E27FC236}">
                <a16:creationId xmlns:a16="http://schemas.microsoft.com/office/drawing/2014/main" id="{E24D2C0A-E89E-A972-AC55-6B4E4E34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24000" bIns="324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200" b="1">
                <a:solidFill>
                  <a:srgbClr val="ED1C24"/>
                </a:solidFill>
              </a:rPr>
              <a:t>Experts Group Übergabe Consulting</a:t>
            </a:r>
            <a:endParaRPr lang="de-DE" altLang="de-DE" sz="3200">
              <a:solidFill>
                <a:srgbClr val="C0C0C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DC2405FD-8471-49E1-5A87-3D4A1DA50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51288"/>
            <a:ext cx="8077200" cy="11636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panose="020B0604020202020204" pitchFamily="34" charset="0"/>
              </a:rPr>
              <a:t>Trends in der Unternehmensbewertung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Mag. Gerhard Pettin, Landessprecher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10.05.2023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D9D9E70F-48B1-1B6A-8E80-0B5EB6D41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63000" cy="4873625"/>
          </a:xfrm>
        </p:spPr>
        <p:txBody>
          <a:bodyPr/>
          <a:lstStyle/>
          <a:p>
            <a:pPr marL="457200" lvl="1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AUSWIRKUNGEN DER AKTUELLEN KRISEN AUF DIE WERTERMITTLUNG IN DER PRAXIS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de-AT" alt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 den „klassischen“ Werttreibern wird über die „Hintertüre“ auch die „Nachhaltigkeit“ (ESG Aspekte – Umwelt, Soziales „gute Unternehmensführung“) bei </a:t>
            </a:r>
            <a:r>
              <a:rPr lang="de-AT" alt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KMU`s</a:t>
            </a: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in Bewertungen, Ratings zunehmend miteinfließen 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=&gt; Wesentliche (zukünftige) Imagefaktoren (Marktsicht)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Detaillierte Unternehmensanalysen mit Fokus auf die qualitativen Wertfaktoren haben stark an Bedeutung/Gewicht gewonnen, da: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- </a:t>
            </a:r>
            <a:r>
              <a:rPr lang="de-AT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Fehlende Datenaktualität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        - Atypische Geschäftsverläufe (Umsatzeinbrüche, „Mondpreise“,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          Lieferengpässe/Überlager, </a:t>
            </a:r>
            <a:r>
              <a:rPr lang="de-AT" altLang="de-DE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a.o</a:t>
            </a:r>
            <a:r>
              <a:rPr lang="de-AT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. Erträge…) </a:t>
            </a:r>
          </a:p>
        </p:txBody>
      </p:sp>
      <p:sp>
        <p:nvSpPr>
          <p:cNvPr id="13315" name="Foliennummernplatzhalter 2">
            <a:extLst>
              <a:ext uri="{FF2B5EF4-FFF2-40B4-BE49-F238E27FC236}">
                <a16:creationId xmlns:a16="http://schemas.microsoft.com/office/drawing/2014/main" id="{2240024C-65F7-CF9D-89E7-F771E91362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4835D1-3B58-455F-A959-FA5334B5E109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12EEE141-95E4-50E5-55BB-BAD1A61C8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18500" cy="5092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WERTTREIBER/QUALITATIVE ASSETS </a:t>
            </a:r>
            <a:r>
              <a:rPr lang="de-DE" altLang="de-D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(Beispiele, klassisch)</a:t>
            </a:r>
            <a:endParaRPr lang="de-AT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Führungs-, Personalstruktur (Organisation)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Standort, Absatzwege, Absatzgebiete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Marktfaktoren (Lieferanten, Konkurrenz, Kundenstruktur)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Modernitätsgrad (Anlagen, MIS, Markauftritt….), „Frische“..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Qualität der Kundenbeziehungen</a:t>
            </a:r>
          </a:p>
          <a:p>
            <a:pPr eaLnBrk="1" hangingPunct="1"/>
            <a:r>
              <a:rPr lang="de-AT" alt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Absicherung (Patente, Lizenzen…)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Kernprozesse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Verträge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Standing/Reputation des Unternehmens bei „</a:t>
            </a:r>
            <a:r>
              <a:rPr lang="de-AT" alt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stakeholdern</a:t>
            </a: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Umfeldfaktoren (gesellschaftliche, politische, technische Entwicklung)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dirty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AT" alt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435A81E-58F6-4FE7-61B4-B7DE18A14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750" y="1295400"/>
            <a:ext cx="8318500" cy="5016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WERTTREIBER „NACHHALTIGKEIT“ – ESG  DUE DILIGENCE</a:t>
            </a:r>
          </a:p>
          <a:p>
            <a:pPr eaLnBrk="1" hangingPunct="1">
              <a:buFontTx/>
              <a:buNone/>
              <a:defRPr/>
            </a:pPr>
            <a:r>
              <a:rPr lang="de-DE" altLang="de-D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(Beispiele, Trends in der Unternehmensbewertung)</a:t>
            </a:r>
          </a:p>
          <a:p>
            <a:pPr eaLnBrk="1" hangingPunct="1">
              <a:buFontTx/>
              <a:buNone/>
              <a:defRPr/>
            </a:pPr>
            <a:endParaRPr lang="de-AT" altLang="de-DE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UMWELT</a:t>
            </a:r>
            <a:endParaRPr lang="de-AT" alt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Abfall-/Sondermüllkonzepte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Energie., Wasserverbrauch (Maßnahmen…)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CO2 Emissionen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SOZIALES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Interne Arbeitsbedingungen &amp; Lieferketten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 - Arbeitssicherheit (Reduktion Unfälle, Krankheit)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UNTERNEHMENSFÜHRUNG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IT - Sicherheit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Transparente Strukturen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    - Diversität auf Führungsebene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dirty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AT" alt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EABB591-4F9E-0EA8-C65B-941314D6B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94700" cy="5168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altLang="de-D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der UNTERNEHMENSBERWERTUNG</a:t>
            </a:r>
          </a:p>
          <a:p>
            <a:pPr eaLnBrk="1" hangingPunct="1">
              <a:buFontTx/>
              <a:buNone/>
              <a:defRPr/>
            </a:pPr>
            <a:endParaRPr lang="de-AT" alt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- Nachhaltige Investments 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- Digitalisierungsgrad des Kaufobjektes</a:t>
            </a:r>
          </a:p>
          <a:p>
            <a:pPr marL="0" indent="0" eaLnBrk="1" hangingPunct="1"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* Transformation bestehender Geschäftsmodelle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* Webbasierende Geschäftsmodelle (Plattformen =&gt; Webshop,…)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Diskontinuität im Vergleichszeitraum durch kurzfristige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Veränderungsprozesse. Krisen haben die Prozesse beschleunigt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Bedeutung von Prognoserechnungen hat stark zugenommen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dirty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AT" altLang="de-DE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B89787F-44D8-3910-3C70-A2DEA8258B42}"/>
              </a:ext>
            </a:extLst>
          </p:cNvPr>
          <p:cNvSpPr/>
          <p:nvPr/>
        </p:nvSpPr>
        <p:spPr>
          <a:xfrm>
            <a:off x="985157" y="5212443"/>
            <a:ext cx="489857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B0F89E87-4A00-4808-50A3-7BD57E200617}"/>
              </a:ext>
            </a:extLst>
          </p:cNvPr>
          <p:cNvSpPr/>
          <p:nvPr/>
        </p:nvSpPr>
        <p:spPr>
          <a:xfrm flipV="1">
            <a:off x="985157" y="4128861"/>
            <a:ext cx="4572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EABB591-4F9E-0EA8-C65B-941314D6B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23300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altLang="de-DE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der UNTERNEHMENSBERWERTUNG</a:t>
            </a:r>
          </a:p>
          <a:p>
            <a:pPr eaLnBrk="1" hangingPunct="1">
              <a:buFontTx/>
              <a:buNone/>
              <a:defRPr/>
            </a:pPr>
            <a:endParaRPr lang="de-AT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Neue Methoden der Prognoserechnung/Verringerung des Prognoserisikos</a:t>
            </a:r>
          </a:p>
          <a:p>
            <a:pPr marL="0" indent="0" eaLnBrk="1" hangingPunct="1"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Verlängerung der Planungshorizonts um eine Konvergenzphase aufbauend auf</a:t>
            </a:r>
          </a:p>
          <a:p>
            <a:pPr marL="0" indent="0" eaLnBrk="1" hangingPunct="1">
              <a:buNone/>
              <a:defRPr/>
            </a:pP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der Detailplanung bei Änderungen bestehender oder neuer Geschäftsmodelle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Einsatz von Szenario Techniken (z.B.: „Monte Carlo“)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-  Neue Herausforderungen für den Bewerter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Von der Datensammlung &amp; -aufbereitung hin zur Analyse von Ergebnissen =&gt;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Einsatz neuer Tools und Techniken (KI, </a:t>
            </a:r>
            <a:r>
              <a:rPr lang="de-AT" alt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Mining, lernende Algorithmen)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Prozesse über digitale Spuren analysieren, rekonstruieren bzw.                        	-optimieren </a:t>
            </a:r>
            <a:endParaRPr lang="de-AT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defRPr/>
            </a:pPr>
            <a:endParaRPr lang="de-AT" altLang="de-DE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dirty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AT" altLang="de-DE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B89787F-44D8-3910-3C70-A2DEA8258B42}"/>
              </a:ext>
            </a:extLst>
          </p:cNvPr>
          <p:cNvSpPr/>
          <p:nvPr/>
        </p:nvSpPr>
        <p:spPr>
          <a:xfrm>
            <a:off x="826325" y="3706668"/>
            <a:ext cx="48985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CF9CE099-6137-9695-23BC-A6CDAA353FC0}"/>
              </a:ext>
            </a:extLst>
          </p:cNvPr>
          <p:cNvSpPr/>
          <p:nvPr/>
        </p:nvSpPr>
        <p:spPr>
          <a:xfrm>
            <a:off x="826324" y="5334000"/>
            <a:ext cx="48985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720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F801F65-3EBC-8538-93C6-6AAC8E6ED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de-DE" altLang="de-DE" sz="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DEFIZITE AUS DER PRAXIS – ZUSAMMENGEFASST</a:t>
            </a:r>
          </a:p>
          <a:p>
            <a:pPr algn="ctr" eaLnBrk="1" hangingPunct="1">
              <a:buFontTx/>
              <a:buNone/>
              <a:defRPr/>
            </a:pPr>
            <a:endParaRPr lang="de-DE" altLang="de-DE" sz="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Ausschließliche Anwendung von quantitativen Methoden – mit Vergangenheitsorientierung 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Keine (oberflächliche) qualitative Unternehmensbewertung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-  Zeit-, Kostenproblematik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-  Aktualität und Verfügbarkeit der Daten/Informationen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Problematik hat im Covid Zeitraum massiv zugenommen!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Aktuelle Thematik Ukrainekrise: Working Capital (Lager…)</a:t>
            </a:r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Werttreiber (Wertindikation), welche zur Bestimmung zukünftiger Erfolge dienen können (Trendentwicklung in der U – Bewertung), werden nicht in die Betrachtungen mit einbezogen</a:t>
            </a:r>
          </a:p>
          <a:p>
            <a:pPr marL="0" indent="0" eaLnBrk="1" hangingPunct="1"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Vernachlässigung im Krisenzeitraum </a:t>
            </a:r>
          </a:p>
          <a:p>
            <a:pPr eaLnBrk="1" hangingPunct="1">
              <a:buFontTx/>
              <a:buNone/>
              <a:defRPr/>
            </a:pPr>
            <a:endParaRPr lang="de-DE" altLang="de-DE" dirty="0"/>
          </a:p>
        </p:txBody>
      </p:sp>
      <p:sp>
        <p:nvSpPr>
          <p:cNvPr id="17411" name="Foliennummernplatzhalter 2">
            <a:extLst>
              <a:ext uri="{FF2B5EF4-FFF2-40B4-BE49-F238E27FC236}">
                <a16:creationId xmlns:a16="http://schemas.microsoft.com/office/drawing/2014/main" id="{234B40C1-E4E3-A5B5-B92B-4079DDF93E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9ACFF-AA29-4B01-BC9A-9AC59057010C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EBE4EFBE-C70C-6DE3-A802-B0C7ED62A096}"/>
              </a:ext>
            </a:extLst>
          </p:cNvPr>
          <p:cNvSpPr/>
          <p:nvPr/>
        </p:nvSpPr>
        <p:spPr>
          <a:xfrm>
            <a:off x="914400" y="5791200"/>
            <a:ext cx="48985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A64C5B-BBBF-B7D9-E676-50327782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47459"/>
            <a:ext cx="518205" cy="21337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6DEE207-978F-07B9-3EA1-8809784B1EF9}"/>
              </a:ext>
            </a:extLst>
          </p:cNvPr>
          <p:cNvSpPr/>
          <p:nvPr/>
        </p:nvSpPr>
        <p:spPr>
          <a:xfrm flipV="1">
            <a:off x="990600" y="4343400"/>
            <a:ext cx="48985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</a:t>
            </a:r>
            <a:endParaRPr lang="de-A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F74B751F-FADD-E271-7056-3FC76A532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4876800"/>
          </a:xfrm>
          <a:noFill/>
        </p:spPr>
        <p:txBody>
          <a:bodyPr/>
          <a:lstStyle/>
          <a:p>
            <a:pPr marL="457200" lvl="1" indent="0"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FALLBEISPIEL</a:t>
            </a:r>
          </a:p>
          <a:p>
            <a:pPr eaLnBrk="1" hangingPunct="1"/>
            <a:r>
              <a:rPr lang="de-AT" altLang="de-DE" sz="2200" b="1" u="sng">
                <a:latin typeface="Arial" panose="020B0604020202020204" pitchFamily="34" charset="0"/>
                <a:cs typeface="Arial" panose="020B0604020202020204" pitchFamily="34" charset="0"/>
              </a:rPr>
              <a:t>Ausgangssituation: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2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Familienbetrieb (Tischlerei): Positives EK, letzten 5 Jahre („aktuelle“ Bilanz 2021), buchmäßiger Gewinn, keine negativen Auswirkungen im Krisenzeitraum,  bereinigter positiver Ertragswert; Interessent aus der Branche, Chef will aus Altersgründen Ende 2023 aufhören</a:t>
            </a:r>
          </a:p>
          <a:p>
            <a:pPr eaLnBrk="1" hangingPunct="1"/>
            <a:r>
              <a:rPr lang="de-AT" altLang="de-DE" sz="2200" b="1" u="sng">
                <a:latin typeface="Arial" panose="020B0604020202020204" pitchFamily="34" charset="0"/>
                <a:cs typeface="Arial" panose="020B0604020202020204" pitchFamily="34" charset="0"/>
              </a:rPr>
              <a:t>Ergebnisse Betriebswirtschaftliche DueDiligence </a:t>
            </a:r>
            <a:r>
              <a:rPr lang="de-AT" altLang="de-DE" sz="1600" b="1" u="sng">
                <a:latin typeface="Arial" panose="020B0604020202020204" pitchFamily="34" charset="0"/>
                <a:cs typeface="Arial" panose="020B0604020202020204" pitchFamily="34" charset="0"/>
              </a:rPr>
              <a:t>(auszugsweise)</a:t>
            </a:r>
            <a:r>
              <a:rPr lang="de-AT" altLang="de-DE" sz="2200" b="1" u="sng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AT" altLang="de-DE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Inhabergeführtes Unternehmen – autoritär (starke Mitarbeiterfluktuation in den letzten beiden Jahren im FA - Bereích, kein Organisationskonzept)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Hohes Abhängigkeitsverhältnis von 2 Großkunden (Umsatzanteil: ca. 60%), mit langjährigem persönlichen Kontakt zu den Auftraggebern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Kein vorhandenes Managagementinformationssystem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Veralteter Marktauftritt, keine aktiven Marktaktivitäten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>
                <a:latin typeface="Arial" panose="020B0604020202020204" pitchFamily="34" charset="0"/>
                <a:cs typeface="Arial" panose="020B0604020202020204" pitchFamily="34" charset="0"/>
              </a:rPr>
              <a:t>Standort hat einen gegebenen Investitionsbedarf (Heizanlage,CNC)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</a:pPr>
            <a:endParaRPr lang="de-DE" altLang="de-DE"/>
          </a:p>
        </p:txBody>
      </p:sp>
      <p:sp>
        <p:nvSpPr>
          <p:cNvPr id="18435" name="Foliennummernplatzhalter 2">
            <a:extLst>
              <a:ext uri="{FF2B5EF4-FFF2-40B4-BE49-F238E27FC236}">
                <a16:creationId xmlns:a16="http://schemas.microsoft.com/office/drawing/2014/main" id="{2132F675-6DF4-0962-67BF-D59A5E478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ACC53-F8B8-48BF-BB0B-018F718066AE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A5AC221-A335-4B2C-6907-E4A133182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6823" y="1143000"/>
            <a:ext cx="8991600" cy="470535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FALLBEISPIEL</a:t>
            </a:r>
          </a:p>
          <a:p>
            <a:pPr eaLnBrk="1" hangingPunct="1"/>
            <a:r>
              <a:rPr lang="de-AT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Ausgangssituation: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Elektronikunternehmen (GmbH): Negatives EK, Hoher Grad an Digitalisierung (u.a. Erfolgreicher Onlinevertrieb)  Expansionshindernis: finanzielle Mittel, Wachstumsfinanzierung als Verkaufsmotiv, „Hausaufgaben“ (u.a. Energiesparmaßnahmen) in Umsetzung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AT" altLang="de-DE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Ergebnisse betriebswirtschaftliche </a:t>
            </a:r>
            <a:r>
              <a:rPr lang="de-AT" altLang="de-DE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DueDiligence</a:t>
            </a:r>
            <a:r>
              <a:rPr lang="de-AT" alt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(auszugsweise)</a:t>
            </a:r>
            <a:r>
              <a:rPr lang="de-AT" alt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AT" alt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Das EBIT konnte im Jahr 2022 um 24% (Vgl. mit WJ.2021) erhöht werden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Innovative Produkte (Weiterentwicklungen im Krisenzeitraum)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Hohe Mitarbeiterqualität (laufende Schulungen), keine Fluktuation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Qualitätssicherungssystem (ISO 9001) wurde eingeführt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Professioneller Marktauftritt und – laufende Aktivitäten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Ausgeprägtes Managementinformationssystem (u.a. </a:t>
            </a:r>
            <a:r>
              <a:rPr lang="de-AT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regelmäßge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SOLL/IST Vergleiche, Liquiditätsplanungen usw.)</a:t>
            </a:r>
          </a:p>
          <a:p>
            <a:pPr eaLnBrk="1" hangingPunct="1">
              <a:buFontTx/>
              <a:buNone/>
            </a:pPr>
            <a:endParaRPr lang="de-DE" altLang="de-DE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19459" name="Foliennummernplatzhalter 2">
            <a:extLst>
              <a:ext uri="{FF2B5EF4-FFF2-40B4-BE49-F238E27FC236}">
                <a16:creationId xmlns:a16="http://schemas.microsoft.com/office/drawing/2014/main" id="{181E528C-0E0C-479E-7804-9C6CD1D90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957EF1-AC5A-4048-B7FB-E1953A583D0E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E698720F-B0C1-76BC-358D-2DA792C9C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686800" cy="5029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z="3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eaLnBrk="1" hangingPunct="1"/>
            <a:r>
              <a:rPr lang="de-AT" alt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Beispiel 1: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Die abgeleitete kurzfristige Nachhaltigkeitsdauer, verbunden mit dem Risikopotenzial innerhalb der Organisations-, Kunden- sowie Vertragsstruktur und des sich darstellenden Investitionsstaus hat zu keiner Kauftransaktion seitens des ursprünglichen Interessenten, trotz einer erheblichen Reduktion des Angebotspreises im Krisenzeitraum, trotz guter kurzfristiger Auslastung, geführt. </a:t>
            </a:r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AT" altLang="de-D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Beispiel 2: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Attraktives Angebot (mehrheitliche Anteilsübernahme) eines  namhaften </a:t>
            </a:r>
            <a:r>
              <a:rPr lang="de-AT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Elekronik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-Konzerns. Weiterbeschäftigung der Gesellschafter innerhalb der operativen Geschäftsführung im Entwicklungsbereich sowie der Kleinserienproduktion. Positiv beurteilt wurden insbesondere der Grad der Digitalisierung sowie die zukunftsorientierten Entwicklungen, mit einem hohem gegebenen Nachhaltigkeitspotenzial</a:t>
            </a:r>
          </a:p>
          <a:p>
            <a:pPr eaLnBrk="1" hangingPunct="1">
              <a:buFontTx/>
              <a:buNone/>
            </a:pPr>
            <a:endParaRPr lang="de-DE" altLang="de-DE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20483" name="Foliennummernplatzhalter 2">
            <a:extLst>
              <a:ext uri="{FF2B5EF4-FFF2-40B4-BE49-F238E27FC236}">
                <a16:creationId xmlns:a16="http://schemas.microsoft.com/office/drawing/2014/main" id="{0C58CB42-C51D-3679-43C8-BB724F58B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4969E-4BC4-477C-A094-D032E851349C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172A87D-406B-C736-9EDE-0CB8ADB0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029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RESÜMEE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aktuellen Krisen verstärken die Bedeutung &amp; Wichtigkeit einer umfassenden vorbereitenden betriebswirtschaftlichen Unternehmensanalyse im Rahmen der Wertermittlung 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Nicht alles was quantitativ glänzt ist Gold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Ein sehr genauer Blick hinter die (betrieblichen) Kulissen lohnt sich 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Qualitative Assets als Werttreiber müssen transparent gemacht werden und in den Zukunftsbetrachtungen und Planungen mit einbezogen werden, welche stark an Bedeutung gewonnen haben</a:t>
            </a:r>
          </a:p>
          <a:p>
            <a:pPr eaLnBrk="1" hangingPunct="1"/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Experten mit Branchen Knowhow sind wichtig – Diese sollten  prozess- &amp; zielorientiert eingesetzt werden, um ein möglichst ganzheitliches Bild zu erhalten.</a:t>
            </a:r>
          </a:p>
          <a:p>
            <a:pPr eaLnBrk="1" hangingPunct="1">
              <a:buFontTx/>
              <a:buNone/>
            </a:pPr>
            <a:endParaRPr lang="de-DE" altLang="de-DE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21507" name="Foliennummernplatzhalter 2">
            <a:extLst>
              <a:ext uri="{FF2B5EF4-FFF2-40B4-BE49-F238E27FC236}">
                <a16:creationId xmlns:a16="http://schemas.microsoft.com/office/drawing/2014/main" id="{99952D99-E2C5-B131-26FB-5842C8E97B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3EE3E-58B9-42EF-87B7-69F15B10F476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A8CB8871-C59E-F990-46F7-60D02675E6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38263"/>
            <a:ext cx="8915400" cy="4906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Übergabe-Consultants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Organisiert in der Fachgruppe UBIT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Qualifizierte Experten im Bereich der Unternehmensnachfolge, Betriebsübergabe/-übernahme, Unternehmenskauf/-verkauf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Rund 110 Mitglieder in Österreich, davon 13 in Salzburg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Nachweis mehrjährige Praxiserfahrung und Branchen Knowhow </a:t>
            </a:r>
            <a:endParaRPr lang="de-DE" altLang="de-DE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50000"/>
              </a:spcBef>
              <a:buSzPct val="131000"/>
              <a:buFontTx/>
              <a:buNone/>
              <a:defRPr/>
            </a:pPr>
            <a:endParaRPr lang="de-DE" altLang="de-DE" b="1" dirty="0"/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endParaRPr lang="de-DE" dirty="0"/>
          </a:p>
          <a:p>
            <a:pPr lvl="1" eaLnBrk="1" hangingPunct="1">
              <a:spcBef>
                <a:spcPct val="50000"/>
              </a:spcBef>
              <a:buSzPct val="131000"/>
              <a:buFontTx/>
              <a:buBlip>
                <a:blip r:embed="rId2"/>
              </a:buBlip>
              <a:defRPr/>
            </a:pPr>
            <a:endParaRPr lang="de-DE" b="1" dirty="0"/>
          </a:p>
        </p:txBody>
      </p:sp>
      <p:sp>
        <p:nvSpPr>
          <p:cNvPr id="5123" name="Foliennummernplatzhalter 2">
            <a:extLst>
              <a:ext uri="{FF2B5EF4-FFF2-40B4-BE49-F238E27FC236}">
                <a16:creationId xmlns:a16="http://schemas.microsoft.com/office/drawing/2014/main" id="{C5B27D37-6C85-E473-0D17-C1ADC9A1F12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FE399CA-D869-4320-85C5-117723A0DAF7}" type="slidenum">
              <a:rPr lang="de-DE" altLang="de-DE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CA83C8A2-9530-9EA9-8B96-952DB11246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991600" cy="4267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de-DE" sz="2800" b="1" dirty="0">
              <a:solidFill>
                <a:srgbClr val="ED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de-DE" sz="2800" b="1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Herzlichen Dank für Ihre Aufmerksamkeit!</a:t>
            </a:r>
          </a:p>
          <a:p>
            <a:pPr eaLnBrk="1" hangingPunct="1">
              <a:buFontTx/>
              <a:buNone/>
              <a:defRPr/>
            </a:pPr>
            <a:endParaRPr lang="de-D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1650" lvl="4" indent="0" eaLnBrk="1" hangingPunct="1">
              <a:buFontTx/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Mag. Gerhard Pettin, Landessprecher EG Übergabe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ub-pettin@aon.at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1650" lvl="4" indent="0" eaLnBrk="1" hangingPunct="1">
              <a:buFontTx/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1650" lvl="4" indent="0" eaLnBrk="1" hangingPunct="1">
              <a:buFontTx/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Finden Sie Ihren passenden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Übergabexperten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Salzburg direkt unter: </a:t>
            </a:r>
            <a:r>
              <a:rPr lang="de-DE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www.uebergabe.at </a:t>
            </a:r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endParaRPr lang="de-DE" dirty="0"/>
          </a:p>
        </p:txBody>
      </p:sp>
      <p:sp>
        <p:nvSpPr>
          <p:cNvPr id="22531" name="Foliennummernplatzhalter 2">
            <a:extLst>
              <a:ext uri="{FF2B5EF4-FFF2-40B4-BE49-F238E27FC236}">
                <a16:creationId xmlns:a16="http://schemas.microsoft.com/office/drawing/2014/main" id="{9A8D8316-6603-302E-DCAA-149CD122686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A2C109-A564-4A74-BF4F-C70737AB827C}" type="slidenum">
              <a:rPr lang="de-DE" altLang="de-DE" sz="140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D40BEB2-D0E9-54E0-DC03-24E9A39376F8}"/>
              </a:ext>
            </a:extLst>
          </p:cNvPr>
          <p:cNvSpPr/>
          <p:nvPr/>
        </p:nvSpPr>
        <p:spPr>
          <a:xfrm>
            <a:off x="304800" y="1371600"/>
            <a:ext cx="8458200" cy="457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altLang="de-DE" sz="2400" b="1" dirty="0">
                <a:solidFill>
                  <a:srgbClr val="FF0000"/>
                </a:solidFill>
                <a:cs typeface="Arial" panose="020B0604020202020204" pitchFamily="34" charset="0"/>
              </a:rPr>
              <a:t>Einsatzgebiete – wo wir unterstützen!</a:t>
            </a:r>
          </a:p>
          <a:p>
            <a:pPr algn="ctr" eaLnBrk="1" hangingPunct="1">
              <a:defRPr/>
            </a:pPr>
            <a:endParaRPr lang="de-DE" altLang="de-DE" sz="900" b="1" dirty="0"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cs typeface="Arial" panose="020B0604020202020204" pitchFamily="34" charset="0"/>
              </a:rPr>
              <a:t>Unternehmensnachfolge </a:t>
            </a:r>
            <a:r>
              <a:rPr lang="de-DE" sz="2200" u="sng" dirty="0">
                <a:cs typeface="Arial" panose="020B0604020202020204" pitchFamily="34" charset="0"/>
              </a:rPr>
              <a:t>innerhalb der Familie</a:t>
            </a:r>
          </a:p>
          <a:p>
            <a:pPr marL="80010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Betriebsübernahme/-übergabe, Unternehmenskauf/-verkauf </a:t>
            </a:r>
            <a:r>
              <a:rPr lang="de-DE" altLang="de-DE" sz="2200" u="sng" dirty="0">
                <a:cs typeface="Arial" panose="020B0604020202020204" pitchFamily="34" charset="0"/>
              </a:rPr>
              <a:t>außerhalb der Familie </a:t>
            </a:r>
            <a:r>
              <a:rPr lang="de-DE" altLang="de-DE" sz="2200" dirty="0">
                <a:cs typeface="Arial" panose="020B0604020202020204" pitchFamily="34" charset="0"/>
              </a:rPr>
              <a:t>(Klein- und Mittelunternehmen)</a:t>
            </a:r>
          </a:p>
          <a:p>
            <a:pPr marL="800100" lvl="1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2200" dirty="0">
                <a:cs typeface="Arial" panose="020B0604020202020204" pitchFamily="34" charset="0"/>
              </a:rPr>
              <a:t>Mergers &amp; </a:t>
            </a:r>
            <a:r>
              <a:rPr lang="de-DE" altLang="de-DE" sz="2200" dirty="0" err="1">
                <a:cs typeface="Arial" panose="020B0604020202020204" pitchFamily="34" charset="0"/>
              </a:rPr>
              <a:t>Akquisitions</a:t>
            </a:r>
            <a:r>
              <a:rPr lang="de-DE" altLang="de-DE" sz="2200" dirty="0">
                <a:cs typeface="Arial" panose="020B0604020202020204" pitchFamily="34" charset="0"/>
              </a:rPr>
              <a:t> (große und internationale Unternehmen)</a:t>
            </a:r>
          </a:p>
          <a:p>
            <a:pPr lvl="1" algn="ctr" eaLnBrk="1" hangingPunct="1">
              <a:spcBef>
                <a:spcPct val="50000"/>
              </a:spcBef>
              <a:defRPr/>
            </a:pPr>
            <a:endParaRPr lang="de-DE" altLang="de-DE" dirty="0">
              <a:solidFill>
                <a:srgbClr val="FF0000"/>
              </a:solidFill>
            </a:endParaRPr>
          </a:p>
          <a:p>
            <a:pPr lvl="1" algn="ctr" eaLnBrk="1" hangingPunct="1">
              <a:defRPr/>
            </a:pPr>
            <a:r>
              <a:rPr lang="de-DE" altLang="de-DE" sz="2400" b="1" dirty="0">
                <a:solidFill>
                  <a:srgbClr val="FF0000"/>
                </a:solidFill>
              </a:rPr>
              <a:t>Unsere Kernbotschaft lautet:</a:t>
            </a:r>
          </a:p>
          <a:p>
            <a:pPr lvl="1" algn="ctr" eaLnBrk="1" hangingPunct="1">
              <a:defRPr/>
            </a:pPr>
            <a:endParaRPr lang="de-DE" altLang="de-DE" sz="11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de-DE" altLang="de-DE" sz="2200" b="1" u="sng" dirty="0"/>
              <a:t>Rechtzeitige</a:t>
            </a:r>
            <a:r>
              <a:rPr lang="de-DE" altLang="de-DE" sz="2200" b="1" dirty="0"/>
              <a:t> Planung, um zum </a:t>
            </a:r>
            <a:r>
              <a:rPr lang="de-DE" altLang="de-DE" sz="2200" b="1" u="sng" dirty="0"/>
              <a:t>richtigen Zeitpunkt</a:t>
            </a:r>
            <a:r>
              <a:rPr lang="de-DE" altLang="de-DE" sz="2200" b="1" dirty="0"/>
              <a:t> ein starkes Unternehmen zu übergeben!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2">
            <a:extLst>
              <a:ext uri="{FF2B5EF4-FFF2-40B4-BE49-F238E27FC236}">
                <a16:creationId xmlns:a16="http://schemas.microsoft.com/office/drawing/2014/main" id="{FD720F0C-46E3-2143-C827-514220B89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8A79B-FFCF-4ED2-8057-84626A5B669B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4708-60D0-4D5C-380E-AA4736A13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067800" cy="5059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Fachgebiete Übergabe Consultants                                       – worin wir Sie gerne unterstützen!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Entscheidungsfindung und Vorbereitung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Begleiten den gesamten Prozess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Analyse, Erstellung und Aufbereitung von Unterlagen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Aufzeigen von Risiken und Potentialen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Unternehmensbewertung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Finden potentielle Unternehmen und Käufer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Verhandeln mit Käufer und Verkäufer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Koordinieren aller Beteiligten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Lösen von Blockaden und Konflikten</a:t>
            </a:r>
          </a:p>
          <a:p>
            <a:pPr marL="971550" lvl="1" indent="-457200" eaLnBrk="1" hangingPunct="1">
              <a:buFont typeface="+mj-lt"/>
              <a:buAutoNum type="arabicPeriod"/>
              <a:defRPr/>
            </a:pPr>
            <a:r>
              <a:rPr 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71550" lvl="1" indent="-457200" eaLnBrk="1" hangingPunct="1">
              <a:buFontTx/>
              <a:buNone/>
              <a:defRPr/>
            </a:pPr>
            <a:endParaRPr lang="de-DE" kern="0" dirty="0"/>
          </a:p>
          <a:p>
            <a:pPr marL="1314450" lvl="2" indent="-457200" eaLnBrk="1" hangingPunct="1">
              <a:buFont typeface="+mj-lt"/>
              <a:buAutoNum type="arabicPeriod"/>
              <a:defRPr/>
            </a:pPr>
            <a:endParaRPr lang="de-DE" kern="0" dirty="0"/>
          </a:p>
          <a:p>
            <a:pPr lvl="1" eaLnBrk="1" hangingPunct="1">
              <a:spcBef>
                <a:spcPct val="50000"/>
              </a:spcBef>
              <a:buSzPct val="131000"/>
              <a:buFontTx/>
              <a:buBlip>
                <a:blip r:embed="rId2"/>
              </a:buBlip>
              <a:defRPr/>
            </a:pPr>
            <a:endParaRPr lang="de-DE" b="1" kern="0" dirty="0"/>
          </a:p>
        </p:txBody>
      </p:sp>
      <p:sp>
        <p:nvSpPr>
          <p:cNvPr id="7172" name="Rechteck 4">
            <a:extLst>
              <a:ext uri="{FF2B5EF4-FFF2-40B4-BE49-F238E27FC236}">
                <a16:creationId xmlns:a16="http://schemas.microsoft.com/office/drawing/2014/main" id="{FE8B34B4-AC54-6DC0-FE01-4B03D1122687}"/>
              </a:ext>
            </a:extLst>
          </p:cNvPr>
          <p:cNvSpPr>
            <a:spLocks noChangeArrowheads="1"/>
          </p:cNvSpPr>
          <p:nvPr/>
        </p:nvSpPr>
        <p:spPr bwMode="auto">
          <a:xfrm rot="-1059975">
            <a:off x="7296150" y="4624388"/>
            <a:ext cx="1600200" cy="1143000"/>
          </a:xfrm>
          <a:prstGeom prst="rect">
            <a:avLst/>
          </a:prstGeom>
          <a:solidFill>
            <a:srgbClr val="C0C0C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lIns="124130" tIns="62065" rIns="124130" bIns="62065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AT" altLang="de-DE" sz="1800">
              <a:solidFill>
                <a:srgbClr val="FFFFFF"/>
              </a:solidFill>
              <a:sym typeface="Gill San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B47C073-1C82-372E-5240-FD97E524B475}"/>
              </a:ext>
            </a:extLst>
          </p:cNvPr>
          <p:cNvSpPr/>
          <p:nvPr/>
        </p:nvSpPr>
        <p:spPr>
          <a:xfrm rot="20540025">
            <a:off x="5611813" y="4660900"/>
            <a:ext cx="16002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30" tIns="62065" rIns="124130" bIns="62065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de-AT">
              <a:sym typeface="Gill Sans" charset="0"/>
            </a:endParaRPr>
          </a:p>
        </p:txBody>
      </p:sp>
      <p:sp>
        <p:nvSpPr>
          <p:cNvPr id="11" name="Textfeld 8">
            <a:extLst>
              <a:ext uri="{FF2B5EF4-FFF2-40B4-BE49-F238E27FC236}">
                <a16:creationId xmlns:a16="http://schemas.microsoft.com/office/drawing/2014/main" id="{CFC20C38-6C8A-47CC-BD69-4A273B5B43E7}"/>
              </a:ext>
            </a:extLst>
          </p:cNvPr>
          <p:cNvSpPr txBox="1">
            <a:spLocks noChangeArrowheads="1"/>
          </p:cNvSpPr>
          <p:nvPr/>
        </p:nvSpPr>
        <p:spPr bwMode="auto">
          <a:xfrm rot="20540025" flipH="1">
            <a:off x="5684838" y="4903788"/>
            <a:ext cx="16764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>
            <a:spAutoFit/>
          </a:bodyPr>
          <a:lstStyle/>
          <a:p>
            <a:pPr eaLnBrk="1" hangingPunct="1">
              <a:defRPr/>
            </a:pPr>
            <a:r>
              <a:rPr lang="de-AT" b="1" dirty="0" err="1">
                <a:latin typeface="+mn-lt"/>
                <a:cs typeface="Arial" pitchFamily="34" charset="0"/>
              </a:rPr>
              <a:t>Hard</a:t>
            </a:r>
            <a:r>
              <a:rPr lang="de-AT" b="1" dirty="0">
                <a:latin typeface="+mn-lt"/>
                <a:cs typeface="Arial" pitchFamily="34" charset="0"/>
              </a:rPr>
              <a:t> Facts</a:t>
            </a:r>
          </a:p>
        </p:txBody>
      </p:sp>
      <p:sp>
        <p:nvSpPr>
          <p:cNvPr id="7175" name="Textfeld 8">
            <a:extLst>
              <a:ext uri="{FF2B5EF4-FFF2-40B4-BE49-F238E27FC236}">
                <a16:creationId xmlns:a16="http://schemas.microsoft.com/office/drawing/2014/main" id="{2A1055EF-EED8-A887-4222-1F4918852891}"/>
              </a:ext>
            </a:extLst>
          </p:cNvPr>
          <p:cNvSpPr txBox="1">
            <a:spLocks noChangeArrowheads="1"/>
          </p:cNvSpPr>
          <p:nvPr/>
        </p:nvSpPr>
        <p:spPr bwMode="auto">
          <a:xfrm rot="20540025" flipH="1">
            <a:off x="7332663" y="4887913"/>
            <a:ext cx="15240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30" tIns="62065" rIns="124130" bIns="62065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  <a:cs typeface="Arial" panose="020B0604020202020204" pitchFamily="34" charset="0"/>
              </a:rPr>
              <a:t>Soft Facts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F6F3EB8-559A-E525-B276-6E6CEAEB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pPr marL="457200" lvl="1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(UNTERNEHMENS-) WERT?</a:t>
            </a:r>
          </a:p>
          <a:p>
            <a:pPr marL="457200" lvl="1" indent="0"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Subjektiv (z.B.: Käufer erwirbt einen Arbeitsplatz)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Zielabhängig (Blickwinkel, Interessen) =&gt; Motivation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AT" altLang="de-DE" sz="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AT" alt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Unternehmen ist das </a:t>
            </a:r>
            <a:r>
              <a:rPr lang="de-AT" altLang="de-D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wert</a:t>
            </a:r>
            <a:r>
              <a:rPr lang="de-AT" alt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was ein Käufer bereit ist dafür zu zahlen</a:t>
            </a:r>
            <a:r>
              <a:rPr lang="de-AT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AT" alt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Zusammensetzung\Methode:</a:t>
            </a:r>
          </a:p>
          <a:p>
            <a:pPr eaLnBrk="1" hangingPunct="1">
              <a:defRPr/>
            </a:pP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Hard Facts\Verfahren                  +</a:t>
            </a:r>
          </a:p>
          <a:p>
            <a:pPr eaLnBrk="1" hangingPunct="1">
              <a:defRPr/>
            </a:pP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Soft Facts\DUE DILIGENCE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Gekauft wird: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Die Zukunft (nicht die Vergangenheit) zu einem (subjektiv) fairen Preis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8195" name="Foliennummernplatzhalter 2">
            <a:extLst>
              <a:ext uri="{FF2B5EF4-FFF2-40B4-BE49-F238E27FC236}">
                <a16:creationId xmlns:a16="http://schemas.microsoft.com/office/drawing/2014/main" id="{F7553368-43F1-02A3-82AD-ACB2EDB61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0CC73A-55FE-4DA5-857C-FEBDAB7A6930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F6F3EB8-559A-E525-B276-6E6CEAEB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7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KMU - GÄNGIGE METHODEN &amp; ANLÄSSE</a:t>
            </a:r>
          </a:p>
          <a:p>
            <a:pPr algn="ctr" eaLnBrk="1" hangingPunct="1">
              <a:buFontTx/>
              <a:buNone/>
              <a:defRPr/>
            </a:pPr>
            <a:endParaRPr lang="de-DE" altLang="de-DE" sz="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Ertragswertverfahren (U -Wert = zukünftig erwartete Erträge)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DCF-Methode (Abzinsung zukünftiger Cashflow)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Multiplikatoren (Vergleichsverfahren Peer Group, Branche                  =&gt; Umsatz, EBIT, EBITDA)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Praktiker Methoden (Achtung: Keine wissenschaftlichen Standards, Branchenspezifische Usancen/Methoden)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de-DE" alt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Char char="Þ"/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Eigentümerwechsel (Transaktion)</a:t>
            </a:r>
            <a:endParaRPr lang="de-DE" altLang="de-DE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alt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Kauf-/Verkauf; Scheidungen, Insolvenz-/Liquidationsverfahren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  Spaltungen, Ausübung von </a:t>
            </a:r>
            <a:r>
              <a:rPr lang="de-DE" alt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Aufgriffsrechten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Char char="Þ"/>
              <a:defRPr/>
            </a:pPr>
            <a:r>
              <a:rPr lang="de-DE" altLang="de-DE" sz="2200" kern="0" dirty="0">
                <a:latin typeface="Arial" panose="020B0604020202020204" pitchFamily="34" charset="0"/>
                <a:cs typeface="Arial" panose="020B0604020202020204" pitchFamily="34" charset="0"/>
              </a:rPr>
              <a:t>Keine Transaktion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     Bonitätsbeurteilungen, Überprüfung von Kreditrisiken,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Verpachtung  von Unternehmen, </a:t>
            </a:r>
            <a:endParaRPr lang="de-DE" altLang="de-DE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8195" name="Foliennummernplatzhalter 2">
            <a:extLst>
              <a:ext uri="{FF2B5EF4-FFF2-40B4-BE49-F238E27FC236}">
                <a16:creationId xmlns:a16="http://schemas.microsoft.com/office/drawing/2014/main" id="{F7553368-43F1-02A3-82AD-ACB2EDB61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0CC73A-55FE-4DA5-857C-FEBDAB7A6930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0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ADAF66B2-DE0E-B7FC-AA73-EF47B197C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138" y="1255713"/>
            <a:ext cx="8915400" cy="4953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de-DE" altLang="de-DE" sz="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de-DE" altLang="de-D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AUSGANGSSITUATION…</a:t>
            </a:r>
            <a:endParaRPr lang="de-DE" altLang="de-DE" b="1" dirty="0"/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Betriebe beschäftigen sich mit dem Thema Unternehmenswert/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Wertermittlung oft (zu) spät im Rahmen der Übergabeplanung 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=&gt; KEINE RECHTZEITIGE VORBEREITUNG</a:t>
            </a: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Wesentliche qualitative Wertfaktoren sowie mögliche Werttreiber sind nicht bekannt oder werden nicht gepflegt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Zwischen einem (fairen) Marktpreis und den (Wunsch-) Vorstellungen des Übergebers/Übernehmers gibt es in der Praxis oft gravierende Unterschiede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Unterschiedliche Methoden und Bewertungsanlässe ergeben eine wertmäßige Bandbreite</a:t>
            </a:r>
          </a:p>
          <a:p>
            <a:pPr eaLnBrk="1" hangingPunct="1">
              <a:buFontTx/>
              <a:buNone/>
              <a:defRPr/>
            </a:pPr>
            <a:endParaRPr lang="de-DE" altLang="de-DE" sz="2000" dirty="0"/>
          </a:p>
        </p:txBody>
      </p:sp>
      <p:sp>
        <p:nvSpPr>
          <p:cNvPr id="10243" name="Foliennummernplatzhalter 2">
            <a:extLst>
              <a:ext uri="{FF2B5EF4-FFF2-40B4-BE49-F238E27FC236}">
                <a16:creationId xmlns:a16="http://schemas.microsoft.com/office/drawing/2014/main" id="{E963A873-EEF9-0A25-3F11-A0545430C3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D990E1-E531-4F6C-8AC5-C4C7F1E4095C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1F4A8E9-E3F2-BAE9-6506-0630A4359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36675"/>
            <a:ext cx="8686800" cy="4906963"/>
          </a:xfrm>
        </p:spPr>
        <p:txBody>
          <a:bodyPr/>
          <a:lstStyle/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100" b="1" dirty="0">
              <a:solidFill>
                <a:srgbClr val="FF0000"/>
              </a:solidFill>
            </a:endParaRPr>
          </a:p>
          <a:p>
            <a:pPr lvl="1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800" b="1" dirty="0">
                <a:solidFill>
                  <a:srgbClr val="FF0000"/>
                </a:solidFill>
              </a:rPr>
              <a:t>PRAXIS</a:t>
            </a:r>
            <a:endParaRPr lang="de-DE" altLang="de-DE" sz="1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sogenannten „klassischen Verfahren“ sind quantitative ausgerichtete Methoden („leben“ von aussagekräftigen Daten)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Unterschiedliche Ergebnisse mit den jeweiligen Verfahren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errechnete Unternehmenswert ist abhängig von den Bewertungsansätzen und den individuellen Gewichtungen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Jahresabschlüsse werden steuerlich ausgerichtet – Problem: Datenaktualität </a:t>
            </a: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Prognoseunsicherheiten (z.B.: Fristigkeit des Eintritts der Einnahmenüberschüsse…) bzw. fehlende Planrechnungen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=&gt; Ohne rollierende Planungen und Anpassungen geht es nicht 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dirty="0"/>
          </a:p>
          <a:p>
            <a:pPr lvl="1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800" b="1" dirty="0">
              <a:solidFill>
                <a:srgbClr val="FF0000"/>
              </a:solidFill>
            </a:endParaRPr>
          </a:p>
        </p:txBody>
      </p:sp>
      <p:sp>
        <p:nvSpPr>
          <p:cNvPr id="11267" name="Foliennummernplatzhalter 2">
            <a:extLst>
              <a:ext uri="{FF2B5EF4-FFF2-40B4-BE49-F238E27FC236}">
                <a16:creationId xmlns:a16="http://schemas.microsoft.com/office/drawing/2014/main" id="{6B403FDB-71F8-9058-A25B-6D1E16803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A60FB-6989-4BD1-8A86-4B9B121D4699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2E870E02-A6E3-C2A1-EA0C-6BB46F1F5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48200"/>
          </a:xfrm>
        </p:spPr>
        <p:txBody>
          <a:bodyPr/>
          <a:lstStyle/>
          <a:p>
            <a:pPr marL="457200" lvl="1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AUFGABENSTELLUNG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de-AT" alt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Ermittlung der unmittelbare Einflussfaktoren auf eine </a:t>
            </a:r>
            <a:r>
              <a:rPr lang="de-AT" alt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nachhaltige Ertragskraft:</a:t>
            </a: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- Gesamtbild des Unternehmens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- Stärken und Schwächen</a:t>
            </a: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      - Abgeleiteten Chancen &amp; Risiken</a:t>
            </a:r>
          </a:p>
          <a:p>
            <a:pPr marL="0" indent="0" eaLnBrk="1" hangingPunct="1">
              <a:buFontTx/>
              <a:buNone/>
              <a:defRPr/>
            </a:pPr>
            <a:endParaRPr lang="de-AT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AT" alt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= </a:t>
            </a:r>
            <a:r>
              <a:rPr lang="de-DE" alt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Teilelemente im Rahmen einer betriebswirtschaftlichen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DUE DILIGENCE (= MACHBARKEITS) Überprüfung!</a:t>
            </a:r>
          </a:p>
          <a:p>
            <a:pPr marL="457200" lvl="1" indent="0" eaLnBrk="1" hangingPunct="1">
              <a:spcBef>
                <a:spcPct val="50000"/>
              </a:spcBef>
              <a:buFontTx/>
              <a:buNone/>
              <a:defRPr/>
            </a:pPr>
            <a:endParaRPr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12291" name="Foliennummernplatzhalter 2">
            <a:extLst>
              <a:ext uri="{FF2B5EF4-FFF2-40B4-BE49-F238E27FC236}">
                <a16:creationId xmlns:a16="http://schemas.microsoft.com/office/drawing/2014/main" id="{969A8181-3303-D470-4F3F-D59129327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528B81-82B0-4897-AFDB-A07973E54FDD}" type="slidenum">
              <a:rPr lang="de-DE" altLang="de-DE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1421</Words>
  <Application>Microsoft Office PowerPoint</Application>
  <PresentationFormat>Bildschirmpräsentation (4:3)</PresentationFormat>
  <Paragraphs>262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Symbol</vt:lpstr>
      <vt:lpstr>Trebuchet MS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Walter HUBER</dc:creator>
  <cp:lastModifiedBy>Pettin Gerhard</cp:lastModifiedBy>
  <cp:revision>471</cp:revision>
  <cp:lastPrinted>2017-05-02T06:27:06Z</cp:lastPrinted>
  <dcterms:created xsi:type="dcterms:W3CDTF">1601-01-01T00:00:00Z</dcterms:created>
  <dcterms:modified xsi:type="dcterms:W3CDTF">2023-04-12T12:31:16Z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