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405" r:id="rId3"/>
    <p:sldId id="1843" r:id="rId4"/>
    <p:sldId id="397" r:id="rId5"/>
    <p:sldId id="1834" r:id="rId6"/>
    <p:sldId id="463" r:id="rId7"/>
    <p:sldId id="1832" r:id="rId8"/>
    <p:sldId id="1831" r:id="rId9"/>
    <p:sldId id="1833" r:id="rId10"/>
    <p:sldId id="1844" r:id="rId11"/>
    <p:sldId id="1845" r:id="rId12"/>
    <p:sldId id="455" r:id="rId13"/>
    <p:sldId id="379" r:id="rId14"/>
    <p:sldId id="375" r:id="rId15"/>
    <p:sldId id="1830" r:id="rId16"/>
    <p:sldId id="275" r:id="rId17"/>
    <p:sldId id="1839" r:id="rId18"/>
    <p:sldId id="457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903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59A44-4AB0-AF4B-AFC5-CF7F127BB6DA}" type="datetimeFigureOut">
              <a:rPr lang="de-DE" smtClean="0"/>
              <a:t>09.05.23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3B726-295B-EC46-8376-42725231BC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59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52A61-C852-F249-B5DB-AB736A7E4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B688997-FA11-6840-B10D-CFB196946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14C7F-BF61-A349-AED1-8F3F7F3F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6FBE-831C-B340-B638-ED9C92F5811E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A075E7-6FC4-9A43-9B86-D948B7E33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7141E2-A875-BA4A-934F-BB7F094CD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79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53BF-BD59-2E42-9476-919DDA03E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93DDBA-69A6-AD49-A4D8-4CA269961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D9EC2D-10F3-4F46-8A4B-FB3FBFB1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3DA1-0B07-1541-AACF-AD66E959B23F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4A99CA-D998-B94E-89A5-1C53A91EE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B2B3EC-1337-BA43-B21D-AC7BBD80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518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EC9D685-0999-A547-BD49-5E6EE8126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B64957-242D-554E-8B4F-5D3344563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A774D0-0A8B-004B-9706-D22C3308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0880-B31D-5046-B23D-871AE6A228F0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E28E6-A92C-2844-9F6C-C2AD0F71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99528E-8725-4D44-B7A8-D4832319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55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A8B31E-855B-6749-8206-48EFB9B40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9FBE020-01E2-3641-9824-EEFBDAA61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CC31BC-95B2-A142-AFFF-EDCB3F08B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E721-E10C-514A-A743-B8E3450C62DA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C9E1D6-8F60-E24C-A9CD-BF3EAED9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60499F-8CCC-B142-8DBA-31459637F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139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A928D-3CB8-1448-ABA9-36F20215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CD9712-3C68-A44A-AAC3-14219CDF6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8AC2B2-166B-1B43-A6B0-28F533CF1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CB5D8-D0F2-5A4D-88F2-83A8AC6D29D1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20684E-E5FD-2B42-8E34-D7768A022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520F95-85F3-4640-8BA8-C44582CA3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145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044F9-6AE7-8E4B-93DD-3D193266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67274E-83DC-9940-8CE0-30FE8FB596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FBAEE4-E5AF-C444-9D9E-E1E4BD22E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C7FB1D-FEC1-994F-9880-8934BA37A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3A2D-D0B8-8642-AAD8-D63767B093D1}" type="datetime1">
              <a:rPr lang="de-AT" smtClean="0"/>
              <a:t>09.05.23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A2842F-A2C7-FC4F-8C69-4A5D2859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315576E-F110-9E44-A44B-77B7480C6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478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5F28C1-8A8F-7F4A-A376-CFA79A464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C772D9-D7D2-D346-9A16-2789EBE31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AF6250-81D1-004A-A856-B68A75827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EA73218-D7FA-6646-8283-0EB5A85AE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50FCDE-DE6A-AE4A-BAEF-472379177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7BCB1C1-430A-8F41-9F4C-869E8760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15439-EAF2-5343-BACE-B7ABAC29B06F}" type="datetime1">
              <a:rPr lang="de-AT" smtClean="0"/>
              <a:t>09.05.23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7BB5137-FDDD-F344-907C-544CEE575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58DB3D-FE13-4D4B-9857-6B4AC09FD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51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DF618-44FC-504B-9C80-AE3C3F1B3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040EFEE-C872-3540-B5BF-5D4472A9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42A6-001D-0649-874A-E1C92AE15505}" type="datetime1">
              <a:rPr lang="de-AT" smtClean="0"/>
              <a:t>09.05.23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BD110DF-673C-1B4C-A1C7-66828B26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00A12E-86D9-F64F-AD67-51C66F91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644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1AB1D9-0B15-2942-A19F-04EA5BF49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1CAE9-7A49-5F43-8D7C-092698DAB5FB}" type="datetime1">
              <a:rPr lang="de-AT" smtClean="0"/>
              <a:t>09.05.23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92CA8DF-1BBB-EB40-B5F6-233169405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3E3490-52BE-4D40-8F24-FC84CBFA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73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7611F6-2942-3248-9BB6-CEDBA9D7A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5CD9B1-6AC2-024E-8A7C-9C8697370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9E0FBBB-13A2-0A42-8F49-2A11EBF5B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78D5F4-39F2-EA4E-AA7B-25591116C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F73F-2909-FA4A-9972-84B52500E02C}" type="datetime1">
              <a:rPr lang="de-AT" smtClean="0"/>
              <a:t>09.05.23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77C007-3D8C-334C-AE0F-D03479A38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85D457-B374-694D-8548-682D2F02B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04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ED322C-FBFD-2E48-A2AC-4667A9B11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466AF50-9255-6A42-AE29-74A040C60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394E65-C2EC-7344-A3CA-3D7BC6DF4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2C966-BDFF-8B4F-9B0D-510D242E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897-198A-8542-A8D6-1A55ADAA6827}" type="datetime1">
              <a:rPr lang="de-AT" smtClean="0"/>
              <a:t>09.05.23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E7C9021-1C8E-A446-9FF6-573F96F05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CAE1425-7C9F-AD4F-B1E9-390EB4CE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593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ED81D26-666C-454D-A876-C7581567A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ABA232-ED17-0D46-AD3F-B51C2EE3F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C38FB5-4472-D446-B43E-16ED760C88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2847B-DBAF-1140-84A2-F7EE450B26DE}" type="datetime1">
              <a:rPr lang="de-AT" smtClean="0"/>
              <a:t>09.05.23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2089FB-CA1A-8140-9C06-E89F3C7CA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A3AEB3-DDC4-DE4D-9A76-4FFCC8194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1F97-1F8F-0647-B064-5AE7575CCBA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33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92A4C-1CB1-B746-905F-AEC54346CC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bg1">
                    <a:lumMod val="65000"/>
                  </a:schemeClr>
                </a:solidFill>
              </a:rPr>
              <a:t>Die Systemdynamiken</a:t>
            </a:r>
            <a:br>
              <a:rPr lang="de-DE" dirty="0"/>
            </a:br>
            <a:r>
              <a:rPr lang="de-DE" b="1" dirty="0"/>
              <a:t>der Übergabe in Familienunternehmen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3DE8A9-CD54-B64A-B8D9-228ED92C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>
            <a:noAutofit/>
          </a:bodyPr>
          <a:lstStyle/>
          <a:p>
            <a:r>
              <a:rPr lang="de-DE" sz="2800" dirty="0"/>
              <a:t>Vortrag</a:t>
            </a:r>
          </a:p>
          <a:p>
            <a:r>
              <a:rPr lang="de-DE" sz="2800" b="1" dirty="0"/>
              <a:t>Dr. Rainer Buchner</a:t>
            </a:r>
          </a:p>
          <a:p>
            <a:r>
              <a:rPr lang="de-DE" sz="2800" dirty="0"/>
              <a:t>Institut für Wirtschaftspsychologie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BF9EC5-5EF7-7D4F-BEC1-EEB34D454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3E3FD7-F8F0-5B44-81A1-C7F93173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20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F3F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 descr="Ein Bild, das Zeichnung, Entwurf, Text, Cartoon enthält.&#10;&#10;Automatisch generierte Beschreibung">
            <a:extLst>
              <a:ext uri="{FF2B5EF4-FFF2-40B4-BE49-F238E27FC236}">
                <a16:creationId xmlns:a16="http://schemas.microsoft.com/office/drawing/2014/main" id="{02BDA85C-37DB-766F-0B94-4BFF72F9C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6482" y="39586"/>
            <a:ext cx="9458315" cy="6681889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8BB99E1-FF40-F654-2C33-1A2F9C84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buchner@wirtschaftspsychologie.org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F6C7404-6F2E-819C-8A25-042459C0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2141F97-1F8F-0647-B064-5AE7575CCBA9}" type="slidenum">
              <a:rPr lang="de-DE" smtClean="0"/>
              <a:pPr>
                <a:spcAft>
                  <a:spcPts val="600"/>
                </a:spcAft>
              </a:pPr>
              <a:t>10</a:t>
            </a:fld>
            <a:endParaRPr lang="de-DE"/>
          </a:p>
        </p:txBody>
      </p:sp>
      <p:sp>
        <p:nvSpPr>
          <p:cNvPr id="2" name="Explosion 2 1">
            <a:extLst>
              <a:ext uri="{FF2B5EF4-FFF2-40B4-BE49-F238E27FC236}">
                <a16:creationId xmlns:a16="http://schemas.microsoft.com/office/drawing/2014/main" id="{5343D8C6-1CA5-1267-1F2C-26C306E2EAC6}"/>
              </a:ext>
            </a:extLst>
          </p:cNvPr>
          <p:cNvSpPr/>
          <p:nvPr/>
        </p:nvSpPr>
        <p:spPr>
          <a:xfrm>
            <a:off x="213370" y="39586"/>
            <a:ext cx="5760701" cy="4440974"/>
          </a:xfrm>
          <a:prstGeom prst="irregularSeal2">
            <a:avLst/>
          </a:prstGeom>
          <a:solidFill>
            <a:schemeClr val="accent4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6079D42-F337-A4C8-25E5-F848E6C645CB}"/>
              </a:ext>
            </a:extLst>
          </p:cNvPr>
          <p:cNvSpPr txBox="1"/>
          <p:nvPr/>
        </p:nvSpPr>
        <p:spPr>
          <a:xfrm rot="20153008">
            <a:off x="1063506" y="1927483"/>
            <a:ext cx="3592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latin typeface="Chalkduster" panose="03050602040202020205" pitchFamily="66" charset="77"/>
                <a:cs typeface="Grotesque" panose="020F0502020204030204" pitchFamily="34" charset="0"/>
              </a:rPr>
              <a:t>Dilemma</a:t>
            </a:r>
          </a:p>
        </p:txBody>
      </p:sp>
    </p:spTree>
    <p:extLst>
      <p:ext uri="{BB962C8B-B14F-4D97-AF65-F5344CB8AC3E}">
        <p14:creationId xmlns:p14="http://schemas.microsoft.com/office/powerpoint/2010/main" val="1465989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47CB892-53E2-86A8-F561-0C4C93E6D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04563">
            <a:off x="698398" y="188592"/>
            <a:ext cx="4072440" cy="6334906"/>
          </a:xfrm>
          <a:prstGeom prst="rect">
            <a:avLst/>
          </a:prstGeom>
        </p:spPr>
      </p:pic>
      <p:sp>
        <p:nvSpPr>
          <p:cNvPr id="36865" name="Rectangle 6">
            <a:extLst>
              <a:ext uri="{FF2B5EF4-FFF2-40B4-BE49-F238E27FC236}">
                <a16:creationId xmlns:a16="http://schemas.microsoft.com/office/drawing/2014/main" id="{446B6333-83CE-DEDE-0176-649A950F6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4901" y="43934"/>
            <a:ext cx="184731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e-DE" altLang="de-DE"/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C990B452-A2DB-CDBC-248A-0D8A7A9C3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155" y="2094433"/>
            <a:ext cx="6001953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2913" indent="-80963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Knackwurst und Karotte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Ins Wasser werfen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Wer ist hier der König?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Mein Liebling – dein Liebling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 Das geschönte Erbe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sz="2400" b="1" dirty="0"/>
              <a:t>Die Selbstopferung</a:t>
            </a:r>
          </a:p>
        </p:txBody>
      </p:sp>
      <p:sp>
        <p:nvSpPr>
          <p:cNvPr id="36868" name="WordArt 6">
            <a:extLst>
              <a:ext uri="{FF2B5EF4-FFF2-40B4-BE49-F238E27FC236}">
                <a16:creationId xmlns:a16="http://schemas.microsoft.com/office/drawing/2014/main" id="{7721B62D-35F5-F366-CEAB-2D79D59A15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1579432">
            <a:off x="4754652" y="392141"/>
            <a:ext cx="7058746" cy="10366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604020202020204" pitchFamily="34" charset="0"/>
                <a:cs typeface="Arial Black" panose="020B0604020202020204" pitchFamily="34" charset="0"/>
              </a:rPr>
              <a:t>Ein paar Spontanlösungen…</a:t>
            </a:r>
          </a:p>
        </p:txBody>
      </p:sp>
      <p:sp>
        <p:nvSpPr>
          <p:cNvPr id="36869" name="Foliennummernplatzhalter 1">
            <a:extLst>
              <a:ext uri="{FF2B5EF4-FFF2-40B4-BE49-F238E27FC236}">
                <a16:creationId xmlns:a16="http://schemas.microsoft.com/office/drawing/2014/main" id="{EBADF448-9A1E-7CD6-18C9-60CA4D1C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6E99B217-582C-C24F-B4F5-7AE4C0918BD3}" type="slidenum">
              <a:rPr lang="de-DE" altLang="de-DE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00680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3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Grafik 2" descr="Ein Bild, das Himmel enthält.&#10;&#10;Automatisch generierte Beschreibung">
            <a:extLst>
              <a:ext uri="{FF2B5EF4-FFF2-40B4-BE49-F238E27FC236}">
                <a16:creationId xmlns:a16="http://schemas.microsoft.com/office/drawing/2014/main" id="{4A35220F-CDF9-3B67-3D78-93E3A7420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53F8375-0094-60F0-B9D4-2DA1A6AE6647}"/>
              </a:ext>
            </a:extLst>
          </p:cNvPr>
          <p:cNvSpPr txBox="1"/>
          <p:nvPr/>
        </p:nvSpPr>
        <p:spPr>
          <a:xfrm rot="20215716">
            <a:off x="601914" y="5454331"/>
            <a:ext cx="2016899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4800" b="1" dirty="0">
                <a:solidFill>
                  <a:schemeClr val="bg1"/>
                </a:solidFill>
              </a:rPr>
              <a:t>Familie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D8706CE-3A51-03EF-CDB5-CB90A95E29B7}"/>
              </a:ext>
            </a:extLst>
          </p:cNvPr>
          <p:cNvSpPr txBox="1"/>
          <p:nvPr/>
        </p:nvSpPr>
        <p:spPr>
          <a:xfrm rot="19002083">
            <a:off x="8129044" y="3409948"/>
            <a:ext cx="3869970" cy="8540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4800" b="1" dirty="0">
                <a:solidFill>
                  <a:schemeClr val="bg1"/>
                </a:solidFill>
              </a:rPr>
              <a:t>Unternehmen</a:t>
            </a:r>
          </a:p>
        </p:txBody>
      </p:sp>
      <p:sp>
        <p:nvSpPr>
          <p:cNvPr id="50180" name="Foliennummernplatzhalter 6">
            <a:extLst>
              <a:ext uri="{FF2B5EF4-FFF2-40B4-BE49-F238E27FC236}">
                <a16:creationId xmlns:a16="http://schemas.microsoft.com/office/drawing/2014/main" id="{68C1AC3D-6572-E0ED-C3B9-CC3403FDFA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8844CAF4-0A58-C24B-B5FB-B767B589944A}" type="slidenum">
              <a:rPr lang="de-DE" altLang="de-DE"/>
              <a:pPr/>
              <a:t>12</a:t>
            </a:fld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3336FFC3-0F4D-CA44-8825-D9EE125BC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0645" y="173013"/>
            <a:ext cx="4416906" cy="649960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2F8F7DD4-F0BF-C145-9C0B-1FB575716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35" y="173013"/>
            <a:ext cx="4717827" cy="649962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/>
          </a:p>
        </p:txBody>
      </p:sp>
      <p:sp>
        <p:nvSpPr>
          <p:cNvPr id="37891" name="WordArt 5">
            <a:extLst>
              <a:ext uri="{FF2B5EF4-FFF2-40B4-BE49-F238E27FC236}">
                <a16:creationId xmlns:a16="http://schemas.microsoft.com/office/drawing/2014/main" id="{5E25ADC0-5F89-5246-8E20-87306DC1135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0599" y="356365"/>
            <a:ext cx="3600450" cy="361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604020202020204" pitchFamily="34" charset="0"/>
                <a:cs typeface="Arial Black" panose="020B0604020202020204" pitchFamily="34" charset="0"/>
              </a:rPr>
              <a:t>Familienregeln</a:t>
            </a:r>
          </a:p>
        </p:txBody>
      </p:sp>
      <p:sp>
        <p:nvSpPr>
          <p:cNvPr id="37892" name="WordArt 5">
            <a:extLst>
              <a:ext uri="{FF2B5EF4-FFF2-40B4-BE49-F238E27FC236}">
                <a16:creationId xmlns:a16="http://schemas.microsoft.com/office/drawing/2014/main" id="{CCB0E10A-16B3-AD41-A080-C6EA33BD93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973852" y="381079"/>
            <a:ext cx="3600450" cy="3619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3600" kern="10" spc="72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 panose="020B0604020202020204" pitchFamily="34" charset="0"/>
                <a:cs typeface="Arial Black" panose="020B0604020202020204" pitchFamily="34" charset="0"/>
              </a:rPr>
              <a:t>Firmenregeln</a:t>
            </a:r>
          </a:p>
        </p:txBody>
      </p:sp>
      <p:sp>
        <p:nvSpPr>
          <p:cNvPr id="37893" name="Textfeld 5">
            <a:extLst>
              <a:ext uri="{FF2B5EF4-FFF2-40B4-BE49-F238E27FC236}">
                <a16:creationId xmlns:a16="http://schemas.microsoft.com/office/drawing/2014/main" id="{9EF1EED5-ADDB-AD49-B994-39018D0B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773" y="1050103"/>
            <a:ext cx="4152601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9388" indent="-17938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Gleiche Chancen für die Kinder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Besondere Unterstützung der Schwächeren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Emotionale Ressourcenzuteilung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Nachsicht bei Schwächen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Keine Konsequenzen bei Verfehlungen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Position auch ohne besondere Qualifikation</a:t>
            </a:r>
          </a:p>
        </p:txBody>
      </p:sp>
      <p:sp>
        <p:nvSpPr>
          <p:cNvPr id="37894" name="Textfeld 6">
            <a:extLst>
              <a:ext uri="{FF2B5EF4-FFF2-40B4-BE49-F238E27FC236}">
                <a16:creationId xmlns:a16="http://schemas.microsoft.com/office/drawing/2014/main" id="{8743B427-3D02-E648-964A-C1408F8DC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927" y="1045557"/>
            <a:ext cx="39243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9388" indent="-179388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Chancen nach Können und Leistung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Eliminieren der Ungeeigneten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Ressourcenzuteilung nach Firmenlogik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Kein Verständnis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Umgehende Verfolgung von Verfehlungen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de-DE" altLang="de-DE" sz="2000" b="1" dirty="0"/>
              <a:t>Karriere nach Können und Erfolg</a:t>
            </a:r>
          </a:p>
        </p:txBody>
      </p: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EFE6F08A-C7B4-8E4B-A0E2-245434032359}"/>
              </a:ext>
            </a:extLst>
          </p:cNvPr>
          <p:cNvCxnSpPr/>
          <p:nvPr/>
        </p:nvCxnSpPr>
        <p:spPr>
          <a:xfrm>
            <a:off x="5461685" y="3113903"/>
            <a:ext cx="1532237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774AD4F8-9648-B94A-A70F-FA368782270A}"/>
              </a:ext>
            </a:extLst>
          </p:cNvPr>
          <p:cNvCxnSpPr/>
          <p:nvPr/>
        </p:nvCxnSpPr>
        <p:spPr>
          <a:xfrm>
            <a:off x="5465801" y="3464015"/>
            <a:ext cx="1532237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B2DA9EB4-2865-C74E-8DF0-4970AA104E18}"/>
              </a:ext>
            </a:extLst>
          </p:cNvPr>
          <p:cNvCxnSpPr>
            <a:cxnSpLocks/>
          </p:cNvCxnSpPr>
          <p:nvPr/>
        </p:nvCxnSpPr>
        <p:spPr>
          <a:xfrm flipH="1">
            <a:off x="5461685" y="2150078"/>
            <a:ext cx="1532237" cy="234778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2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>
            <a:extLst>
              <a:ext uri="{FF2B5EF4-FFF2-40B4-BE49-F238E27FC236}">
                <a16:creationId xmlns:a16="http://schemas.microsoft.com/office/drawing/2014/main" id="{D0DFCF19-1A5F-28F0-ED07-535EF1380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401" y="0"/>
            <a:ext cx="5342562" cy="4536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3">
            <a:extLst>
              <a:ext uri="{FF2B5EF4-FFF2-40B4-BE49-F238E27FC236}">
                <a16:creationId xmlns:a16="http://schemas.microsoft.com/office/drawing/2014/main" id="{78B8E812-4EB8-44C5-A25C-84532394B730}"/>
              </a:ext>
            </a:extLst>
          </p:cNvPr>
          <p:cNvGrpSpPr>
            <a:grpSpLocks/>
          </p:cNvGrpSpPr>
          <p:nvPr/>
        </p:nvGrpSpPr>
        <p:grpSpPr bwMode="auto">
          <a:xfrm>
            <a:off x="6148675" y="199291"/>
            <a:ext cx="5756399" cy="5602782"/>
            <a:chOff x="0" y="0"/>
            <a:chExt cx="5295" cy="4747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5C9A83DB-9201-BE26-2634-DED914EA8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044"/>
              <a:ext cx="116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  <p:pic>
          <p:nvPicPr>
            <p:cNvPr id="4" name="Picture 4" descr="jmo1593l">
              <a:extLst>
                <a:ext uri="{FF2B5EF4-FFF2-40B4-BE49-F238E27FC236}">
                  <a16:creationId xmlns:a16="http://schemas.microsoft.com/office/drawing/2014/main" id="{A70CDB36-9FEE-E82C-3055-CEF39A3A4A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" y="0"/>
              <a:ext cx="4041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46190D19-E97D-F478-BA2C-5659C93811AE}"/>
                </a:ext>
              </a:extLst>
            </p:cNvPr>
            <p:cNvSpPr/>
            <p:nvPr/>
          </p:nvSpPr>
          <p:spPr>
            <a:xfrm>
              <a:off x="4448" y="1215"/>
              <a:ext cx="360" cy="189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spcBef>
                  <a:spcPct val="0"/>
                </a:spcBef>
                <a:defRPr/>
              </a:pPr>
              <a:endParaRPr lang="de-AT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797BC633-2D95-287B-EFEB-30C3D2FFBF34}"/>
                </a:ext>
              </a:extLst>
            </p:cNvPr>
            <p:cNvSpPr txBox="1"/>
            <p:nvPr/>
          </p:nvSpPr>
          <p:spPr>
            <a:xfrm>
              <a:off x="464" y="3730"/>
              <a:ext cx="4831" cy="1017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de-AT" altLang="de-DE" sz="2400" i="1" dirty="0">
                  <a:solidFill>
                    <a:srgbClr val="000000"/>
                  </a:solidFill>
                </a:rPr>
                <a:t>„Das ist mein Sohn. Er wird frischen Wind in die Firma bringen!“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BDCB9B4-A263-E06F-C7BD-6C0A021F5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" y="159"/>
              <a:ext cx="4309" cy="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/>
              <a:endParaRPr lang="de-AT" altLang="de-DE"/>
            </a:p>
          </p:txBody>
        </p:sp>
      </p:grpSp>
      <p:sp>
        <p:nvSpPr>
          <p:cNvPr id="8" name="Rechteck 7">
            <a:extLst>
              <a:ext uri="{FF2B5EF4-FFF2-40B4-BE49-F238E27FC236}">
                <a16:creationId xmlns:a16="http://schemas.microsoft.com/office/drawing/2014/main" id="{48F6D98B-1D22-B23A-4ED0-53E9B771285F}"/>
              </a:ext>
            </a:extLst>
          </p:cNvPr>
          <p:cNvSpPr/>
          <p:nvPr/>
        </p:nvSpPr>
        <p:spPr bwMode="auto">
          <a:xfrm rot="16200000">
            <a:off x="7819335" y="-1063160"/>
            <a:ext cx="751265" cy="317523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endParaRPr lang="de-AT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7CEC8E5-02E6-B17F-CBA1-A4B3EB80EA06}"/>
              </a:ext>
            </a:extLst>
          </p:cNvPr>
          <p:cNvSpPr txBox="1"/>
          <p:nvPr/>
        </p:nvSpPr>
        <p:spPr bwMode="auto">
          <a:xfrm>
            <a:off x="406996" y="4601730"/>
            <a:ext cx="5251967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de-AT" altLang="de-DE" sz="2400" i="1" dirty="0">
                <a:solidFill>
                  <a:srgbClr val="000000"/>
                </a:solidFill>
              </a:rPr>
              <a:t>„Das ist mein Sohn. Er wird </a:t>
            </a:r>
          </a:p>
          <a:p>
            <a:pPr algn="ctr" eaLnBrk="1" hangingPunct="1">
              <a:spcBef>
                <a:spcPct val="0"/>
              </a:spcBef>
            </a:pPr>
            <a:r>
              <a:rPr lang="de-AT" altLang="de-DE" sz="2400" i="1" dirty="0">
                <a:solidFill>
                  <a:srgbClr val="000000"/>
                </a:solidFill>
              </a:rPr>
              <a:t>die Firma in meinem Geist</a:t>
            </a:r>
            <a:br>
              <a:rPr lang="de-AT" altLang="de-DE" sz="2400" i="1" dirty="0">
                <a:solidFill>
                  <a:srgbClr val="000000"/>
                </a:solidFill>
              </a:rPr>
            </a:br>
            <a:r>
              <a:rPr lang="de-AT" altLang="de-DE" sz="2400" i="1" dirty="0">
                <a:solidFill>
                  <a:srgbClr val="000000"/>
                </a:solidFill>
              </a:rPr>
              <a:t>weiterführen!“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DBC401C-E72A-F832-A612-EFF007832F4A}"/>
              </a:ext>
            </a:extLst>
          </p:cNvPr>
          <p:cNvSpPr/>
          <p:nvPr/>
        </p:nvSpPr>
        <p:spPr>
          <a:xfrm>
            <a:off x="0" y="25120"/>
            <a:ext cx="6006855" cy="68328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997824B-CC61-0C1D-A420-DD5FCAFC7D1A}"/>
              </a:ext>
            </a:extLst>
          </p:cNvPr>
          <p:cNvSpPr/>
          <p:nvPr/>
        </p:nvSpPr>
        <p:spPr>
          <a:xfrm>
            <a:off x="6096000" y="25120"/>
            <a:ext cx="6096000" cy="6858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4FA83AB-3863-AE18-C03E-315C4626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391C011-CB24-78FE-2B5C-E946CC97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15</a:t>
            </a:fld>
            <a:endParaRPr lang="de-DE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240E7D1-D40E-E587-2C09-698DAA674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79260729-1E59-3D43-844D-C74BFAF7382F}"/>
              </a:ext>
            </a:extLst>
          </p:cNvPr>
          <p:cNvSpPr txBox="1"/>
          <p:nvPr/>
        </p:nvSpPr>
        <p:spPr>
          <a:xfrm>
            <a:off x="4622976" y="274398"/>
            <a:ext cx="546450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chemeClr val="bg1"/>
                </a:solidFill>
              </a:rPr>
              <a:t>Prinz Charles-Syndrom</a:t>
            </a:r>
          </a:p>
        </p:txBody>
      </p:sp>
    </p:spTree>
    <p:extLst>
      <p:ext uri="{BB962C8B-B14F-4D97-AF65-F5344CB8AC3E}">
        <p14:creationId xmlns:p14="http://schemas.microsoft.com/office/powerpoint/2010/main" val="2642648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>
            <a:extLst>
              <a:ext uri="{FF2B5EF4-FFF2-40B4-BE49-F238E27FC236}">
                <a16:creationId xmlns:a16="http://schemas.microsoft.com/office/drawing/2014/main" id="{8C26F522-9F7A-174D-B34B-ABE5277F9A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362201"/>
            <a:ext cx="56007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6" name="AutoShape 6">
            <a:extLst>
              <a:ext uri="{FF2B5EF4-FFF2-40B4-BE49-F238E27FC236}">
                <a16:creationId xmlns:a16="http://schemas.microsoft.com/office/drawing/2014/main" id="{F2EC1B7D-A250-114D-AC17-F9724C716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1143000"/>
            <a:ext cx="2819400" cy="1066800"/>
          </a:xfrm>
          <a:prstGeom prst="cloudCallout">
            <a:avLst>
              <a:gd name="adj1" fmla="val -57153"/>
              <a:gd name="adj2" fmla="val 7470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dirty="0"/>
              <a:t>   80!</a:t>
            </a:r>
          </a:p>
          <a:p>
            <a:pPr algn="ctr"/>
            <a:r>
              <a:rPr lang="de-DE" altLang="de-DE" sz="2400" dirty="0"/>
              <a:t>Na, und?</a:t>
            </a:r>
          </a:p>
        </p:txBody>
      </p:sp>
      <p:pic>
        <p:nvPicPr>
          <p:cNvPr id="25607" name="Picture 7">
            <a:extLst>
              <a:ext uri="{FF2B5EF4-FFF2-40B4-BE49-F238E27FC236}">
                <a16:creationId xmlns:a16="http://schemas.microsoft.com/office/drawing/2014/main" id="{E749F910-4C93-754D-9B47-9B8BF00782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2209800"/>
            <a:ext cx="24860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8" name="AutoShape 8">
            <a:extLst>
              <a:ext uri="{FF2B5EF4-FFF2-40B4-BE49-F238E27FC236}">
                <a16:creationId xmlns:a16="http://schemas.microsoft.com/office/drawing/2014/main" id="{6181708D-14C5-654C-B2EB-1542B07E5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066800"/>
            <a:ext cx="2362200" cy="838200"/>
          </a:xfrm>
          <a:prstGeom prst="cloudCallout">
            <a:avLst>
              <a:gd name="adj1" fmla="val 31519"/>
              <a:gd name="adj2" fmla="val 10056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400" dirty="0"/>
              <a:t>Schon 65!</a:t>
            </a:r>
          </a:p>
        </p:txBody>
      </p:sp>
      <p:sp>
        <p:nvSpPr>
          <p:cNvPr id="25609" name="Text Box 9">
            <a:extLst>
              <a:ext uri="{FF2B5EF4-FFF2-40B4-BE49-F238E27FC236}">
                <a16:creationId xmlns:a16="http://schemas.microsoft.com/office/drawing/2014/main" id="{C90FDD07-F4CD-C244-BBA3-76B914B88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867400"/>
            <a:ext cx="2324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 dirty="0"/>
              <a:t>mit 65 Jahren</a:t>
            </a: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23735003-01B2-564A-B13B-3D7E469D2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791200"/>
            <a:ext cx="2324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 dirty="0"/>
              <a:t>mit 80 Jahren</a:t>
            </a:r>
          </a:p>
        </p:txBody>
      </p:sp>
      <p:sp>
        <p:nvSpPr>
          <p:cNvPr id="25613" name="WordArt 13">
            <a:extLst>
              <a:ext uri="{FF2B5EF4-FFF2-40B4-BE49-F238E27FC236}">
                <a16:creationId xmlns:a16="http://schemas.microsoft.com/office/drawing/2014/main" id="{4BB75917-4756-924C-9DA8-20DBB245ED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09600"/>
            <a:ext cx="573405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de-DE" sz="3600" kern="10">
                <a:gradFill rotWithShape="0">
                  <a:gsLst>
                    <a:gs pos="0">
                      <a:schemeClr val="accent2">
                        <a:gamma/>
                        <a:tint val="71765"/>
                        <a:invGamma/>
                      </a:schemeClr>
                    </a:gs>
                    <a:gs pos="100000">
                      <a:schemeClr val="accent2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Je älter, desto jünger</a:t>
            </a:r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929A9F4-214B-9A4F-AF36-2F42EAA0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6F3A784-792B-7749-B182-F28E1D1D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22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 autoUpdateAnimBg="0"/>
      <p:bldP spid="25608" grpId="0" animBg="1" autoUpdateAnimBg="0"/>
      <p:bldP spid="25609" grpId="0" autoUpdateAnimBg="0"/>
      <p:bldP spid="2561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8BE05427-B5E2-DA44-FB89-B6C9D4DDAD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1DB285-D444-AA4A-03DA-DF98AA83D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8286" y="152514"/>
            <a:ext cx="6315617" cy="5239544"/>
          </a:xfrm>
        </p:spPr>
        <p:txBody>
          <a:bodyPr>
            <a:noAutofit/>
          </a:bodyPr>
          <a:lstStyle/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b="1" dirty="0">
                <a:solidFill>
                  <a:schemeClr val="bg1"/>
                </a:solidFill>
              </a:rPr>
              <a:t>Vorrang des Unternehmens </a:t>
            </a:r>
            <a:br>
              <a:rPr lang="de-DE" altLang="de-DE" b="1" dirty="0">
                <a:solidFill>
                  <a:schemeClr val="bg1"/>
                </a:solidFill>
              </a:rPr>
            </a:br>
            <a:r>
              <a:rPr lang="de-DE" altLang="de-DE" b="1" dirty="0">
                <a:solidFill>
                  <a:schemeClr val="bg1"/>
                </a:solidFill>
              </a:rPr>
              <a:t>vor der Familie: </a:t>
            </a:r>
            <a:br>
              <a:rPr lang="de-DE" altLang="de-DE" b="1" dirty="0">
                <a:solidFill>
                  <a:schemeClr val="bg1"/>
                </a:solidFill>
              </a:rPr>
            </a:br>
            <a:endParaRPr lang="de-DE" altLang="de-DE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b="1" dirty="0">
                <a:solidFill>
                  <a:schemeClr val="bg1"/>
                </a:solidFill>
              </a:rPr>
              <a:t>Den Betrieb positiv und </a:t>
            </a:r>
            <a:br>
              <a:rPr lang="de-DE" altLang="de-DE" b="1" dirty="0">
                <a:solidFill>
                  <a:schemeClr val="bg1"/>
                </a:solidFill>
              </a:rPr>
            </a:br>
            <a:r>
              <a:rPr lang="de-DE" altLang="de-DE" b="1" dirty="0">
                <a:solidFill>
                  <a:schemeClr val="bg1"/>
                </a:solidFill>
              </a:rPr>
              <a:t>lebendig vermitteln</a:t>
            </a:r>
            <a:br>
              <a:rPr lang="de-DE" altLang="de-DE" b="1" dirty="0">
                <a:solidFill>
                  <a:schemeClr val="bg1"/>
                </a:solidFill>
              </a:rPr>
            </a:br>
            <a:endParaRPr lang="de-DE" altLang="de-DE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b="1" dirty="0">
                <a:solidFill>
                  <a:schemeClr val="bg1"/>
                </a:solidFill>
              </a:rPr>
              <a:t>Die Übernahme ganz klar planen </a:t>
            </a:r>
            <a:br>
              <a:rPr lang="de-DE" altLang="de-DE" b="1" dirty="0">
                <a:solidFill>
                  <a:schemeClr val="bg1"/>
                </a:solidFill>
              </a:rPr>
            </a:br>
            <a:r>
              <a:rPr lang="de-DE" altLang="de-DE" b="1" dirty="0">
                <a:solidFill>
                  <a:schemeClr val="bg1"/>
                </a:solidFill>
              </a:rPr>
              <a:t>und vorbereiten</a:t>
            </a:r>
            <a:br>
              <a:rPr lang="de-DE" altLang="de-DE" b="1" dirty="0">
                <a:solidFill>
                  <a:schemeClr val="bg1"/>
                </a:solidFill>
              </a:rPr>
            </a:br>
            <a:endParaRPr lang="de-DE" altLang="de-DE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b="1" dirty="0">
                <a:solidFill>
                  <a:schemeClr val="bg1"/>
                </a:solidFill>
              </a:rPr>
              <a:t>Merlin statt Artus – </a:t>
            </a:r>
            <a:br>
              <a:rPr lang="de-DE" altLang="de-DE" b="1" dirty="0">
                <a:solidFill>
                  <a:schemeClr val="bg1"/>
                </a:solidFill>
              </a:rPr>
            </a:br>
            <a:r>
              <a:rPr lang="de-DE" altLang="de-DE" b="1" dirty="0">
                <a:solidFill>
                  <a:schemeClr val="bg1"/>
                </a:solidFill>
              </a:rPr>
              <a:t>Mentor statt Macher</a:t>
            </a:r>
            <a:br>
              <a:rPr lang="de-DE" altLang="de-DE" b="1" dirty="0">
                <a:solidFill>
                  <a:schemeClr val="bg1"/>
                </a:solidFill>
              </a:rPr>
            </a:br>
            <a:endParaRPr lang="de-DE" altLang="de-DE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e-DE" altLang="de-DE" b="1" dirty="0">
                <a:solidFill>
                  <a:schemeClr val="bg1"/>
                </a:solidFill>
              </a:rPr>
              <a:t>Für ein erfülltes Leben nach der Übergabe sorgen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185F87-50B0-B8FD-E868-F5C7C3DF3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9564" y="-174568"/>
            <a:ext cx="6534150" cy="670548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1800" dirty="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Eignung vor Sympathie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Lösungen für die anderen Geschwister</a:t>
            </a:r>
          </a:p>
          <a:p>
            <a:endParaRPr lang="de-DE" sz="1800" dirty="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Kurz im Betrieb, Spannendes, an der Seite des GF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Im Fremdunternehmen lernen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Zurück in wichtiger Position</a:t>
            </a:r>
          </a:p>
          <a:p>
            <a:endParaRPr lang="de-DE" sz="1800" dirty="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Kurz im Betrieb, Spannendes, an der Seite des GF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Im Fremdunternehmen lernen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Zurück in wichtiger Position</a:t>
            </a:r>
          </a:p>
          <a:p>
            <a:endParaRPr lang="de-DE" sz="1800" dirty="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Ratgeber auf Anfrage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Mitarbeiter statt Chef, Rückzugsplan</a:t>
            </a:r>
          </a:p>
          <a:p>
            <a:endParaRPr lang="de-DE" sz="1800" dirty="0">
              <a:solidFill>
                <a:schemeClr val="bg1"/>
              </a:solidFill>
            </a:endParaRP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Mindestens 2 Hobbies oder Ehrenfunktionen</a:t>
            </a:r>
          </a:p>
          <a:p>
            <a:pPr lvl="1">
              <a:spcBef>
                <a:spcPct val="50000"/>
              </a:spcBef>
            </a:pPr>
            <a:r>
              <a:rPr lang="de-DE" altLang="de-DE" sz="1800" b="1" dirty="0">
                <a:solidFill>
                  <a:schemeClr val="bg1"/>
                </a:solidFill>
              </a:rPr>
              <a:t>Abwechslung, bisher Nicht-Gelebtes</a:t>
            </a:r>
          </a:p>
        </p:txBody>
      </p:sp>
      <p:sp>
        <p:nvSpPr>
          <p:cNvPr id="36869" name="Foliennummernplatzhalter 1">
            <a:extLst>
              <a:ext uri="{FF2B5EF4-FFF2-40B4-BE49-F238E27FC236}">
                <a16:creationId xmlns:a16="http://schemas.microsoft.com/office/drawing/2014/main" id="{EBADF448-9A1E-7CD6-18C9-60CA4D1CF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6E99B217-582C-C24F-B4F5-7AE4C0918BD3}" type="slidenum">
              <a:rPr lang="de-DE" altLang="de-DE"/>
              <a:pPr/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99674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Strick, Person, Objekt enthält.&#10;&#10;Automatisch generierte Beschreibung">
            <a:extLst>
              <a:ext uri="{FF2B5EF4-FFF2-40B4-BE49-F238E27FC236}">
                <a16:creationId xmlns:a16="http://schemas.microsoft.com/office/drawing/2014/main" id="{AEE3B68F-354D-6B4A-919D-DDA85BA185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3907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AB8B5D6-4FF9-D645-BAB5-F6DC5F3BDC66}"/>
              </a:ext>
            </a:extLst>
          </p:cNvPr>
          <p:cNvSpPr txBox="1"/>
          <p:nvPr/>
        </p:nvSpPr>
        <p:spPr>
          <a:xfrm rot="21436944">
            <a:off x="1452242" y="4643222"/>
            <a:ext cx="96677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800" dirty="0">
                <a:solidFill>
                  <a:schemeClr val="bg1"/>
                </a:solidFill>
              </a:rPr>
              <a:t>buchner@wirtschaftspsychologie.org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093EB4-28BC-7C4D-AA17-B983AD7CB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4C9124-187F-2345-AC99-1567CAD3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509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feld 2">
            <a:extLst>
              <a:ext uri="{FF2B5EF4-FFF2-40B4-BE49-F238E27FC236}">
                <a16:creationId xmlns:a16="http://schemas.microsoft.com/office/drawing/2014/main" id="{70FDF963-0D8E-FCD8-279E-A0B67692C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1268414"/>
            <a:ext cx="8404225" cy="45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2800" b="1"/>
              <a:t>Hindernisse der Übernahme:</a:t>
            </a:r>
          </a:p>
          <a:p>
            <a:endParaRPr lang="de-DE" altLang="de-DE" sz="2400"/>
          </a:p>
          <a:p>
            <a:r>
              <a:rPr lang="de-DE" altLang="de-DE" sz="2400"/>
              <a:t>60% Gestörte Kommunikation innerhalb des Familienverbandes</a:t>
            </a:r>
            <a:br>
              <a:rPr lang="de-DE" altLang="de-DE" sz="2400"/>
            </a:br>
            <a:endParaRPr lang="de-DE" altLang="de-DE" sz="2400"/>
          </a:p>
          <a:p>
            <a:r>
              <a:rPr lang="de-DE" altLang="de-DE" sz="2400"/>
              <a:t>60% Umgang nachfolgender Mitglieder untereinander</a:t>
            </a:r>
            <a:br>
              <a:rPr lang="de-DE" altLang="de-DE" sz="2400"/>
            </a:br>
            <a:endParaRPr lang="de-DE" altLang="de-DE" sz="2400"/>
          </a:p>
          <a:p>
            <a:r>
              <a:rPr lang="de-DE" altLang="de-DE" sz="2400"/>
              <a:t>25% Unzureichend vorbereitetes Erben</a:t>
            </a:r>
            <a:br>
              <a:rPr lang="de-DE" altLang="de-DE" sz="2400"/>
            </a:br>
            <a:endParaRPr lang="de-DE" altLang="de-DE" sz="2400"/>
          </a:p>
          <a:p>
            <a:r>
              <a:rPr lang="de-DE" altLang="de-DE" sz="2400"/>
              <a:t>12% Fehlendes Familienleitbild, Zweck und Vermögensklärung </a:t>
            </a:r>
          </a:p>
        </p:txBody>
      </p:sp>
      <p:sp>
        <p:nvSpPr>
          <p:cNvPr id="17410" name="Textfeld 4">
            <a:extLst>
              <a:ext uri="{FF2B5EF4-FFF2-40B4-BE49-F238E27FC236}">
                <a16:creationId xmlns:a16="http://schemas.microsoft.com/office/drawing/2014/main" id="{B51E8C39-ECB9-464C-FF46-CBA19938E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563" y="5949950"/>
            <a:ext cx="67119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de-DE" altLang="de-DE" sz="1600" i="1"/>
              <a:t>Studie 2015 Stiftung Familienunternehmen/Uni Friedrichshafen</a:t>
            </a:r>
          </a:p>
        </p:txBody>
      </p:sp>
      <p:sp>
        <p:nvSpPr>
          <p:cNvPr id="17411" name="Foliennummernplatzhalter 1">
            <a:extLst>
              <a:ext uri="{FF2B5EF4-FFF2-40B4-BE49-F238E27FC236}">
                <a16:creationId xmlns:a16="http://schemas.microsoft.com/office/drawing/2014/main" id="{777B7688-886F-8513-53E3-4FC1B2D33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fld id="{CC9D7130-AF7D-474D-89AE-9B91CAA44D73}" type="slidenum">
              <a:rPr lang="de-DE" altLang="de-DE"/>
              <a:pPr/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F6364A-B358-4BEE-B158-0734D2C93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38202" y="1570814"/>
            <a:ext cx="0" cy="3710227"/>
          </a:xfrm>
          <a:prstGeom prst="line">
            <a:avLst/>
          </a:prstGeom>
          <a:ln w="19050">
            <a:solidFill>
              <a:srgbClr val="F3F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fik 5" descr="Ein Bild, das Zeichnung, Entwurf, Text, Cartoon enthält.&#10;&#10;Automatisch generierte Beschreibung">
            <a:extLst>
              <a:ext uri="{FF2B5EF4-FFF2-40B4-BE49-F238E27FC236}">
                <a16:creationId xmlns:a16="http://schemas.microsoft.com/office/drawing/2014/main" id="{02BDA85C-37DB-766F-0B94-4BFF72F9C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42" y="0"/>
            <a:ext cx="9458315" cy="6681889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8BB99E1-FF40-F654-2C33-1A2F9C84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buchner@wirtschaftspsychologie.org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F6C7404-6F2E-819C-8A25-042459C0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2141F97-1F8F-0647-B064-5AE7575CCBA9}" type="slidenum">
              <a:rPr lang="de-DE" smtClean="0"/>
              <a:pPr>
                <a:spcAft>
                  <a:spcPts val="600"/>
                </a:spcAft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716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WordArt 3">
            <a:extLst>
              <a:ext uri="{FF2B5EF4-FFF2-40B4-BE49-F238E27FC236}">
                <a16:creationId xmlns:a16="http://schemas.microsoft.com/office/drawing/2014/main" id="{A7BA0B9A-6602-114B-A78F-D100AF6077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11389" y="2268689"/>
            <a:ext cx="9731021" cy="1012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de-DE" sz="2700" b="1" kern="10" dirty="0">
                <a:ln w="17780">
                  <a:solidFill>
                    <a:srgbClr val="FFFFFF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505050"/>
                    </a:gs>
                    <a:gs pos="49001">
                      <a:srgbClr val="595959"/>
                    </a:gs>
                    <a:gs pos="50000">
                      <a:srgbClr val="000000"/>
                    </a:gs>
                    <a:gs pos="95000">
                      <a:srgbClr val="000000"/>
                    </a:gs>
                    <a:gs pos="100000">
                      <a:srgbClr val="000000"/>
                    </a:gs>
                  </a:gsLst>
                  <a:lin ang="5400000"/>
                </a:gradFill>
                <a:effectLst>
                  <a:outerShdw blurRad="50800" algn="tl" rotWithShape="0">
                    <a:srgbClr val="808080"/>
                  </a:outerShdw>
                </a:effectLst>
                <a:latin typeface="Arial Black" panose="020B0604020202020204" pitchFamily="34" charset="0"/>
                <a:cs typeface="Arial Black" panose="020B0604020202020204" pitchFamily="34" charset="0"/>
              </a:rPr>
              <a:t>11.000.000 		50</a:t>
            </a:r>
          </a:p>
        </p:txBody>
      </p:sp>
      <p:sp>
        <p:nvSpPr>
          <p:cNvPr id="45063" name="WordArt 7">
            <a:extLst>
              <a:ext uri="{FF2B5EF4-FFF2-40B4-BE49-F238E27FC236}">
                <a16:creationId xmlns:a16="http://schemas.microsoft.com/office/drawing/2014/main" id="{7E53F5C4-E8B3-944D-AA26-ACCB5BBECCB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36560" y="2718319"/>
            <a:ext cx="3503612" cy="4464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de-DE" sz="27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  <a:ea typeface="Arial Black"/>
                <a:cs typeface="Arial Black"/>
              </a:rPr>
              <a:t>(340 Millisekunden später)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E12AA99-990A-EC46-9D42-0749ABD95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8753" y="3416927"/>
            <a:ext cx="268605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000" b="1" dirty="0">
                <a:latin typeface="Arial" panose="020B0604020202020204" pitchFamily="34" charset="0"/>
              </a:rPr>
              <a:t>Bits/sec im</a:t>
            </a:r>
            <a:br>
              <a:rPr lang="de-DE" altLang="de-DE" sz="3000" b="1" dirty="0">
                <a:latin typeface="Arial" panose="020B0604020202020204" pitchFamily="34" charset="0"/>
              </a:rPr>
            </a:br>
            <a:r>
              <a:rPr lang="de-DE" altLang="de-DE" sz="3000" b="1" dirty="0">
                <a:latin typeface="Arial" panose="020B0604020202020204" pitchFamily="34" charset="0"/>
              </a:rPr>
              <a:t>Unbewussten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2EA9E56-8776-1347-8F10-8687C1CA4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7327" y="3417007"/>
            <a:ext cx="28777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000" b="1" dirty="0">
                <a:latin typeface="Arial" panose="020B0604020202020204" pitchFamily="34" charset="0"/>
              </a:rPr>
              <a:t>Bits/sec in das</a:t>
            </a:r>
            <a:br>
              <a:rPr lang="de-DE" altLang="de-DE" sz="3000" b="1" dirty="0">
                <a:latin typeface="Arial" panose="020B0604020202020204" pitchFamily="34" charset="0"/>
              </a:rPr>
            </a:br>
            <a:r>
              <a:rPr lang="de-DE" altLang="de-DE" sz="3000" b="1" dirty="0">
                <a:latin typeface="Arial" panose="020B0604020202020204" pitchFamily="34" charset="0"/>
              </a:rPr>
              <a:t>Bewusstsein</a:t>
            </a:r>
          </a:p>
        </p:txBody>
      </p:sp>
      <p:grpSp>
        <p:nvGrpSpPr>
          <p:cNvPr id="4" name="Gruppierung 3">
            <a:extLst>
              <a:ext uri="{FF2B5EF4-FFF2-40B4-BE49-F238E27FC236}">
                <a16:creationId xmlns:a16="http://schemas.microsoft.com/office/drawing/2014/main" id="{9CE88A97-88C2-8044-9818-61E780016DA4}"/>
              </a:ext>
            </a:extLst>
          </p:cNvPr>
          <p:cNvGrpSpPr>
            <a:grpSpLocks/>
          </p:cNvGrpSpPr>
          <p:nvPr/>
        </p:nvGrpSpPr>
        <p:grpSpPr bwMode="auto">
          <a:xfrm>
            <a:off x="2271713" y="376240"/>
            <a:ext cx="6662524" cy="1273175"/>
            <a:chOff x="-527044" y="-641349"/>
            <a:chExt cx="8883800" cy="1697576"/>
          </a:xfrm>
        </p:grpSpPr>
        <p:pic>
          <p:nvPicPr>
            <p:cNvPr id="9222" name="Picture 2" descr="CGamyg45">
              <a:extLst>
                <a:ext uri="{FF2B5EF4-FFF2-40B4-BE49-F238E27FC236}">
                  <a16:creationId xmlns:a16="http://schemas.microsoft.com/office/drawing/2014/main" id="{213D76B4-DFBB-2E43-8551-39B1ABDBDD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4421" y="-641349"/>
              <a:ext cx="2082335" cy="1697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D907D6ED-7C60-2243-ACD3-3E8426A47F9D}"/>
                </a:ext>
              </a:extLst>
            </p:cNvPr>
            <p:cNvSpPr/>
            <p:nvPr/>
          </p:nvSpPr>
          <p:spPr>
            <a:xfrm>
              <a:off x="-527044" y="-160118"/>
              <a:ext cx="6763390" cy="923329"/>
            </a:xfrm>
            <a:prstGeom prst="rect">
              <a:avLst/>
            </a:prstGeom>
            <a:noFill/>
          </p:spPr>
          <p:txBody>
            <a:bodyPr wrap="none" lIns="68580" tIns="34290" rIns="68580" bIns="34290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de-AT" sz="4050" b="1" cap="all" dirty="0">
                  <a:ln w="0"/>
                  <a:gradFill flip="none">
                    <a:gsLst>
                      <a:gs pos="0">
                        <a:schemeClr val="accent1">
                          <a:tint val="75000"/>
                          <a:shade val="75000"/>
                          <a:satMod val="170000"/>
                        </a:schemeClr>
                      </a:gs>
                      <a:gs pos="49000">
                        <a:schemeClr val="accent1">
                          <a:tint val="88000"/>
                          <a:shade val="65000"/>
                          <a:satMod val="172000"/>
                        </a:schemeClr>
                      </a:gs>
                      <a:gs pos="50000">
                        <a:schemeClr val="accent1">
                          <a:shade val="65000"/>
                          <a:satMod val="130000"/>
                        </a:schemeClr>
                      </a:gs>
                      <a:gs pos="92000">
                        <a:schemeClr val="accent1">
                          <a:shade val="50000"/>
                          <a:satMod val="120000"/>
                        </a:schemeClr>
                      </a:gs>
                      <a:gs pos="100000">
                        <a:schemeClr val="accent1">
                          <a:shade val="48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latin typeface="Arial" charset="0"/>
                  <a:ea typeface="ＭＳ Ｐゴシック" charset="-128"/>
                </a:rPr>
                <a:t>Das Unbewusste</a:t>
              </a:r>
            </a:p>
          </p:txBody>
        </p:sp>
      </p:grp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2ECD28-018E-8E46-B376-97CDFA00D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01EB7C-23C3-B442-A20E-A7E6D17FC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39EA-413A-9544-9E03-B58346A1C207}" type="slidenum">
              <a:rPr lang="de-DE" smtClean="0"/>
              <a:t>4</a:t>
            </a:fld>
            <a:endParaRPr lang="de-DE"/>
          </a:p>
        </p:txBody>
      </p:sp>
      <p:sp>
        <p:nvSpPr>
          <p:cNvPr id="11" name="WordArt 7">
            <a:extLst>
              <a:ext uri="{FF2B5EF4-FFF2-40B4-BE49-F238E27FC236}">
                <a16:creationId xmlns:a16="http://schemas.microsoft.com/office/drawing/2014/main" id="{4313EEA2-4E0C-FFBF-07BB-C1BB0B51D9A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65689" y="5051944"/>
            <a:ext cx="5610578" cy="8408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de-DE" sz="2700" b="1" kern="1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  <a:ea typeface="Arial Black"/>
                <a:cs typeface="Arial Black"/>
              </a:rPr>
              <a:t>(95% intrapsychisch)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4529211-E504-51F1-E8F8-DE4D82970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30CB1F1-D082-D435-14D5-59E1A662A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5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45678E4-8293-6318-B53E-A8C252D426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8100"/>
            <a:ext cx="12192000" cy="693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52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Gamyg45">
            <a:extLst>
              <a:ext uri="{FF2B5EF4-FFF2-40B4-BE49-F238E27FC236}">
                <a16:creationId xmlns:a16="http://schemas.microsoft.com/office/drawing/2014/main" id="{1A53E651-4C7F-1C47-8AD5-F20FED64D0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17" b="12883"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BB4A6DD6-50BF-9B45-A0D2-8301E387D1DD}"/>
              </a:ext>
            </a:extLst>
          </p:cNvPr>
          <p:cNvSpPr txBox="1"/>
          <p:nvPr/>
        </p:nvSpPr>
        <p:spPr>
          <a:xfrm>
            <a:off x="685800" y="5551714"/>
            <a:ext cx="27803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rgbClr val="C00000"/>
                </a:solidFill>
              </a:rPr>
              <a:t>Amygdalae</a:t>
            </a:r>
          </a:p>
        </p:txBody>
      </p:sp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8088D771-FCF5-C74C-A1BD-36B7D852547D}"/>
              </a:ext>
            </a:extLst>
          </p:cNvPr>
          <p:cNvCxnSpPr>
            <a:cxnSpLocks/>
          </p:cNvCxnSpPr>
          <p:nvPr/>
        </p:nvCxnSpPr>
        <p:spPr>
          <a:xfrm flipV="1">
            <a:off x="1932214" y="4261757"/>
            <a:ext cx="2607129" cy="144235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2CB72310-D2E2-EC47-86A0-FAE3E60CC7A5}"/>
              </a:ext>
            </a:extLst>
          </p:cNvPr>
          <p:cNvCxnSpPr>
            <a:cxnSpLocks/>
          </p:cNvCxnSpPr>
          <p:nvPr/>
        </p:nvCxnSpPr>
        <p:spPr>
          <a:xfrm flipV="1">
            <a:off x="1932214" y="4294414"/>
            <a:ext cx="4484915" cy="140970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77029873-B9DD-9845-B998-2741287D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buchner@wirtschaftspsychologie.org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8FCB5369-2AF2-0648-B76C-868748C4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6</a:t>
            </a:fld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B53B874-7A3D-4578-27D9-BA79C8EDD3FB}"/>
              </a:ext>
            </a:extLst>
          </p:cNvPr>
          <p:cNvSpPr txBox="1"/>
          <p:nvPr/>
        </p:nvSpPr>
        <p:spPr>
          <a:xfrm>
            <a:off x="8067040" y="287011"/>
            <a:ext cx="4246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b="1" dirty="0">
                <a:solidFill>
                  <a:srgbClr val="FF0000"/>
                </a:solidFill>
                <a:latin typeface="Chalkduster" panose="03050602040202020205" pitchFamily="66" charset="77"/>
              </a:rPr>
              <a:t>Cortisol</a:t>
            </a:r>
          </a:p>
        </p:txBody>
      </p:sp>
    </p:spTree>
    <p:extLst>
      <p:ext uri="{BB962C8B-B14F-4D97-AF65-F5344CB8AC3E}">
        <p14:creationId xmlns:p14="http://schemas.microsoft.com/office/powerpoint/2010/main" val="102191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95FC0D9-8C7B-1260-1FD7-36BEBEFA4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EDCE86F-B1C9-512B-00EB-BD28D448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7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5C7DB5-EDF2-1381-1389-2D48D6D12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1956"/>
            <a:ext cx="7319725" cy="4360045"/>
          </a:xfrm>
          <a:prstGeom prst="rect">
            <a:avLst/>
          </a:prstGeom>
        </p:spPr>
      </p:pic>
      <p:sp>
        <p:nvSpPr>
          <p:cNvPr id="5" name="Rectangle 14">
            <a:extLst>
              <a:ext uri="{FF2B5EF4-FFF2-40B4-BE49-F238E27FC236}">
                <a16:creationId xmlns:a16="http://schemas.microsoft.com/office/drawing/2014/main" id="{66372515-245B-17FF-108F-DB82EF2F5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0352" y="1332600"/>
            <a:ext cx="4794069" cy="400557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270000" tIns="405000" rIns="270000" bIns="27000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Lust, Motivation, Antrieb, Freude, Begeisterung 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Glücksempfindungen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Belohnungshormon für sinnvolles Handeln und Gelingen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Positive Überraschung 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“Erwarten-Gelingen“ Hormon 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3C035433-20CC-A854-6910-B54787218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1196" y="682602"/>
            <a:ext cx="3440338" cy="53935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9140D"/>
              </a:gs>
              <a:gs pos="100000">
                <a:srgbClr val="711708"/>
              </a:gs>
            </a:gsLst>
            <a:lin ang="5400000"/>
          </a:gradFill>
          <a:ln w="12700">
            <a:miter lim="400000"/>
          </a:ln>
          <a:effectLst>
            <a:outerShdw blurRad="88900" dist="38100" dir="378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lIns="38100" tIns="38100" rIns="38100" bIns="38100" anchor="ctr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marL="40481" algn="ctr">
              <a:spcBef>
                <a:spcPts val="1050"/>
              </a:spcBef>
              <a:buClr>
                <a:srgbClr val="000000"/>
              </a:buClr>
            </a:pPr>
            <a:r>
              <a:rPr lang="de-DE" sz="36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Dopamin</a:t>
            </a:r>
          </a:p>
        </p:txBody>
      </p:sp>
    </p:spTree>
    <p:extLst>
      <p:ext uri="{BB962C8B-B14F-4D97-AF65-F5344CB8AC3E}">
        <p14:creationId xmlns:p14="http://schemas.microsoft.com/office/powerpoint/2010/main" val="78537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DB23A00-474C-CAC5-9807-A37980057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46B32843-1B6D-F761-7689-E84E3A05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8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A1644CC-A999-00E7-4368-AC47539F0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3" y="1283249"/>
            <a:ext cx="7671088" cy="4814601"/>
          </a:xfrm>
          <a:prstGeom prst="rect">
            <a:avLst/>
          </a:prstGeom>
        </p:spPr>
      </p:pic>
      <p:sp>
        <p:nvSpPr>
          <p:cNvPr id="5" name="Rectangle 14">
            <a:extLst>
              <a:ext uri="{FF2B5EF4-FFF2-40B4-BE49-F238E27FC236}">
                <a16:creationId xmlns:a16="http://schemas.microsoft.com/office/drawing/2014/main" id="{AEC77740-D245-C8B4-85BE-EE0A342EB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471" y="1024749"/>
            <a:ext cx="4114800" cy="542135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wrap="square" lIns="270000" tIns="405000" rIns="270000" bIns="27000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Liebesbeziehung „Kuschelhormon“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Erzeugt Verbundenheit. 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Begeisterung für Neues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Fördert Vertrauen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Erzeugt den Flow</a:t>
            </a:r>
            <a:b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„Miteinander “ Hormon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68142255-1B64-CEE3-3BA2-1889F8B8E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5335" y="350068"/>
            <a:ext cx="3468465" cy="53935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9140D"/>
              </a:gs>
              <a:gs pos="100000">
                <a:srgbClr val="711708"/>
              </a:gs>
            </a:gsLst>
            <a:lin ang="5400000"/>
          </a:gradFill>
          <a:ln w="12700">
            <a:miter lim="400000"/>
          </a:ln>
          <a:effectLst>
            <a:outerShdw blurRad="88900" dist="38100" dir="378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 lIns="38100" tIns="38100" rIns="38100" bIns="38100" anchor="ctr"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marL="40481" algn="ctr">
              <a:spcBef>
                <a:spcPts val="1050"/>
              </a:spcBef>
              <a:buClr>
                <a:srgbClr val="000000"/>
              </a:buClr>
            </a:pPr>
            <a:r>
              <a:rPr lang="de-DE" sz="3600" dirty="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rPr>
              <a:t>Oxytocin</a:t>
            </a:r>
          </a:p>
        </p:txBody>
      </p:sp>
    </p:spTree>
    <p:extLst>
      <p:ext uri="{BB962C8B-B14F-4D97-AF65-F5344CB8AC3E}">
        <p14:creationId xmlns:p14="http://schemas.microsoft.com/office/powerpoint/2010/main" val="169462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17775ED-688D-A5F5-D6AF-91CB410D3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buchner@wirtschaftspsychologie.org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00E8DE5-1379-2AF0-6956-AAE618A5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1F97-1F8F-0647-B064-5AE7575CCBA9}" type="slidenum">
              <a:rPr lang="de-DE" smtClean="0"/>
              <a:t>9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9E66A66-FBD6-4180-86C6-8FC0B0D0A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4" y="888959"/>
            <a:ext cx="8153400" cy="5359418"/>
          </a:xfrm>
          <a:prstGeom prst="rect">
            <a:avLst/>
          </a:prstGeom>
        </p:spPr>
      </p:pic>
      <p:sp>
        <p:nvSpPr>
          <p:cNvPr id="5" name="Rectangle 14">
            <a:extLst>
              <a:ext uri="{FF2B5EF4-FFF2-40B4-BE49-F238E27FC236}">
                <a16:creationId xmlns:a16="http://schemas.microsoft.com/office/drawing/2014/main" id="{D05F7F9D-0EFD-E89F-7FD4-99D065DB2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664" y="1021027"/>
            <a:ext cx="3593982" cy="542135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txBody>
          <a:bodyPr wrap="square" lIns="270000" tIns="405000" rIns="270000" bIns="270000" rtlCol="0">
            <a:spAutoFit/>
          </a:bodyPr>
          <a:lstStyle/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Bewirkt Aufmerksamkeit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Wichtig für Lernen und Erinnerungen</a:t>
            </a: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Aktiviert das Nervensystem und Arbeit der Muskeln</a:t>
            </a:r>
            <a:b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75" indent="-257175">
              <a:buClr>
                <a:srgbClr val="CC0000"/>
              </a:buClr>
              <a:buFont typeface="Wingdings" panose="05000000000000000000" pitchFamily="2" charset="2"/>
              <a:buChar char="§"/>
            </a:pP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„Lern“ Hormon</a:t>
            </a:r>
          </a:p>
        </p:txBody>
      </p:sp>
      <p:sp>
        <p:nvSpPr>
          <p:cNvPr id="6" name="Abgerundetes Rechteck 10">
            <a:extLst>
              <a:ext uri="{FF2B5EF4-FFF2-40B4-BE49-F238E27FC236}">
                <a16:creationId xmlns:a16="http://schemas.microsoft.com/office/drawing/2014/main" id="{3EF85CD4-E50A-E51D-54C9-4C99DAA921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0928" y="349605"/>
            <a:ext cx="2738628" cy="53935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99140D"/>
              </a:gs>
              <a:gs pos="100000">
                <a:srgbClr val="711708"/>
              </a:gs>
            </a:gsLst>
            <a:lin ang="5400000"/>
          </a:gradFill>
          <a:ln w="12700">
            <a:miter lim="400000"/>
          </a:ln>
          <a:effectLst>
            <a:outerShdw blurRad="88900" dist="38100" dir="3780000" rotWithShape="0">
              <a:srgbClr val="000000">
                <a:alpha val="50000"/>
              </a:srgbClr>
            </a:outerShdw>
          </a:effectLst>
        </p:spPr>
        <p:txBody>
          <a:bodyPr lIns="38100" tIns="38100" rIns="38100" bIns="38100" anchor="ctr"/>
          <a:lstStyle/>
          <a:p>
            <a:pPr marL="40481" algn="ctr">
              <a:spcBef>
                <a:spcPts val="1050"/>
              </a:spcBef>
              <a:buClr>
                <a:srgbClr val="000000"/>
              </a:buClr>
            </a:pPr>
            <a:r>
              <a:rPr lang="de-DE" sz="3600" dirty="0">
                <a:solidFill>
                  <a:srgbClr val="FFFFFF"/>
                </a:solidFill>
                <a:latin typeface="Arial" charset="0"/>
                <a:cs typeface="Arial" charset="0"/>
              </a:rPr>
              <a:t>Acetylcholin</a:t>
            </a:r>
            <a:endParaRPr lang="es-ES_tradnl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65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467</Words>
  <Application>Microsoft Macintosh PowerPoint</Application>
  <PresentationFormat>Breitbild</PresentationFormat>
  <Paragraphs>122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Chalkduster</vt:lpstr>
      <vt:lpstr>Impact</vt:lpstr>
      <vt:lpstr>Verdana</vt:lpstr>
      <vt:lpstr>Wingdings</vt:lpstr>
      <vt:lpstr>Office</vt:lpstr>
      <vt:lpstr>Die Systemdynamiken der Übergabe in Familienunternehmen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Psychologische Besonderheiten in Familienunternehmen</dc:title>
  <dc:creator>Dr. Rainer Buchner</dc:creator>
  <cp:lastModifiedBy>Dr. Rainer Buchner</cp:lastModifiedBy>
  <cp:revision>113</cp:revision>
  <dcterms:created xsi:type="dcterms:W3CDTF">2019-04-16T14:41:10Z</dcterms:created>
  <dcterms:modified xsi:type="dcterms:W3CDTF">2023-05-09T09:54:48Z</dcterms:modified>
</cp:coreProperties>
</file>