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7" r:id="rId3"/>
    <p:sldId id="290" r:id="rId4"/>
    <p:sldId id="258" r:id="rId5"/>
    <p:sldId id="260" r:id="rId6"/>
    <p:sldId id="285" r:id="rId7"/>
    <p:sldId id="259" r:id="rId8"/>
    <p:sldId id="257" r:id="rId9"/>
    <p:sldId id="263" r:id="rId10"/>
    <p:sldId id="262" r:id="rId11"/>
    <p:sldId id="281" r:id="rId12"/>
    <p:sldId id="265" r:id="rId13"/>
    <p:sldId id="286" r:id="rId14"/>
    <p:sldId id="271" r:id="rId15"/>
    <p:sldId id="266" r:id="rId16"/>
    <p:sldId id="277" r:id="rId17"/>
    <p:sldId id="283" r:id="rId18"/>
    <p:sldId id="279" r:id="rId19"/>
    <p:sldId id="267" r:id="rId20"/>
    <p:sldId id="291" r:id="rId21"/>
    <p:sldId id="284" r:id="rId22"/>
    <p:sldId id="268" r:id="rId23"/>
    <p:sldId id="278" r:id="rId24"/>
    <p:sldId id="280" r:id="rId25"/>
    <p:sldId id="289" r:id="rId26"/>
    <p:sldId id="282" r:id="rId27"/>
    <p:sldId id="261" r:id="rId28"/>
    <p:sldId id="272" r:id="rId29"/>
    <p:sldId id="288" r:id="rId30"/>
    <p:sldId id="273" r:id="rId31"/>
    <p:sldId id="270" r:id="rId32"/>
    <p:sldId id="269" r:id="rId33"/>
    <p:sldId id="274" r:id="rId34"/>
    <p:sldId id="275" r:id="rId35"/>
    <p:sldId id="276" r:id="rId36"/>
  </p:sldIdLst>
  <p:sldSz cx="9144000" cy="6858000" type="screen4x3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ena Gutwirth" initials="V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95" d="100"/>
          <a:sy n="95" d="100"/>
        </p:scale>
        <p:origin x="10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85295" cy="501095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277" y="3"/>
            <a:ext cx="2985295" cy="501095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r">
              <a:defRPr sz="1200"/>
            </a:lvl1pPr>
          </a:lstStyle>
          <a:p>
            <a:fld id="{8C00CCAF-5355-4E9B-9FF3-8BCBBB503148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516030"/>
            <a:ext cx="2985295" cy="501095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277" y="9516030"/>
            <a:ext cx="2985295" cy="501095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r">
              <a:defRPr sz="1200"/>
            </a:lvl1pPr>
          </a:lstStyle>
          <a:p>
            <a:fld id="{907F297C-6EE5-491D-A722-F69820BEF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10" tIns="48305" rIns="96610" bIns="48305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10" tIns="48305" rIns="96610" bIns="48305" rtlCol="0"/>
          <a:lstStyle>
            <a:lvl1pPr algn="r">
              <a:defRPr sz="1300"/>
            </a:lvl1pPr>
          </a:lstStyle>
          <a:p>
            <a:fld id="{4A7346DA-3372-4BEB-9B40-C38E84A3A7AD}" type="datetimeFigureOut">
              <a:rPr lang="de-DE" smtClean="0"/>
              <a:t>08.05.2023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0" tIns="48305" rIns="96610" bIns="4830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10" tIns="48305" rIns="96610" bIns="4830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10" tIns="48305" rIns="96610" bIns="48305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10" tIns="48305" rIns="96610" bIns="48305" rtlCol="0" anchor="b"/>
          <a:lstStyle>
            <a:lvl1pPr algn="r">
              <a:defRPr sz="1300"/>
            </a:lvl1pPr>
          </a:lstStyle>
          <a:p>
            <a:fld id="{D569E7D4-980B-42C3-9ECD-045CB97AAE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459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46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25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10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62074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6666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116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90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14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03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41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14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47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93EC19-8A76-48D5-B269-5A4BED0585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73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8852" y="625817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					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052282" y="9626478"/>
            <a:ext cx="4807162" cy="1912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dobe Garamond Pro Bold" pitchFamily="18" charset="0"/>
              </a:defRPr>
            </a:lvl1pPr>
          </a:lstStyle>
          <a:p>
            <a:r>
              <a:rPr lang="de-DE" dirty="0"/>
              <a:t>Gutwirth Consulting Steuerberatungs GmbH</a:t>
            </a:r>
          </a:p>
        </p:txBody>
      </p:sp>
      <p:sp>
        <p:nvSpPr>
          <p:cNvPr id="7" name="Titelplatzhalter 1"/>
          <p:cNvSpPr txBox="1">
            <a:spLocks/>
          </p:cNvSpPr>
          <p:nvPr/>
        </p:nvSpPr>
        <p:spPr>
          <a:xfrm>
            <a:off x="395536" y="243523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Die Unternehmensnachfolge		10.05.2023</a:t>
            </a:r>
          </a:p>
        </p:txBody>
      </p:sp>
      <p:pic>
        <p:nvPicPr>
          <p:cNvPr id="9" name="Grafik 8" descr="I:\Dateisicherung\Meine Kanzlei\Marketing\Logo\Logo_GuCo endgültig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177652"/>
            <a:ext cx="865638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Dateisicherung_25.10.2017\Dateisicherung 15.09.2016\Meine Kanzlei\Vorträge+WS\WK_UnternehmensÜbertragung_18.04.2019\Logo WKS.png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26" b="24838"/>
          <a:stretch/>
        </p:blipFill>
        <p:spPr bwMode="auto">
          <a:xfrm>
            <a:off x="395536" y="152818"/>
            <a:ext cx="1973580" cy="74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SW – Kammer der Steuerberater:innen und Wirtschaftsprüfer:innen | LinkedIn">
            <a:extLst>
              <a:ext uri="{FF2B5EF4-FFF2-40B4-BE49-F238E27FC236}">
                <a16:creationId xmlns:a16="http://schemas.microsoft.com/office/drawing/2014/main" id="{52851EC6-0510-E1EC-EAB7-50ACEAF2202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91" b="12709"/>
          <a:stretch/>
        </p:blipFill>
        <p:spPr bwMode="auto">
          <a:xfrm>
            <a:off x="7524328" y="6126163"/>
            <a:ext cx="952500" cy="70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F8FE0536-6873-9913-2394-F060F25658DE}"/>
              </a:ext>
            </a:extLst>
          </p:cNvPr>
          <p:cNvSpPr txBox="1">
            <a:spLocks/>
          </p:cNvSpPr>
          <p:nvPr userDrawn="1"/>
        </p:nvSpPr>
        <p:spPr>
          <a:xfrm>
            <a:off x="2535000" y="6347219"/>
            <a:ext cx="4807162" cy="191253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Adobe Garamond Pro"/>
              </a:rPr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1467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gutwirth-consulting.co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HERZLICH WILLKOMMEN!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86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Rechtsfolgen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Personalübernahme (ASVG und AFRAC)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Abfertigungsansprüche?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Zusatzvereinbarungen? Ersessene Rechte? (regelmäßige Prämienzahlungen) – Beweislast! Thema: „War immer so“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Angemessene Bezahlung?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400" dirty="0"/>
              <a:t>ASVG – Haftung für SV-Beiträge letzte 12 Monate vor Erwerb – außer Anfrage bei Versicherung – dann nur Rückstandsausweis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DE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99975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Rechtsfolgen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Rückstände? – Ausfallshaftung für bestimmte offene Steuern und Abgaben des Vorgängers (USt, </a:t>
            </a:r>
            <a:r>
              <a:rPr lang="de-DE" dirty="0" err="1"/>
              <a:t>NoVA</a:t>
            </a:r>
            <a:r>
              <a:rPr lang="de-DE" dirty="0"/>
              <a:t>, </a:t>
            </a:r>
            <a:r>
              <a:rPr lang="de-DE" dirty="0" err="1"/>
              <a:t>LSt</a:t>
            </a:r>
            <a:r>
              <a:rPr lang="de-DE" dirty="0"/>
              <a:t>, </a:t>
            </a:r>
            <a:r>
              <a:rPr lang="de-DE" dirty="0" err="1"/>
              <a:t>KESt</a:t>
            </a:r>
            <a:r>
              <a:rPr lang="de-DE" dirty="0"/>
              <a:t>, Abzugssteuer) nicht: ESt, </a:t>
            </a:r>
            <a:r>
              <a:rPr lang="de-DE" dirty="0" err="1"/>
              <a:t>KÖSt</a:t>
            </a:r>
            <a:r>
              <a:rPr lang="de-DE" dirty="0"/>
              <a:t>, KFZ-Steuer, DB, SZ und Gebühren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Eventuell Haftungserklärung des alten Betriebsinhabers für Lasten vor Betriebsübergang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Rating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41129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Rechtsfolgen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Grundsätzlich Übernahme von Vereinbarungen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Mietverträge – </a:t>
            </a:r>
            <a:r>
              <a:rPr lang="de-DE" dirty="0" err="1"/>
              <a:t>idR</a:t>
            </a:r>
            <a:r>
              <a:rPr lang="de-DE" dirty="0"/>
              <a:t> Übernahme – Möglichkeit Anhebung Mietzins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42735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Alternative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Alternative zur Unternehmensübertragung: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Unternehmenspacht</a:t>
            </a:r>
          </a:p>
          <a:p>
            <a:pPr lvl="1"/>
            <a:endParaRPr lang="de-DE" sz="2400" dirty="0"/>
          </a:p>
          <a:p>
            <a:pPr marL="457200" lvl="1" indent="0">
              <a:buNone/>
            </a:pPr>
            <a:r>
              <a:rPr lang="de-DE" sz="2400" dirty="0"/>
              <a:t>Nicht-Eigentümer des Anlagevermögens zum Unternehmensträger zu machen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4209593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Besteuerung Übergeber (Asset-Deal)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Stille Reserven &amp;</a:t>
            </a:r>
          </a:p>
          <a:p>
            <a:pPr marL="1257300" lvl="3" indent="0">
              <a:buNone/>
            </a:pPr>
            <a:r>
              <a:rPr lang="de-DE" dirty="0"/>
              <a:t>(= Differenz zwischen tatsächlichem Wert und Buchwert) </a:t>
            </a:r>
          </a:p>
          <a:p>
            <a:r>
              <a:rPr lang="de-DE" dirty="0"/>
              <a:t>Firmenwert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i="1" dirty="0"/>
              <a:t>Bsp.:	    Auto – AK vor 5 Jahren 40T</a:t>
            </a:r>
          </a:p>
          <a:p>
            <a:pPr marL="1314450" lvl="3" indent="0">
              <a:buNone/>
            </a:pPr>
            <a:r>
              <a:rPr lang="de-DE" sz="2400" i="1" dirty="0"/>
              <a:t>BW nach 5 Jahren € 0,00</a:t>
            </a:r>
          </a:p>
          <a:p>
            <a:pPr marL="1314450" lvl="3" indent="0">
              <a:buNone/>
            </a:pPr>
            <a:r>
              <a:rPr lang="de-DE" sz="2400" i="1" dirty="0"/>
              <a:t>Wert € 1.000,-</a:t>
            </a:r>
          </a:p>
          <a:p>
            <a:pPr marL="1314450" lvl="3" indent="0">
              <a:buNone/>
            </a:pPr>
            <a:r>
              <a:rPr lang="de-DE" sz="2400" i="1" dirty="0"/>
              <a:t>Differenz (€ 1.000,-) = stille Reserve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0806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Begünstigungen Betriebsaufgabe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€ 7.300,- Freibetrag </a:t>
            </a:r>
          </a:p>
          <a:p>
            <a:pPr marL="0" indent="0" algn="ctr">
              <a:buNone/>
            </a:pPr>
            <a:r>
              <a:rPr lang="de-DE" dirty="0"/>
              <a:t>oder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Verteilung auf 3 Jahre – wenn Betrieb seit 7 Jahren</a:t>
            </a:r>
          </a:p>
          <a:p>
            <a:pPr marL="0" indent="0" algn="ctr">
              <a:buNone/>
            </a:pPr>
            <a:r>
              <a:rPr lang="de-DE" dirty="0"/>
              <a:t>oder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½ Steuersatz</a:t>
            </a:r>
          </a:p>
          <a:p>
            <a:pPr marL="1371600" lvl="3" indent="0">
              <a:buNone/>
            </a:pPr>
            <a:r>
              <a:rPr lang="de-DE" u="sng" dirty="0"/>
              <a:t>Wenn:</a:t>
            </a:r>
          </a:p>
          <a:p>
            <a:pPr marL="1371600" lvl="3" indent="0">
              <a:buNone/>
            </a:pPr>
            <a:r>
              <a:rPr lang="de-DE" dirty="0"/>
              <a:t>Erwerbsunfähig oder</a:t>
            </a:r>
          </a:p>
          <a:p>
            <a:pPr marL="1371600" lvl="3" indent="0">
              <a:buNone/>
            </a:pPr>
            <a:r>
              <a:rPr lang="de-DE" dirty="0"/>
              <a:t>60. LJ vollendet und Einstellung Erwerbstätigkeit UND</a:t>
            </a:r>
          </a:p>
          <a:p>
            <a:pPr marL="1371600" lvl="3" indent="0">
              <a:buNone/>
            </a:pPr>
            <a:r>
              <a:rPr lang="de-DE" dirty="0"/>
              <a:t>Betrieb seit 7 Jahren</a:t>
            </a:r>
          </a:p>
          <a:p>
            <a:pPr marL="1371600" lvl="3" indent="0">
              <a:buNone/>
            </a:pPr>
            <a:r>
              <a:rPr lang="de-DE" dirty="0"/>
              <a:t>Nicht bei Raten-/Renten-Zahlung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63587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Erwerbstätigkeit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Für Begünstigung = Voraussetzung „Einstellung der Erwerbstätigkeit“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u="sng" dirty="0"/>
              <a:t>Keine Erwerbstätigkeit: </a:t>
            </a:r>
          </a:p>
          <a:p>
            <a:pPr marL="457200" lvl="1" indent="0">
              <a:buNone/>
            </a:pPr>
            <a:r>
              <a:rPr lang="de-DE" sz="2400" dirty="0"/>
              <a:t>Passive Einkünfte:</a:t>
            </a:r>
          </a:p>
          <a:p>
            <a:pPr lvl="2"/>
            <a:r>
              <a:rPr lang="de-DE" dirty="0"/>
              <a:t>Pensionseinkünfte</a:t>
            </a:r>
          </a:p>
          <a:p>
            <a:pPr lvl="2"/>
            <a:r>
              <a:rPr lang="de-DE" dirty="0"/>
              <a:t>Vermietung &amp; Verpachtung</a:t>
            </a:r>
          </a:p>
          <a:p>
            <a:pPr lvl="2"/>
            <a:r>
              <a:rPr lang="de-DE" dirty="0"/>
              <a:t>Kapitalvermögen</a:t>
            </a:r>
          </a:p>
          <a:p>
            <a:pPr lvl="2"/>
            <a:r>
              <a:rPr lang="de-DE" dirty="0"/>
              <a:t>Geringe Einkünfte bis € 730,- und Umsatz unter € 22.000,-</a:t>
            </a:r>
          </a:p>
          <a:p>
            <a:pPr marL="914400" lvl="2" indent="0">
              <a:buNone/>
            </a:pPr>
            <a:r>
              <a:rPr lang="de-DE" dirty="0"/>
              <a:t>Kommanditist = passiv = ok</a:t>
            </a:r>
          </a:p>
          <a:p>
            <a:pPr marL="914400" lvl="2" indent="0">
              <a:buNone/>
            </a:pPr>
            <a:r>
              <a:rPr lang="de-DE" dirty="0"/>
              <a:t>Komplementär = schädlich auch ohne Tätigkeit!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79773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Gewinnermittlung Übergeber </a:t>
            </a:r>
            <a:r>
              <a:rPr lang="de-DE" sz="2200" dirty="0"/>
              <a:t>(</a:t>
            </a:r>
            <a:r>
              <a:rPr lang="de-DE" sz="2200" dirty="0" err="1"/>
              <a:t>eU</a:t>
            </a:r>
            <a:r>
              <a:rPr lang="de-DE" sz="2200" dirty="0"/>
              <a:t> oder </a:t>
            </a:r>
            <a:r>
              <a:rPr lang="de-DE" sz="2200" dirty="0" err="1"/>
              <a:t>PersGes</a:t>
            </a:r>
            <a:r>
              <a:rPr lang="de-DE" sz="22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Laufende Gewinnermittlung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Einnahmen-Ausgaben-Rechner – Übergangsgewinnermittlung zu Bilanz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Veräußerungsgewinn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77686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Ansatz Übernehmer bei Kauf </a:t>
            </a:r>
            <a:r>
              <a:rPr lang="de-DE" sz="2000" dirty="0"/>
              <a:t>(Asset-Deal)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Ansatz der erworbenen Wirtschaftsgüter zu Anschaffungskosten</a:t>
            </a:r>
            <a:br>
              <a:rPr lang="de-DE" dirty="0"/>
            </a:br>
            <a:r>
              <a:rPr lang="de-DE" dirty="0"/>
              <a:t>inkl. Nebenkosten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Firmenwert </a:t>
            </a:r>
            <a:r>
              <a:rPr lang="de-DE" dirty="0" err="1"/>
              <a:t>idR</a:t>
            </a:r>
            <a:r>
              <a:rPr lang="de-DE" dirty="0"/>
              <a:t> auf 15 Jahre abzuschreiben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Firmenwert Freiberufler (</a:t>
            </a:r>
            <a:r>
              <a:rPr lang="de-DE" dirty="0" err="1"/>
              <a:t>idR</a:t>
            </a:r>
            <a:r>
              <a:rPr lang="de-DE" dirty="0"/>
              <a:t> Kundenstock) </a:t>
            </a:r>
          </a:p>
          <a:p>
            <a:pPr marL="914400" lvl="2" indent="0">
              <a:buNone/>
            </a:pPr>
            <a:r>
              <a:rPr lang="de-DE" dirty="0"/>
              <a:t>5 Jahre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36343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Verkauf GmbH-Anteile </a:t>
            </a:r>
            <a:r>
              <a:rPr lang="de-DE" sz="2000" dirty="0"/>
              <a:t>(Share-Deal)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Verkauf = Einkünfte aus Kapitalvermögen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27,5% Kapitalertragsteuer ODER Antrag Tarif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Variante: Kauf (Teil-) Betrieb von GmbH (nicht Anteile von Gesellschafter) – 24% </a:t>
            </a:r>
            <a:r>
              <a:rPr lang="de-DE" dirty="0" err="1"/>
              <a:t>KÖSt</a:t>
            </a:r>
            <a:r>
              <a:rPr lang="de-DE" dirty="0"/>
              <a:t> in GmbH + 27,5% KESt für Ausschüttung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71599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4786B-4672-1555-851E-C533E8DC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51DB7F-8353-DF6F-E906-2783485A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Frühzeitige Planung!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Möglichst klares Bild – was ist das Ziel?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89DE11-2151-E0A2-3093-5A27415B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54442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B314B9-58CD-C078-9D12-8B4CA016F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Kauf GmbH-Anteile </a:t>
            </a:r>
            <a:r>
              <a:rPr lang="de-AT" sz="2000" dirty="0"/>
              <a:t>(Share-Deal)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8551A-F3A9-CC75-0B57-8561E7409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Betrieb bleibt unverändert bestehen!</a:t>
            </a:r>
          </a:p>
          <a:p>
            <a:pPr marL="0" indent="0">
              <a:buNone/>
            </a:pP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Es wechselt nur der/die </a:t>
            </a:r>
            <a:r>
              <a:rPr lang="de-AT" dirty="0" err="1"/>
              <a:t>GesellschafterIn</a:t>
            </a:r>
            <a:r>
              <a:rPr lang="de-AT" dirty="0"/>
              <a:t> und vermutlich die Geschäftsführung.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444612-3E36-AB48-F089-0BAAB94DE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4576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Ansatz Finanzierungskosten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Bei Share-Deal</a:t>
            </a:r>
          </a:p>
          <a:p>
            <a:endParaRPr lang="de-DE" dirty="0"/>
          </a:p>
          <a:p>
            <a:r>
              <a:rPr lang="de-DE" dirty="0"/>
              <a:t>Erwerber = natürliche Person – Finanzierungskosten nicht abzugsfähig</a:t>
            </a:r>
          </a:p>
          <a:p>
            <a:endParaRPr lang="de-DE" dirty="0"/>
          </a:p>
          <a:p>
            <a:r>
              <a:rPr lang="de-DE" dirty="0"/>
              <a:t>Erwerber = Kapitalgesellschaft – Finanzierungskosten abzugsfähig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Daher eventuell Gründung GmbH (als Zwischengesellschaft) sinnvoll – Ausschüttungen zwischen Kapitalgesellschaften nicht </a:t>
            </a:r>
            <a:r>
              <a:rPr lang="de-DE" dirty="0" err="1"/>
              <a:t>KESt</a:t>
            </a:r>
            <a:r>
              <a:rPr lang="de-DE" dirty="0"/>
              <a:t>-pflichtig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7106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Sonstige Steuern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u="sng" dirty="0"/>
          </a:p>
          <a:p>
            <a:r>
              <a:rPr lang="de-DE" u="sng" dirty="0"/>
              <a:t>Umsatzsteuer:</a:t>
            </a:r>
            <a:r>
              <a:rPr lang="de-DE" dirty="0"/>
              <a:t> normal umsatzsteuerpflichtiger Verkauf – USt beim Veräußerer = </a:t>
            </a:r>
            <a:r>
              <a:rPr lang="de-DE" dirty="0" err="1"/>
              <a:t>VSt</a:t>
            </a:r>
            <a:r>
              <a:rPr lang="de-DE" dirty="0"/>
              <a:t> beim Erwerber (Überrechnung FA)</a:t>
            </a:r>
          </a:p>
          <a:p>
            <a:endParaRPr lang="de-DE" dirty="0"/>
          </a:p>
          <a:p>
            <a:r>
              <a:rPr lang="de-DE" u="sng" dirty="0"/>
              <a:t>Schenkungs- und Erbschaftssteuer:</a:t>
            </a:r>
            <a:r>
              <a:rPr lang="de-DE" dirty="0"/>
              <a:t> seit 2008 abgeschafft – nur meldepflichtig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65586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Immobilienertragsteuer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dirty="0"/>
              <a:t>30% Sondersteuersatz (nicht bei Körperschaften [24%])</a:t>
            </a:r>
          </a:p>
          <a:p>
            <a:pPr marL="0" indent="0" algn="ctr">
              <a:buNone/>
            </a:pPr>
            <a:r>
              <a:rPr lang="de-DE" dirty="0"/>
              <a:t>oder Antrag auf Regelbesteuerung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u="sng" dirty="0"/>
              <a:t>Ausnahme:</a:t>
            </a:r>
            <a:r>
              <a:rPr lang="de-DE" dirty="0"/>
              <a:t> </a:t>
            </a:r>
          </a:p>
          <a:p>
            <a:r>
              <a:rPr lang="de-DE" dirty="0"/>
              <a:t>Hauptwohnsitzbefreiung (Gebäude und G+B) </a:t>
            </a:r>
            <a:r>
              <a:rPr lang="de-DE" sz="1900" dirty="0"/>
              <a:t>(mind. 2/3 zu Wohnzwecken – ev. Reduktion </a:t>
            </a:r>
            <a:r>
              <a:rPr lang="de-DE" sz="1900" dirty="0" err="1"/>
              <a:t>betriebl</a:t>
            </a:r>
            <a:r>
              <a:rPr lang="de-DE" sz="1900" dirty="0"/>
              <a:t>. Anteil (bei Frühzeitigkeit))</a:t>
            </a:r>
          </a:p>
          <a:p>
            <a:pPr lvl="1"/>
            <a:r>
              <a:rPr lang="de-DE" sz="2400" dirty="0"/>
              <a:t>NUR bei Betriebsaufgabe – nicht bei Veräußerung wenn:</a:t>
            </a:r>
          </a:p>
          <a:p>
            <a:pPr lvl="2"/>
            <a:r>
              <a:rPr lang="de-DE" dirty="0"/>
              <a:t>Todesfall, Erwerbsunfähigkeit oder &gt;60. LJ und keine Erwerbstätigkeit mehr</a:t>
            </a:r>
          </a:p>
          <a:p>
            <a:pPr lvl="2"/>
            <a:r>
              <a:rPr lang="de-DE" dirty="0"/>
              <a:t>Bis zur Aufgabe Hauptwohnsitz</a:t>
            </a:r>
          </a:p>
          <a:p>
            <a:pPr lvl="2"/>
            <a:r>
              <a:rPr lang="de-DE" dirty="0"/>
              <a:t>Keine Übertragung von stillen Reserven in Vergangenheit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72911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Immobilienertragsteuer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u="sng" dirty="0"/>
          </a:p>
          <a:p>
            <a:pPr marL="0" indent="0">
              <a:buNone/>
            </a:pPr>
            <a:r>
              <a:rPr lang="de-DE" u="sng" dirty="0"/>
              <a:t>Entnahme von Immobilien bei Schenkung: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Entnahme Grund &amp; Boden ins Privatvermögen – mit Buchwert (stille Reserven erst bei Verkauf zu realisieren und versteuern) 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Entnahme Gebäude zu Teilwert – stille Reserven mit 30% Immobilienertragsteuer oder Regelbesteuerung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74873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E7904-8C0D-3F7A-6D8E-47523CCF6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Sonstige Steuern bei Immobilien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E0C8E8-F1CB-4565-5A79-2E1DC0A85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Grunderwerbsteuer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800" dirty="0"/>
              <a:t>Grundbuchs-Eintragungsgebühr</a:t>
            </a:r>
            <a:endParaRPr lang="de-AT" sz="28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EC4491-6E53-22C3-C2D1-AED5973B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54509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Umgründung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Eventuell Umgründung vorteilhaft – sollte VOR der Übertragung sein damit nicht wegen „Steuervorteil“ aberkannt wird!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WICHTIG – hohe formale Anforderungen an </a:t>
            </a:r>
            <a:r>
              <a:rPr lang="de-DE" dirty="0" err="1"/>
              <a:t>Umgründungen</a:t>
            </a:r>
            <a:r>
              <a:rPr lang="de-DE" dirty="0"/>
              <a:t>! Bei Nichterfüllung Wegfall der Begünstigung – daher jedenfalls Beratung einholen. 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404897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Schenkung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Schenkung – keine Gegenleistung (unentgeltlich)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DE" dirty="0"/>
              <a:t>Gesamtrechtsnachfolge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DE" dirty="0"/>
              <a:t>Buchwertfortführung – keine Aufdeckung stiller Reserven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Gemischte Schenkung – teilweise Gegenleistung (teilentgeltlich)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DE" dirty="0"/>
              <a:t>Gegenleistung &lt; 50% Wert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DE" dirty="0"/>
              <a:t>Gegenleistung </a:t>
            </a:r>
            <a:r>
              <a:rPr lang="de-DE" dirty="0" err="1"/>
              <a:t>zB</a:t>
            </a:r>
            <a:r>
              <a:rPr lang="de-DE" dirty="0"/>
              <a:t> in Form von Leibrente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DE" dirty="0"/>
              <a:t>Folgen wie bei Schenkung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54556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Schenkung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Zurückbehaltung Wirtschaftsgüter </a:t>
            </a:r>
          </a:p>
          <a:p>
            <a:pPr marL="0" indent="0">
              <a:buNone/>
            </a:pPr>
            <a:r>
              <a:rPr lang="de-DE" dirty="0"/>
              <a:t>(</a:t>
            </a:r>
            <a:r>
              <a:rPr lang="de-DE" dirty="0" err="1"/>
              <a:t>zB</a:t>
            </a:r>
            <a:r>
              <a:rPr lang="de-DE" dirty="0"/>
              <a:t> Liegenschaften, Fahrzeug)</a:t>
            </a:r>
          </a:p>
          <a:p>
            <a:pPr marL="0" indent="0">
              <a:buNone/>
            </a:pPr>
            <a:endParaRPr lang="de-D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= Entnahmetatbestand mit Zeit- (Verkehrs-) wert und damit Aufdeckung stiller Reserven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39128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B8CA8-3E70-0F28-2DD9-3ABFF950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 neuer Gesellschafter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31428-01C6-5EB8-3B99-046BC9ADE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Zwischenbilanz erstellen</a:t>
            </a:r>
          </a:p>
          <a:p>
            <a:r>
              <a:rPr lang="de-DE" dirty="0"/>
              <a:t>Klare Klärung was wem gehört </a:t>
            </a:r>
          </a:p>
          <a:p>
            <a:pPr marL="715963" indent="0">
              <a:buNone/>
            </a:pPr>
            <a:r>
              <a:rPr lang="de-DE" sz="2000" dirty="0"/>
              <a:t>(noch nicht ausgeschüttete Gewinne, noch nicht realisierte Gewinne die vom bisherigen Gesellschafter erwirtschaftet wurden, stille Reserven)</a:t>
            </a:r>
          </a:p>
          <a:p>
            <a:r>
              <a:rPr lang="de-DE" dirty="0"/>
              <a:t>Genaue Abmachungen treffen </a:t>
            </a:r>
          </a:p>
          <a:p>
            <a:pPr marL="715963" indent="0">
              <a:buNone/>
            </a:pPr>
            <a:r>
              <a:rPr lang="de-DE" sz="2000" dirty="0"/>
              <a:t>(Aufgabengebiete, Arbeitspensum, Abgeltung der Leistung und Gewinnanspruch)</a:t>
            </a:r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Praxis – häufiger Streitpunkt bzw. Unterschätzung, dass Mitgesellschafter mit seinen % Mitbesitzer von allem wird!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A6503C-6348-80C1-E1A7-16174B3A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39228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F61FF8-970E-A9CA-95AB-709BBA5D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Warum frühzeitig?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8E014-5F09-7AE7-1CAB-70968C5A7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Um noch alles Steuer(n) zu können! </a:t>
            </a:r>
          </a:p>
          <a:p>
            <a:pPr marL="0" indent="0">
              <a:buNone/>
            </a:pP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Verhandlungsbasis in der Not = eingeschränkt</a:t>
            </a:r>
          </a:p>
          <a:p>
            <a:pPr marL="0" indent="0">
              <a:buNone/>
            </a:pP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Handlungsspielraum für etwaige Umgründungen, Bilanzverschönerungen &amp; Co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692E29-B1F9-B26C-EB71-A8DA56CF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52405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TIPP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FRÜHZEITIG mit dem Thema der Übergabe beschäftigen &amp; Unterstützung von Experten holen!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Überlegen wie das Unternehmen darstellen möchte – Gratwanderung zwischen Steuern sparen und Gewinn Ausweis.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Um- und Neugründungs-Überlegungen.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Überlegung Zurückbehaltung Liegenschaft (als Sicherheit) und Verpachtung an Nachfolger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05703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63688" y="1628800"/>
            <a:ext cx="5770984" cy="2908920"/>
          </a:xfrm>
        </p:spPr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DANKE für Ihre Aufmerksamkeit!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627784" y="287572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Vorbeugen ist</a:t>
            </a:r>
          </a:p>
          <a:p>
            <a:pPr algn="ctr"/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besser als </a:t>
            </a:r>
          </a:p>
          <a:p>
            <a:pPr algn="ctr"/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</a:rPr>
              <a:t>heulen und heilen!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71600" y="4437112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dobe Garamond Pro Bold" pitchFamily="18" charset="0"/>
              </a:rPr>
              <a:t>Gutwirth Consulting </a:t>
            </a:r>
            <a:r>
              <a:rPr lang="de-DE" dirty="0" err="1">
                <a:latin typeface="Adobe Garamond Pro Bold" pitchFamily="18" charset="0"/>
              </a:rPr>
              <a:t>Steuerberatungs</a:t>
            </a:r>
            <a:r>
              <a:rPr lang="de-DE" dirty="0">
                <a:latin typeface="Adobe Garamond Pro Bold" pitchFamily="18" charset="0"/>
              </a:rPr>
              <a:t> GmbH</a:t>
            </a:r>
          </a:p>
          <a:p>
            <a:pPr algn="ctr"/>
            <a:r>
              <a:rPr lang="de-DE" dirty="0">
                <a:latin typeface="Adobe Garamond Pro" pitchFamily="18" charset="0"/>
              </a:rPr>
              <a:t>Verena Gutwirth</a:t>
            </a:r>
          </a:p>
          <a:p>
            <a:pPr algn="ctr"/>
            <a:r>
              <a:rPr lang="de-DE" dirty="0">
                <a:latin typeface="Adobe Garamond Pro" pitchFamily="18" charset="0"/>
                <a:hlinkClick r:id="rId2"/>
              </a:rPr>
              <a:t>office@gutwirth-consulting.com</a:t>
            </a:r>
            <a:endParaRPr lang="de-DE" dirty="0">
              <a:latin typeface="Adobe Garamond Pro" pitchFamily="18" charset="0"/>
            </a:endParaRPr>
          </a:p>
          <a:p>
            <a:pPr algn="ctr"/>
            <a:r>
              <a:rPr lang="de-DE" dirty="0">
                <a:latin typeface="Adobe Garamond Pro" pitchFamily="18" charset="0"/>
              </a:rPr>
              <a:t>0662/231622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3271666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Zuverdienst Pension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Frühpension – nur geringfügig </a:t>
            </a:r>
          </a:p>
          <a:p>
            <a:pPr marL="1257300" lvl="3" indent="0">
              <a:buNone/>
            </a:pPr>
            <a:r>
              <a:rPr lang="de-DE" dirty="0"/>
              <a:t>(2023 € 500,91,85/Mo)</a:t>
            </a:r>
          </a:p>
          <a:p>
            <a:pPr marL="1257300" lvl="3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Normale Pension – unbegrenzt – Nebenkosten-pflichtig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Aber – bis zu 1 Jahr nicht im gleichen Betrieb, da sonst keine Einstellung der Erwerbstätigkeit!</a:t>
            </a:r>
          </a:p>
        </p:txBody>
      </p:sp>
    </p:spTree>
    <p:extLst>
      <p:ext uri="{BB962C8B-B14F-4D97-AF65-F5344CB8AC3E}">
        <p14:creationId xmlns:p14="http://schemas.microsoft.com/office/powerpoint/2010/main" val="115942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Grunderwerbsteuer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u="sng" dirty="0"/>
              <a:t>Entgeltlich:</a:t>
            </a:r>
            <a:r>
              <a:rPr lang="de-DE" dirty="0"/>
              <a:t> 3,5% vom Kaufpreis</a:t>
            </a:r>
          </a:p>
          <a:p>
            <a:endParaRPr lang="de-DE" dirty="0"/>
          </a:p>
          <a:p>
            <a:r>
              <a:rPr lang="de-DE" dirty="0"/>
              <a:t>Betriebsübergabe </a:t>
            </a:r>
            <a:r>
              <a:rPr lang="de-DE" u="sng" dirty="0" err="1"/>
              <a:t>un</a:t>
            </a:r>
            <a:r>
              <a:rPr lang="de-DE" u="sng" dirty="0"/>
              <a:t>-/teilentgeltlich</a:t>
            </a:r>
            <a:r>
              <a:rPr lang="de-DE" dirty="0"/>
              <a:t>: </a:t>
            </a:r>
          </a:p>
          <a:p>
            <a:pPr marL="0" indent="0">
              <a:buNone/>
            </a:pPr>
            <a:r>
              <a:rPr lang="de-DE" dirty="0"/>
              <a:t>	Unentgeltlich auch wenn &lt; 30% des Grundstückswerts</a:t>
            </a:r>
          </a:p>
          <a:p>
            <a:pPr lvl="1"/>
            <a:r>
              <a:rPr lang="de-DE" sz="2400" dirty="0"/>
              <a:t>Max. (gedeckelt): 0,5% vom Grundstückswert</a:t>
            </a:r>
          </a:p>
          <a:p>
            <a:pPr marL="914400" lvl="2" indent="0">
              <a:buNone/>
            </a:pPr>
            <a:r>
              <a:rPr lang="de-DE" dirty="0"/>
              <a:t>Wertermittlung: </a:t>
            </a:r>
          </a:p>
          <a:p>
            <a:pPr lvl="2"/>
            <a:r>
              <a:rPr lang="de-DE" dirty="0"/>
              <a:t>pauschale Sachwertermittlungsverfahren</a:t>
            </a:r>
          </a:p>
          <a:p>
            <a:pPr lvl="2"/>
            <a:r>
              <a:rPr lang="de-DE" dirty="0"/>
              <a:t>Immobilienpreisspiegel</a:t>
            </a:r>
          </a:p>
          <a:p>
            <a:pPr lvl="2"/>
            <a:r>
              <a:rPr lang="de-DE" dirty="0"/>
              <a:t>Nachweis Verkehrswert mittels Gutachten</a:t>
            </a:r>
          </a:p>
          <a:p>
            <a:pPr lvl="1"/>
            <a:r>
              <a:rPr lang="de-DE" sz="2400" dirty="0"/>
              <a:t>Betriebsfreibetrag: € 900.000,- wenn:</a:t>
            </a:r>
          </a:p>
          <a:p>
            <a:pPr lvl="2"/>
            <a:r>
              <a:rPr lang="de-DE" dirty="0"/>
              <a:t>Erwerber = natürliche Person</a:t>
            </a:r>
          </a:p>
          <a:p>
            <a:pPr lvl="2"/>
            <a:r>
              <a:rPr lang="de-DE" dirty="0"/>
              <a:t>Übergeber &gt; 55 Jahre oder erwerbsunfähig</a:t>
            </a:r>
          </a:p>
          <a:p>
            <a:pPr lvl="2"/>
            <a:r>
              <a:rPr lang="de-DE" dirty="0"/>
              <a:t>Teilentgeltlich – Aliquotierung des FB </a:t>
            </a:r>
          </a:p>
          <a:p>
            <a:pPr lvl="2"/>
            <a:endParaRPr lang="de-DE" dirty="0"/>
          </a:p>
          <a:p>
            <a:pPr marL="914400" lvl="2" indent="0">
              <a:buNone/>
            </a:pPr>
            <a:r>
              <a:rPr lang="de-DE" dirty="0"/>
              <a:t>Im Familienverband IMMER „unentgeltlich“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76516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Grunderwerbsteuer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Im Familienkreis gilt Unentgeltlichkeit</a:t>
            </a:r>
          </a:p>
          <a:p>
            <a:pPr marL="457200" lvl="1" indent="0">
              <a:buNone/>
            </a:pPr>
            <a:r>
              <a:rPr lang="de-DE" sz="2400" u="sng" dirty="0"/>
              <a:t>Stufentarif: </a:t>
            </a:r>
          </a:p>
          <a:p>
            <a:pPr lvl="2"/>
            <a:r>
              <a:rPr lang="de-DE" dirty="0"/>
              <a:t>Erste	 250.000,-	0,5%</a:t>
            </a:r>
          </a:p>
          <a:p>
            <a:pPr lvl="2"/>
            <a:r>
              <a:rPr lang="de-DE" dirty="0"/>
              <a:t>Nächste 	 150.000,-	2,0%</a:t>
            </a:r>
          </a:p>
          <a:p>
            <a:pPr lvl="2"/>
            <a:r>
              <a:rPr lang="de-DE" dirty="0"/>
              <a:t>Darüber			3,5%</a:t>
            </a:r>
          </a:p>
          <a:p>
            <a:pPr marL="0" lvl="2" indent="0">
              <a:buNone/>
            </a:pPr>
            <a:r>
              <a:rPr lang="de-DE" sz="2000" dirty="0"/>
              <a:t>Zusammenrechnung aller Übertragungen innerhalb von 5 Jahren zwischen gleichen Personen</a:t>
            </a:r>
          </a:p>
          <a:p>
            <a:pPr lvl="2"/>
            <a:endParaRPr lang="de-DE" dirty="0"/>
          </a:p>
          <a:p>
            <a:pPr marL="114300" indent="0">
              <a:buNone/>
            </a:pPr>
            <a:r>
              <a:rPr lang="de-DE" u="sng" dirty="0"/>
              <a:t>Grundbuchsgebühr</a:t>
            </a:r>
            <a:r>
              <a:rPr lang="de-DE" dirty="0"/>
              <a:t> 1,1% </a:t>
            </a:r>
          </a:p>
          <a:p>
            <a:pPr marL="514350" lvl="1" indent="0">
              <a:buNone/>
            </a:pPr>
            <a:r>
              <a:rPr lang="de-DE" dirty="0"/>
              <a:t>	</a:t>
            </a:r>
            <a:r>
              <a:rPr lang="de-DE" sz="2400" dirty="0" err="1"/>
              <a:t>Bmgl</a:t>
            </a:r>
            <a:r>
              <a:rPr lang="de-DE" sz="2400" dirty="0"/>
              <a:t>. wie Grunderwerbsteuer </a:t>
            </a:r>
          </a:p>
          <a:p>
            <a:pPr marL="514350" lvl="1" indent="0">
              <a:buNone/>
            </a:pPr>
            <a:r>
              <a:rPr lang="de-DE" sz="2400" dirty="0"/>
              <a:t>	(kein 	Freibetrag!)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9887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Bsp. Grunderwerbsteuer Familie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Mutter schenkt Betrieb an Tochter</a:t>
            </a:r>
          </a:p>
          <a:p>
            <a:pPr marL="0" indent="0">
              <a:buNone/>
            </a:pPr>
            <a:r>
              <a:rPr lang="de-DE" dirty="0"/>
              <a:t>Grundwert: 2,5 </a:t>
            </a:r>
            <a:r>
              <a:rPr lang="de-DE" dirty="0" err="1"/>
              <a:t>Mio</a:t>
            </a:r>
            <a:r>
              <a:rPr lang="de-DE" dirty="0"/>
              <a:t>, Schulden 1 </a:t>
            </a:r>
            <a:r>
              <a:rPr lang="de-DE" dirty="0" err="1"/>
              <a:t>Mio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 err="1"/>
              <a:t>Bmgl</a:t>
            </a:r>
            <a:r>
              <a:rPr lang="de-DE" dirty="0"/>
              <a:t>.:  2,5 </a:t>
            </a:r>
            <a:r>
              <a:rPr lang="de-DE" dirty="0" err="1"/>
              <a:t>Mio</a:t>
            </a:r>
            <a:endParaRPr lang="de-DE" dirty="0"/>
          </a:p>
          <a:p>
            <a:pPr marL="457200" lvl="1" indent="0">
              <a:buNone/>
            </a:pPr>
            <a:r>
              <a:rPr lang="de-DE" sz="2400" dirty="0"/>
              <a:t>   </a:t>
            </a:r>
            <a:r>
              <a:rPr lang="de-DE" sz="2400" u="sng" dirty="0"/>
              <a:t>- 900.000 FB</a:t>
            </a:r>
          </a:p>
          <a:p>
            <a:pPr marL="457200" lvl="1" indent="0">
              <a:buNone/>
            </a:pPr>
            <a:r>
              <a:rPr lang="de-DE" sz="2400" dirty="0"/>
              <a:t>  = 1,6 </a:t>
            </a:r>
            <a:r>
              <a:rPr lang="de-DE" sz="2400" dirty="0" err="1"/>
              <a:t>Mio</a:t>
            </a:r>
            <a:endParaRPr lang="de-DE" sz="2400" dirty="0"/>
          </a:p>
          <a:p>
            <a:pPr marL="457200" lvl="1" indent="0">
              <a:buNone/>
            </a:pPr>
            <a:endParaRPr lang="de-DE" sz="2400" dirty="0"/>
          </a:p>
          <a:p>
            <a:pPr marL="457200" lvl="1" indent="0">
              <a:buNone/>
            </a:pPr>
            <a:r>
              <a:rPr lang="de-DE" sz="2400" u="sng" dirty="0"/>
              <a:t>Stufentarif:</a:t>
            </a:r>
            <a:r>
              <a:rPr lang="de-DE" sz="2400" dirty="0"/>
              <a:t> </a:t>
            </a:r>
          </a:p>
          <a:p>
            <a:pPr marL="457200" lvl="1" indent="0">
              <a:buNone/>
            </a:pPr>
            <a:r>
              <a:rPr lang="de-DE" sz="2400" dirty="0"/>
              <a:t>250T*0,5% + 150T*2% + 1.200T*3,5% = 46.250 </a:t>
            </a:r>
          </a:p>
          <a:p>
            <a:pPr marL="457200" lvl="1" indent="0">
              <a:buNone/>
            </a:pPr>
            <a:r>
              <a:rPr lang="de-DE" sz="2400" u="sng" dirty="0"/>
              <a:t>Maximal:</a:t>
            </a:r>
            <a:r>
              <a:rPr lang="de-DE" sz="2400" dirty="0"/>
              <a:t> 2,5Mio*0,5% = 12.500 Grunderwerbsteuer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111168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Wichtige Überlegungen </a:t>
            </a:r>
            <a:r>
              <a:rPr lang="de-DE" b="1" dirty="0"/>
              <a:t>Übergeber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Was will ich durch die Übergabe erreichen?</a:t>
            </a:r>
          </a:p>
          <a:p>
            <a:pPr marL="914400" lvl="2" indent="0">
              <a:buNone/>
            </a:pPr>
            <a:r>
              <a:rPr lang="de-DE" i="1" dirty="0"/>
              <a:t>Rückzug - Fortbestand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Wert und Potenzial meines Betriebes? </a:t>
            </a:r>
            <a:endParaRPr lang="de-DE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Preisuntergrenze festlegen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Welche Informationen kann/will ich geben?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Was könnte der Übernehmer wollen?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i="1" dirty="0"/>
              <a:t>Fortbestand, Veränderung, Erweiterung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Stimmen unsere Vorstellungen überein?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Wann will ich übergeben?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Was mache ich nach der Übergabe?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Ev. Letter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Intent</a:t>
            </a:r>
            <a:r>
              <a:rPr lang="de-DE" dirty="0"/>
              <a:t> fordern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79354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Wichtige Überlegungen </a:t>
            </a:r>
            <a:r>
              <a:rPr lang="de-DE" b="1" dirty="0"/>
              <a:t>Übernehmer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Was ist der Unternehmensgegenstand?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Wie steht das Unternehmen da?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Wovon ist der Unternehmenserfolg abhängig?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i="1" dirty="0"/>
              <a:t>Persönliche Bindung - Betriebsgegenstände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Erfülle ich die Voraussetzungen?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Was will der Verkäufer? Kommen wir überein?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Wie viel hat der Übergeber gearbeitet? Wie hat er sein Unternehmen geführt?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Kann ich das auch und/oder was kann ich besser?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Gutwirth Consulting </a:t>
            </a:r>
            <a:r>
              <a:rPr lang="de-DE" dirty="0" err="1"/>
              <a:t>Steuerberatungs</a:t>
            </a:r>
            <a:r>
              <a:rPr lang="de-DE" dirty="0"/>
              <a:t> GmbH</a:t>
            </a:r>
          </a:p>
        </p:txBody>
      </p:sp>
    </p:spTree>
    <p:extLst>
      <p:ext uri="{BB962C8B-B14F-4D97-AF65-F5344CB8AC3E}">
        <p14:creationId xmlns:p14="http://schemas.microsoft.com/office/powerpoint/2010/main" val="383236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Due Diligence Prüfung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/>
              <a:t>Für Käufer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Genaue Durchleuchtung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des Unternehmens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der Zahlen </a:t>
            </a:r>
            <a:r>
              <a:rPr lang="de-DE" sz="2000" dirty="0"/>
              <a:t>(auch hinsichtlich Förderungen der letzten Jahre)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der Zukunftsperspektiven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der Chancen &amp;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400" dirty="0"/>
              <a:t>der Risiken</a:t>
            </a:r>
          </a:p>
          <a:p>
            <a:pPr marL="57150" indent="0">
              <a:buNone/>
            </a:pPr>
            <a:endParaRPr lang="de-DE" dirty="0"/>
          </a:p>
          <a:p>
            <a:pPr marL="57150" indent="0">
              <a:buNone/>
            </a:pPr>
            <a:r>
              <a:rPr lang="de-DE" dirty="0"/>
              <a:t>Entscheidungswert – Preisobergrenze festlegen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3276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Wichtige Überlegungen Gemeinsam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Transparenz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Offenes Aufeinander-Zugehen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Erwartungen an Gegenüber offenlegen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„Spielregeln“ festlegen!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Ev. Vertraulichkeits- und Geheimhaltungsvereinbarung</a:t>
            </a:r>
          </a:p>
          <a:p>
            <a:endParaRPr lang="de-DE" dirty="0"/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2400" dirty="0"/>
              <a:t>Am besten schriftlich! 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Zeit nach Übertragung? Übergangsfristen? Finaler Ausstieg?</a:t>
            </a:r>
          </a:p>
          <a:p>
            <a:endParaRPr lang="de-DE" dirty="0"/>
          </a:p>
          <a:p>
            <a:pPr marL="0" indent="0" algn="ctr">
              <a:buNone/>
            </a:pPr>
            <a:r>
              <a:rPr lang="de-DE" i="1" dirty="0"/>
              <a:t>Checkliste – WKO Leitfaden!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231170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Formen der Übertragung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Verkauf des Betriebes bzw. Anteile </a:t>
            </a:r>
          </a:p>
          <a:p>
            <a:pPr marL="457200" lvl="1" indent="0">
              <a:buNone/>
            </a:pPr>
            <a:r>
              <a:rPr lang="de-DE" dirty="0"/>
              <a:t>	</a:t>
            </a:r>
            <a:r>
              <a:rPr lang="de-DE" sz="2400" dirty="0"/>
              <a:t>(= entgeltliche Betriebsübertragung)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Schenkung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Aufnahme eines weiteren Gesellschafters (Partners)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Übertragung im Familienkreis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</p:spTree>
    <p:extLst>
      <p:ext uri="{BB962C8B-B14F-4D97-AF65-F5344CB8AC3E}">
        <p14:creationId xmlns:p14="http://schemas.microsoft.com/office/powerpoint/2010/main" val="39772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7946" y="1386906"/>
            <a:ext cx="4040188" cy="656579"/>
          </a:xfrm>
        </p:spPr>
        <p:txBody>
          <a:bodyPr/>
          <a:lstStyle/>
          <a:p>
            <a:pPr algn="ctr"/>
            <a:r>
              <a:rPr lang="de-DE" dirty="0"/>
              <a:t>Asset-Deal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39200" y="2251661"/>
            <a:ext cx="3538736" cy="1360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Kauf Betrieb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39344" y="1412776"/>
            <a:ext cx="4041775" cy="639762"/>
          </a:xfrm>
        </p:spPr>
        <p:txBody>
          <a:bodyPr/>
          <a:lstStyle/>
          <a:p>
            <a:pPr algn="ctr"/>
            <a:r>
              <a:rPr lang="de-DE" dirty="0"/>
              <a:t>Share-Deal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7731" y="2251661"/>
            <a:ext cx="4041775" cy="12870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Kauf Anteile </a:t>
            </a:r>
          </a:p>
          <a:p>
            <a:pPr marL="0" indent="0" algn="ctr">
              <a:buNone/>
            </a:pPr>
            <a:r>
              <a:rPr lang="de-DE" dirty="0"/>
              <a:t>(einer Kapitalgesellschaft)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Gutwirth Consulting Steuerberatungs GmbH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EFACA4-42F1-C987-1F2E-E057F83064CC}"/>
              </a:ext>
            </a:extLst>
          </p:cNvPr>
          <p:cNvSpPr txBox="1"/>
          <p:nvPr/>
        </p:nvSpPr>
        <p:spPr>
          <a:xfrm>
            <a:off x="1331640" y="5260558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dirty="0">
                <a:latin typeface="Verdana" panose="020B0604030504040204" pitchFamily="34" charset="0"/>
                <a:ea typeface="Verdana" panose="020B0604030504040204" pitchFamily="34" charset="0"/>
              </a:rPr>
              <a:t>Daher eventuell Umgründung VOR Verkauf/Kauf sinnvoll!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7FD4564-C2C0-A521-7CAB-182C04C2A419}"/>
              </a:ext>
            </a:extLst>
          </p:cNvPr>
          <p:cNvCxnSpPr>
            <a:cxnSpLocks/>
          </p:cNvCxnSpPr>
          <p:nvPr/>
        </p:nvCxnSpPr>
        <p:spPr>
          <a:xfrm>
            <a:off x="6531872" y="4344432"/>
            <a:ext cx="0" cy="242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72310228-0E30-7684-5962-D16A504EEEE8}"/>
              </a:ext>
            </a:extLst>
          </p:cNvPr>
          <p:cNvSpPr/>
          <p:nvPr/>
        </p:nvSpPr>
        <p:spPr>
          <a:xfrm>
            <a:off x="5482843" y="4610651"/>
            <a:ext cx="2232248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4E7C96B-A8D1-2EC6-4CC6-79E79FE36A24}"/>
              </a:ext>
            </a:extLst>
          </p:cNvPr>
          <p:cNvSpPr txBox="1"/>
          <p:nvPr/>
        </p:nvSpPr>
        <p:spPr>
          <a:xfrm>
            <a:off x="5775790" y="4625638"/>
            <a:ext cx="151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GmbH</a:t>
            </a:r>
          </a:p>
        </p:txBody>
      </p:sp>
      <p:pic>
        <p:nvPicPr>
          <p:cNvPr id="2050" name="Picture 2" descr="Strichmännchen – Wikipedia">
            <a:extLst>
              <a:ext uri="{FF2B5EF4-FFF2-40B4-BE49-F238E27FC236}">
                <a16:creationId xmlns:a16="http://schemas.microsoft.com/office/drawing/2014/main" id="{7E61C02A-7835-8BEA-32D5-819821CC2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33" y="3704670"/>
            <a:ext cx="453165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60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uiExpand="1" build="p"/>
      <p:bldP spid="2" grpId="0"/>
      <p:bldP spid="10" grpId="0" animBg="1"/>
      <p:bldP spid="12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1410</Words>
  <Application>Microsoft Office PowerPoint</Application>
  <PresentationFormat>Bildschirmpräsentation (4:3)</PresentationFormat>
  <Paragraphs>309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43" baseType="lpstr">
      <vt:lpstr>Adobe Garamond Pro</vt:lpstr>
      <vt:lpstr>Adobe Garamond Pro Bold</vt:lpstr>
      <vt:lpstr>Arial</vt:lpstr>
      <vt:lpstr>Calibri</vt:lpstr>
      <vt:lpstr>Courier New</vt:lpstr>
      <vt:lpstr>Verdana</vt:lpstr>
      <vt:lpstr>Wingdings</vt:lpstr>
      <vt:lpstr>Larissa</vt:lpstr>
      <vt:lpstr>HERZLICH WILLKOMMEN!</vt:lpstr>
      <vt:lpstr>PowerPoint-Präsentation</vt:lpstr>
      <vt:lpstr>Warum frühzeitig?</vt:lpstr>
      <vt:lpstr>Wichtige Überlegungen Übergeber</vt:lpstr>
      <vt:lpstr>Wichtige Überlegungen Übernehmer</vt:lpstr>
      <vt:lpstr>Due Diligence Prüfung</vt:lpstr>
      <vt:lpstr>Wichtige Überlegungen Gemeinsam</vt:lpstr>
      <vt:lpstr>Formen der Übertragung</vt:lpstr>
      <vt:lpstr>PowerPoint-Präsentation</vt:lpstr>
      <vt:lpstr>Rechtsfolgen</vt:lpstr>
      <vt:lpstr>Rechtsfolgen</vt:lpstr>
      <vt:lpstr>Rechtsfolgen</vt:lpstr>
      <vt:lpstr>Alternative</vt:lpstr>
      <vt:lpstr>Besteuerung Übergeber (Asset-Deal)</vt:lpstr>
      <vt:lpstr>Begünstigungen Betriebsaufgabe</vt:lpstr>
      <vt:lpstr>Erwerbstätigkeit</vt:lpstr>
      <vt:lpstr>Gewinnermittlung Übergeber (eU oder PersGes)</vt:lpstr>
      <vt:lpstr>Ansatz Übernehmer bei Kauf (Asset-Deal)</vt:lpstr>
      <vt:lpstr>Verkauf GmbH-Anteile (Share-Deal)</vt:lpstr>
      <vt:lpstr>Kauf GmbH-Anteile (Share-Deal)</vt:lpstr>
      <vt:lpstr>Ansatz Finanzierungskosten</vt:lpstr>
      <vt:lpstr>Sonstige Steuern</vt:lpstr>
      <vt:lpstr>Immobilienertragsteuer</vt:lpstr>
      <vt:lpstr>Immobilienertragsteuer 2</vt:lpstr>
      <vt:lpstr>Sonstige Steuern bei Immobilien</vt:lpstr>
      <vt:lpstr>Umgründung</vt:lpstr>
      <vt:lpstr>Schenkung</vt:lpstr>
      <vt:lpstr>Schenkung 2</vt:lpstr>
      <vt:lpstr>Aufnahme neuer Gesellschafter</vt:lpstr>
      <vt:lpstr>TIPP</vt:lpstr>
      <vt:lpstr>PowerPoint-Präsentation</vt:lpstr>
      <vt:lpstr>Zuverdienst Pension</vt:lpstr>
      <vt:lpstr>Grunderwerbsteuer</vt:lpstr>
      <vt:lpstr>Grunderwerbsteuer 2</vt:lpstr>
      <vt:lpstr>Bsp. Grunderwerbsteuer Familie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Verena Gutwirth</dc:creator>
  <cp:lastModifiedBy>Gutwirth Consulting</cp:lastModifiedBy>
  <cp:revision>47</cp:revision>
  <cp:lastPrinted>2023-05-08T20:36:25Z</cp:lastPrinted>
  <dcterms:created xsi:type="dcterms:W3CDTF">2019-04-07T09:52:30Z</dcterms:created>
  <dcterms:modified xsi:type="dcterms:W3CDTF">2023-05-09T19:13:30Z</dcterms:modified>
</cp:coreProperties>
</file>