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</p:sldMasterIdLst>
  <p:notesMasterIdLst>
    <p:notesMasterId r:id="rId22"/>
  </p:notesMasterIdLst>
  <p:handoutMasterIdLst>
    <p:handoutMasterId r:id="rId23"/>
  </p:handoutMasterIdLst>
  <p:sldIdLst>
    <p:sldId id="256" r:id="rId6"/>
    <p:sldId id="260" r:id="rId7"/>
    <p:sldId id="261" r:id="rId8"/>
    <p:sldId id="263" r:id="rId9"/>
    <p:sldId id="262" r:id="rId10"/>
    <p:sldId id="264" r:id="rId11"/>
    <p:sldId id="265" r:id="rId12"/>
    <p:sldId id="266" r:id="rId13"/>
    <p:sldId id="267" r:id="rId14"/>
    <p:sldId id="269" r:id="rId15"/>
    <p:sldId id="268" r:id="rId16"/>
    <p:sldId id="270" r:id="rId17"/>
    <p:sldId id="271" r:id="rId18"/>
    <p:sldId id="273" r:id="rId19"/>
    <p:sldId id="274" r:id="rId20"/>
    <p:sldId id="272" r:id="rId21"/>
  </p:sldIdLst>
  <p:sldSz cx="9144000" cy="6858000" type="screen4x3"/>
  <p:notesSz cx="6669088" cy="97536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87E"/>
    <a:srgbClr val="E1143C"/>
    <a:srgbClr val="FF3300"/>
    <a:srgbClr val="005B6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60"/>
  </p:normalViewPr>
  <p:slideViewPr>
    <p:cSldViewPr>
      <p:cViewPr varScale="1">
        <p:scale>
          <a:sx n="103" d="100"/>
          <a:sy n="103" d="100"/>
        </p:scale>
        <p:origin x="-1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6F3DF25-2F62-4E06-9F93-CA8DFE2E5595}" type="datetimeFigureOut">
              <a:rPr lang="de-DE"/>
              <a:pPr>
                <a:defRPr/>
              </a:pPr>
              <a:t>06.07.2010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26465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8250" y="926465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43899CE-22F8-4B08-B76E-CA1B6FC76A32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3EB5498-5C8B-4B8D-A6AD-2D8F8D0B0B75}" type="datetimeFigureOut">
              <a:rPr lang="de-DE"/>
              <a:pPr>
                <a:defRPr/>
              </a:pPr>
              <a:t>06.07.2010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31838"/>
            <a:ext cx="4875212" cy="3657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AT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750" y="4632325"/>
            <a:ext cx="5335588" cy="4389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AT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26465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8250" y="926465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027C646-3C2D-40DC-93CE-939A149DEDCE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4213" y="1285860"/>
            <a:ext cx="8002587" cy="928694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4213" y="2428868"/>
            <a:ext cx="7959753" cy="3581406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 smtClean="0"/>
              <a:t>Formatvorlage des Untertitelmasters durch Klicken bearbeiten</a:t>
            </a:r>
            <a:endParaRPr lang="de-AT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1pPr>
            <a:lvl2pPr>
              <a:defRPr baseline="0">
                <a:solidFill>
                  <a:schemeClr val="tx1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  <a:lvl4pPr>
              <a:defRPr baseline="0">
                <a:solidFill>
                  <a:schemeClr val="tx1"/>
                </a:solidFill>
              </a:defRPr>
            </a:lvl4pPr>
            <a:lvl5pPr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286000" y="6375400"/>
            <a:ext cx="542925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de-AT"/>
              <a:t>Jahresversammlung e-Government Experts Group, 29.6.2010</a:t>
            </a:r>
            <a:endParaRPr lang="de-A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/>
              <a:t>Jahresversammlung e-Government Experts Group, 29.6.2010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7430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62500" y="17430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/>
              <a:t>Jahresversammlung e-Government Experts Group, 29.6.2010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/>
              <a:t>Jahresversammlung e-Government Experts Group, 29.6.2010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/>
              <a:t>Jahresversammlung e-Government Experts Group, 29.6.2010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/>
              <a:t>Jahresversammlung e-Government Experts Group, 29.6.2010</a:t>
            </a: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/>
              <a:t>Jahresversammlung e-Government Experts Group, 29.6.2010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AT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/>
              <a:t>Jahresversammlung e-Government Experts Group, 29.6.2010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/>
              <a:t>Jahresversammlung e-Government Experts Group, 29.6.2010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86550" y="908050"/>
            <a:ext cx="2000250" cy="51022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908050"/>
            <a:ext cx="5848350" cy="51022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/>
              <a:t>Jahresversammlung e-Government Experts Group, 29.6.2010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781800" y="6375400"/>
            <a:ext cx="12192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  <a:endParaRPr lang="de-DE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01000" y="6375400"/>
            <a:ext cx="6858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Seite </a:t>
            </a:r>
            <a:fld id="{AAB3F0A9-8D49-4BBB-A3D3-13F31D60891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981075"/>
            <a:ext cx="39243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62500" y="981075"/>
            <a:ext cx="39243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781800" y="6375400"/>
            <a:ext cx="12192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  <a:endParaRPr lang="de-DE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01000" y="6375400"/>
            <a:ext cx="6858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Seite </a:t>
            </a:r>
            <a:fld id="{A4784B8B-410C-4F26-94E9-BB17FBE082F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781800" y="6375400"/>
            <a:ext cx="12192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  <a:endParaRPr lang="de-DE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01000" y="6375400"/>
            <a:ext cx="6858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Seite </a:t>
            </a:r>
            <a:fld id="{64A90096-AEE5-422A-AA7A-1EDED04BFCC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781800" y="6375400"/>
            <a:ext cx="12192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  <a:endParaRPr lang="de-DE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01000" y="6375400"/>
            <a:ext cx="6858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Seite </a:t>
            </a:r>
            <a:fld id="{38F76437-B591-40FA-B91A-E8F94A26A00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781800" y="6375400"/>
            <a:ext cx="12192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  <a:endParaRPr lang="de-DE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01000" y="6375400"/>
            <a:ext cx="6858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Seite </a:t>
            </a:r>
            <a:fld id="{7BED82E9-FA96-4C82-B694-BDC01135A94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781800" y="6375400"/>
            <a:ext cx="12192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  <a:endParaRPr lang="de-DE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01000" y="6375400"/>
            <a:ext cx="6858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Seite </a:t>
            </a:r>
            <a:fld id="{D5B6ACF2-7911-4A13-8583-52D35DCA589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AT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781800" y="6375400"/>
            <a:ext cx="12192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  <a:endParaRPr lang="de-DE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01000" y="6375400"/>
            <a:ext cx="6858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Seite </a:t>
            </a:r>
            <a:fld id="{B0AEC811-6D8F-44CA-B772-4A86A5137BD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781800" y="6375400"/>
            <a:ext cx="12192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  <a:endParaRPr lang="de-DE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01000" y="6375400"/>
            <a:ext cx="6858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Seite </a:t>
            </a:r>
            <a:fld id="{5B475938-C3AF-4562-AD33-FB937E3E7CE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86550" y="44450"/>
            <a:ext cx="2000250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44450"/>
            <a:ext cx="5848350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781800" y="6375400"/>
            <a:ext cx="12192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  <a:endParaRPr lang="de-DE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01000" y="6375400"/>
            <a:ext cx="6858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Seite </a:t>
            </a:r>
            <a:fld id="{98FBB871-DD28-4BF8-93CB-157244738D3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9724610E-D147-4CAC-90E0-06CAA86620B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4AC7EFD1-62B2-4D17-A7E9-73FA7EBB1DB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AE2D83A3-F66F-4B6E-A7D0-3E482E032B8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7430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62500" y="17430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C934E1E5-CBA8-4536-9E5B-A9FEEA91372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CC6DCB45-03D3-44D3-BC52-04FCF937BD0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62A32FDC-FB9B-402D-B282-0053727BFAA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9F6F05C6-0E01-42A0-933D-7105F108946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9A7A070D-2DF2-4B3A-A73E-DE7E8084A28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AT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238371D7-663C-4A11-A4CA-3A7B5AF959A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1BBF336F-0C3D-4FFC-84D6-A0A4E6E0129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86550" y="908050"/>
            <a:ext cx="2000250" cy="51022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908050"/>
            <a:ext cx="5848350" cy="51022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C884750E-D684-4F1B-912F-B586E684CA3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10F9EC59-2BF5-4429-8493-730AAFE8AF3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359BA8B5-A472-425E-8A28-3CA10E8EC4B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51D6DB50-D9FB-40AD-BE4B-444A92FE1DA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981075"/>
            <a:ext cx="39243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62500" y="981075"/>
            <a:ext cx="39243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385A6682-4FF1-4D6D-93DD-E5A4F427BD1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BD2FC1B8-125A-445A-B27E-C7356FA2804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A1B5D4C6-EB3B-4A8A-B441-AA0B50F8F52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2636D9EB-0BB8-43F0-B6BF-CB3972F86F7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B41F47B5-DDDF-41A8-BA7C-71BB702D437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AT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DF9F43B2-DBAF-4432-9A27-F414A31460F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BCECF17E-5176-4304-B25F-5867EFB6B9E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86550" y="44450"/>
            <a:ext cx="2000250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44450"/>
            <a:ext cx="5848350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7B66B453-8203-4861-A451-FBB09D04CC2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18B97B45-138D-486A-A29B-035E2ED54F0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DC5275C0-4D0F-4F87-A978-F892FDCC45A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089BADCD-21B4-4E4F-A084-AB25355FBB8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981075"/>
            <a:ext cx="39243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62500" y="981075"/>
            <a:ext cx="39243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C55FAAE9-424A-47A8-8710-C3C1F0A7C4F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C55841F4-6E20-499F-B2CF-E0EF5514C27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119EC64D-C8F2-4231-93B2-5F7FEC270D4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6CEBC415-463F-4979-ACAA-31C60627CD4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1640ED0C-02CD-4276-BA77-61DA7CE84FB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AT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40914066-3382-4C5F-A472-B188AC635A1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A96E6B03-F8B9-49D0-952F-3252E33E414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86550" y="44450"/>
            <a:ext cx="2000250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44450"/>
            <a:ext cx="5848350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9A856FE3-5BCE-431F-9A8A-FC85FED570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7" descr="ppt_fußzeile_0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6196013"/>
            <a:ext cx="9147175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43075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4313"/>
            <a:ext cx="80010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Mastertitehhdjhlformat bearbeiten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28813" y="6375400"/>
            <a:ext cx="50720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AT"/>
              <a:t>Jahresversammlung e-Government Experts Group, 29.6.2010</a:t>
            </a:r>
            <a:endParaRPr lang="de-AT"/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0" y="1071563"/>
            <a:ext cx="9144000" cy="0"/>
          </a:xfrm>
          <a:prstGeom prst="line">
            <a:avLst/>
          </a:prstGeom>
          <a:noFill/>
          <a:ln w="15875">
            <a:solidFill>
              <a:srgbClr val="008087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pic>
        <p:nvPicPr>
          <p:cNvPr id="1031" name="Picture 4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229475" y="6072188"/>
            <a:ext cx="1914525" cy="82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40" r:id="rId3"/>
    <p:sldLayoutId id="2147483739" r:id="rId4"/>
    <p:sldLayoutId id="2147483738" r:id="rId5"/>
    <p:sldLayoutId id="2147483737" r:id="rId6"/>
    <p:sldLayoutId id="2147483736" r:id="rId7"/>
    <p:sldLayoutId id="2147483735" r:id="rId8"/>
    <p:sldLayoutId id="2147483734" r:id="rId9"/>
    <p:sldLayoutId id="2147483733" r:id="rId10"/>
    <p:sldLayoutId id="2147483732" r:id="rId11"/>
  </p:sldLayoutIdLst>
  <p:transition/>
  <p:timing>
    <p:tnLst>
      <p:par>
        <p:cTn id="1" dur="indefinite" restart="never" nodeType="tmRoot"/>
      </p:par>
    </p:tnLst>
  </p:timing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+mj-lt"/>
          <a:ea typeface="+mj-ea"/>
          <a:cs typeface="ＭＳ Ｐゴシック"/>
        </a:defRPr>
      </a:lvl1pPr>
      <a:lvl2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  <a:cs typeface="ＭＳ Ｐゴシック"/>
        </a:defRPr>
      </a:lvl2pPr>
      <a:lvl3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  <a:cs typeface="ＭＳ Ｐゴシック"/>
        </a:defRPr>
      </a:lvl3pPr>
      <a:lvl4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  <a:cs typeface="ＭＳ Ｐゴシック"/>
        </a:defRPr>
      </a:lvl4pPr>
      <a:lvl5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  <a:cs typeface="ＭＳ Ｐゴシック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120000"/>
        <a:buFont typeface="Arial" charset="0"/>
        <a:buChar char="•"/>
        <a:defRPr sz="2400" b="1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E1143C"/>
        </a:buClr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Symbol" pitchFamily="18" charset="2"/>
        <a:buChar char="-"/>
        <a:defRPr sz="20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E1143C"/>
        </a:buClr>
        <a:buFont typeface="Symbol" pitchFamily="18" charset="2"/>
        <a:buChar char="-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bg1"/>
          </a:solidFill>
          <a:latin typeface="+mn-lt"/>
          <a:ea typeface="+mn-ea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9" descr="ppt_fußzeile_0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-1588" y="6196013"/>
            <a:ext cx="9147176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4450"/>
            <a:ext cx="61912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81075"/>
            <a:ext cx="8001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92275" y="6375400"/>
            <a:ext cx="5013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  <a:endParaRPr lang="de-DE"/>
          </a:p>
        </p:txBody>
      </p:sp>
      <p:sp>
        <p:nvSpPr>
          <p:cNvPr id="43016" name="Line 8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15875">
            <a:solidFill>
              <a:srgbClr val="008087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43018" name="Freeform 10"/>
          <p:cNvSpPr>
            <a:spLocks/>
          </p:cNvSpPr>
          <p:nvPr/>
        </p:nvSpPr>
        <p:spPr bwMode="auto">
          <a:xfrm>
            <a:off x="7145338" y="488950"/>
            <a:ext cx="314325" cy="65088"/>
          </a:xfrm>
          <a:custGeom>
            <a:avLst/>
            <a:gdLst/>
            <a:ahLst/>
            <a:cxnLst>
              <a:cxn ang="0">
                <a:pos x="190" y="41"/>
              </a:cxn>
              <a:cxn ang="0">
                <a:pos x="198" y="0"/>
              </a:cxn>
              <a:cxn ang="0">
                <a:pos x="8" y="0"/>
              </a:cxn>
              <a:cxn ang="0">
                <a:pos x="0" y="41"/>
              </a:cxn>
              <a:cxn ang="0">
                <a:pos x="190" y="41"/>
              </a:cxn>
            </a:cxnLst>
            <a:rect l="0" t="0" r="r" b="b"/>
            <a:pathLst>
              <a:path w="198" h="41">
                <a:moveTo>
                  <a:pt x="190" y="41"/>
                </a:moveTo>
                <a:lnTo>
                  <a:pt x="198" y="0"/>
                </a:lnTo>
                <a:lnTo>
                  <a:pt x="8" y="0"/>
                </a:lnTo>
                <a:lnTo>
                  <a:pt x="0" y="41"/>
                </a:lnTo>
                <a:lnTo>
                  <a:pt x="190" y="41"/>
                </a:lnTo>
                <a:close/>
              </a:path>
            </a:pathLst>
          </a:custGeom>
          <a:solidFill>
            <a:srgbClr val="E1143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43019" name="Freeform 11"/>
          <p:cNvSpPr>
            <a:spLocks/>
          </p:cNvSpPr>
          <p:nvPr/>
        </p:nvSpPr>
        <p:spPr bwMode="auto">
          <a:xfrm>
            <a:off x="7180263" y="317500"/>
            <a:ext cx="312737" cy="65088"/>
          </a:xfrm>
          <a:custGeom>
            <a:avLst/>
            <a:gdLst/>
            <a:ahLst/>
            <a:cxnLst>
              <a:cxn ang="0">
                <a:pos x="189" y="41"/>
              </a:cxn>
              <a:cxn ang="0">
                <a:pos x="197" y="0"/>
              </a:cxn>
              <a:cxn ang="0">
                <a:pos x="8" y="0"/>
              </a:cxn>
              <a:cxn ang="0">
                <a:pos x="0" y="41"/>
              </a:cxn>
              <a:cxn ang="0">
                <a:pos x="189" y="41"/>
              </a:cxn>
            </a:cxnLst>
            <a:rect l="0" t="0" r="r" b="b"/>
            <a:pathLst>
              <a:path w="197" h="41">
                <a:moveTo>
                  <a:pt x="189" y="41"/>
                </a:moveTo>
                <a:lnTo>
                  <a:pt x="197" y="0"/>
                </a:lnTo>
                <a:lnTo>
                  <a:pt x="8" y="0"/>
                </a:lnTo>
                <a:lnTo>
                  <a:pt x="0" y="41"/>
                </a:lnTo>
                <a:lnTo>
                  <a:pt x="189" y="41"/>
                </a:lnTo>
                <a:close/>
              </a:path>
            </a:pathLst>
          </a:custGeom>
          <a:solidFill>
            <a:srgbClr val="E1143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43020" name="Freeform 12"/>
          <p:cNvSpPr>
            <a:spLocks/>
          </p:cNvSpPr>
          <p:nvPr/>
        </p:nvSpPr>
        <p:spPr bwMode="auto">
          <a:xfrm>
            <a:off x="7705725" y="234950"/>
            <a:ext cx="222250" cy="406400"/>
          </a:xfrm>
          <a:custGeom>
            <a:avLst/>
            <a:gdLst/>
            <a:ahLst/>
            <a:cxnLst>
              <a:cxn ang="0">
                <a:pos x="140" y="212"/>
              </a:cxn>
              <a:cxn ang="0">
                <a:pos x="58" y="212"/>
              </a:cxn>
              <a:cxn ang="0">
                <a:pos x="99" y="0"/>
              </a:cxn>
              <a:cxn ang="0">
                <a:pos x="50" y="0"/>
              </a:cxn>
              <a:cxn ang="0">
                <a:pos x="0" y="256"/>
              </a:cxn>
              <a:cxn ang="0">
                <a:pos x="132" y="256"/>
              </a:cxn>
              <a:cxn ang="0">
                <a:pos x="140" y="212"/>
              </a:cxn>
            </a:cxnLst>
            <a:rect l="0" t="0" r="r" b="b"/>
            <a:pathLst>
              <a:path w="140" h="256">
                <a:moveTo>
                  <a:pt x="140" y="212"/>
                </a:moveTo>
                <a:lnTo>
                  <a:pt x="58" y="212"/>
                </a:lnTo>
                <a:lnTo>
                  <a:pt x="99" y="0"/>
                </a:lnTo>
                <a:lnTo>
                  <a:pt x="50" y="0"/>
                </a:lnTo>
                <a:lnTo>
                  <a:pt x="0" y="256"/>
                </a:lnTo>
                <a:lnTo>
                  <a:pt x="132" y="256"/>
                </a:lnTo>
                <a:lnTo>
                  <a:pt x="140" y="212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43021" name="Freeform 13"/>
          <p:cNvSpPr>
            <a:spLocks/>
          </p:cNvSpPr>
          <p:nvPr/>
        </p:nvSpPr>
        <p:spPr bwMode="auto">
          <a:xfrm>
            <a:off x="7958138" y="228600"/>
            <a:ext cx="379412" cy="417513"/>
          </a:xfrm>
          <a:custGeom>
            <a:avLst/>
            <a:gdLst/>
            <a:ahLst/>
            <a:cxnLst>
              <a:cxn ang="0">
                <a:pos x="222" y="6"/>
              </a:cxn>
              <a:cxn ang="0">
                <a:pos x="184" y="1"/>
              </a:cxn>
              <a:cxn ang="0">
                <a:pos x="147" y="1"/>
              </a:cxn>
              <a:cxn ang="0">
                <a:pos x="114" y="7"/>
              </a:cxn>
              <a:cxn ang="0">
                <a:pos x="84" y="19"/>
              </a:cxn>
              <a:cxn ang="0">
                <a:pos x="58" y="37"/>
              </a:cxn>
              <a:cxn ang="0">
                <a:pos x="36" y="59"/>
              </a:cxn>
              <a:cxn ang="0">
                <a:pos x="19" y="86"/>
              </a:cxn>
              <a:cxn ang="0">
                <a:pos x="6" y="115"/>
              </a:cxn>
              <a:cxn ang="0">
                <a:pos x="0" y="149"/>
              </a:cxn>
              <a:cxn ang="0">
                <a:pos x="0" y="176"/>
              </a:cxn>
              <a:cxn ang="0">
                <a:pos x="3" y="197"/>
              </a:cxn>
              <a:cxn ang="0">
                <a:pos x="9" y="214"/>
              </a:cxn>
              <a:cxn ang="0">
                <a:pos x="20" y="229"/>
              </a:cxn>
              <a:cxn ang="0">
                <a:pos x="32" y="243"/>
              </a:cxn>
              <a:cxn ang="0">
                <a:pos x="49" y="253"/>
              </a:cxn>
              <a:cxn ang="0">
                <a:pos x="70" y="259"/>
              </a:cxn>
              <a:cxn ang="0">
                <a:pos x="94" y="263"/>
              </a:cxn>
              <a:cxn ang="0">
                <a:pos x="128" y="262"/>
              </a:cxn>
              <a:cxn ang="0">
                <a:pos x="173" y="255"/>
              </a:cxn>
              <a:cxn ang="0">
                <a:pos x="217" y="125"/>
              </a:cxn>
              <a:cxn ang="0">
                <a:pos x="153" y="214"/>
              </a:cxn>
              <a:cxn ang="0">
                <a:pos x="125" y="219"/>
              </a:cxn>
              <a:cxn ang="0">
                <a:pos x="108" y="219"/>
              </a:cxn>
              <a:cxn ang="0">
                <a:pos x="92" y="216"/>
              </a:cxn>
              <a:cxn ang="0">
                <a:pos x="80" y="212"/>
              </a:cxn>
              <a:cxn ang="0">
                <a:pos x="71" y="205"/>
              </a:cxn>
              <a:cxn ang="0">
                <a:pos x="64" y="197"/>
              </a:cxn>
              <a:cxn ang="0">
                <a:pos x="57" y="182"/>
              </a:cxn>
              <a:cxn ang="0">
                <a:pos x="53" y="160"/>
              </a:cxn>
              <a:cxn ang="0">
                <a:pos x="55" y="137"/>
              </a:cxn>
              <a:cxn ang="0">
                <a:pos x="61" y="115"/>
              </a:cxn>
              <a:cxn ang="0">
                <a:pos x="69" y="96"/>
              </a:cxn>
              <a:cxn ang="0">
                <a:pos x="81" y="78"/>
              </a:cxn>
              <a:cxn ang="0">
                <a:pos x="97" y="64"/>
              </a:cxn>
              <a:cxn ang="0">
                <a:pos x="115" y="53"/>
              </a:cxn>
              <a:cxn ang="0">
                <a:pos x="137" y="47"/>
              </a:cxn>
              <a:cxn ang="0">
                <a:pos x="160" y="44"/>
              </a:cxn>
              <a:cxn ang="0">
                <a:pos x="193" y="47"/>
              </a:cxn>
              <a:cxn ang="0">
                <a:pos x="225" y="57"/>
              </a:cxn>
            </a:cxnLst>
            <a:rect l="0" t="0" r="r" b="b"/>
            <a:pathLst>
              <a:path w="239" h="263">
                <a:moveTo>
                  <a:pt x="239" y="10"/>
                </a:moveTo>
                <a:lnTo>
                  <a:pt x="222" y="6"/>
                </a:lnTo>
                <a:lnTo>
                  <a:pt x="203" y="3"/>
                </a:lnTo>
                <a:lnTo>
                  <a:pt x="184" y="1"/>
                </a:lnTo>
                <a:lnTo>
                  <a:pt x="165" y="0"/>
                </a:lnTo>
                <a:lnTo>
                  <a:pt x="147" y="1"/>
                </a:lnTo>
                <a:lnTo>
                  <a:pt x="130" y="3"/>
                </a:lnTo>
                <a:lnTo>
                  <a:pt x="114" y="7"/>
                </a:lnTo>
                <a:lnTo>
                  <a:pt x="99" y="12"/>
                </a:lnTo>
                <a:lnTo>
                  <a:pt x="84" y="19"/>
                </a:lnTo>
                <a:lnTo>
                  <a:pt x="70" y="28"/>
                </a:lnTo>
                <a:lnTo>
                  <a:pt x="58" y="37"/>
                </a:lnTo>
                <a:lnTo>
                  <a:pt x="46" y="48"/>
                </a:lnTo>
                <a:lnTo>
                  <a:pt x="36" y="59"/>
                </a:lnTo>
                <a:lnTo>
                  <a:pt x="27" y="71"/>
                </a:lnTo>
                <a:lnTo>
                  <a:pt x="19" y="86"/>
                </a:lnTo>
                <a:lnTo>
                  <a:pt x="13" y="100"/>
                </a:lnTo>
                <a:lnTo>
                  <a:pt x="6" y="115"/>
                </a:lnTo>
                <a:lnTo>
                  <a:pt x="3" y="131"/>
                </a:lnTo>
                <a:lnTo>
                  <a:pt x="0" y="149"/>
                </a:lnTo>
                <a:lnTo>
                  <a:pt x="0" y="166"/>
                </a:lnTo>
                <a:lnTo>
                  <a:pt x="0" y="176"/>
                </a:lnTo>
                <a:lnTo>
                  <a:pt x="1" y="187"/>
                </a:lnTo>
                <a:lnTo>
                  <a:pt x="3" y="197"/>
                </a:lnTo>
                <a:lnTo>
                  <a:pt x="6" y="205"/>
                </a:lnTo>
                <a:lnTo>
                  <a:pt x="9" y="214"/>
                </a:lnTo>
                <a:lnTo>
                  <a:pt x="15" y="222"/>
                </a:lnTo>
                <a:lnTo>
                  <a:pt x="20" y="229"/>
                </a:lnTo>
                <a:lnTo>
                  <a:pt x="26" y="236"/>
                </a:lnTo>
                <a:lnTo>
                  <a:pt x="32" y="243"/>
                </a:lnTo>
                <a:lnTo>
                  <a:pt x="40" y="248"/>
                </a:lnTo>
                <a:lnTo>
                  <a:pt x="49" y="253"/>
                </a:lnTo>
                <a:lnTo>
                  <a:pt x="59" y="256"/>
                </a:lnTo>
                <a:lnTo>
                  <a:pt x="70" y="259"/>
                </a:lnTo>
                <a:lnTo>
                  <a:pt x="81" y="262"/>
                </a:lnTo>
                <a:lnTo>
                  <a:pt x="94" y="263"/>
                </a:lnTo>
                <a:lnTo>
                  <a:pt x="107" y="263"/>
                </a:lnTo>
                <a:lnTo>
                  <a:pt x="128" y="262"/>
                </a:lnTo>
                <a:lnTo>
                  <a:pt x="151" y="260"/>
                </a:lnTo>
                <a:lnTo>
                  <a:pt x="173" y="255"/>
                </a:lnTo>
                <a:lnTo>
                  <a:pt x="195" y="249"/>
                </a:lnTo>
                <a:lnTo>
                  <a:pt x="217" y="125"/>
                </a:lnTo>
                <a:lnTo>
                  <a:pt x="169" y="125"/>
                </a:lnTo>
                <a:lnTo>
                  <a:pt x="153" y="214"/>
                </a:lnTo>
                <a:lnTo>
                  <a:pt x="134" y="218"/>
                </a:lnTo>
                <a:lnTo>
                  <a:pt x="125" y="219"/>
                </a:lnTo>
                <a:lnTo>
                  <a:pt x="116" y="219"/>
                </a:lnTo>
                <a:lnTo>
                  <a:pt x="108" y="219"/>
                </a:lnTo>
                <a:lnTo>
                  <a:pt x="100" y="218"/>
                </a:lnTo>
                <a:lnTo>
                  <a:pt x="92" y="216"/>
                </a:lnTo>
                <a:lnTo>
                  <a:pt x="86" y="214"/>
                </a:lnTo>
                <a:lnTo>
                  <a:pt x="80" y="212"/>
                </a:lnTo>
                <a:lnTo>
                  <a:pt x="75" y="208"/>
                </a:lnTo>
                <a:lnTo>
                  <a:pt x="71" y="205"/>
                </a:lnTo>
                <a:lnTo>
                  <a:pt x="67" y="201"/>
                </a:lnTo>
                <a:lnTo>
                  <a:pt x="64" y="197"/>
                </a:lnTo>
                <a:lnTo>
                  <a:pt x="61" y="192"/>
                </a:lnTo>
                <a:lnTo>
                  <a:pt x="57" y="182"/>
                </a:lnTo>
                <a:lnTo>
                  <a:pt x="54" y="171"/>
                </a:lnTo>
                <a:lnTo>
                  <a:pt x="53" y="160"/>
                </a:lnTo>
                <a:lnTo>
                  <a:pt x="54" y="148"/>
                </a:lnTo>
                <a:lnTo>
                  <a:pt x="55" y="137"/>
                </a:lnTo>
                <a:lnTo>
                  <a:pt x="57" y="126"/>
                </a:lnTo>
                <a:lnTo>
                  <a:pt x="61" y="115"/>
                </a:lnTo>
                <a:lnTo>
                  <a:pt x="65" y="106"/>
                </a:lnTo>
                <a:lnTo>
                  <a:pt x="69" y="96"/>
                </a:lnTo>
                <a:lnTo>
                  <a:pt x="75" y="87"/>
                </a:lnTo>
                <a:lnTo>
                  <a:pt x="81" y="78"/>
                </a:lnTo>
                <a:lnTo>
                  <a:pt x="89" y="71"/>
                </a:lnTo>
                <a:lnTo>
                  <a:pt x="97" y="64"/>
                </a:lnTo>
                <a:lnTo>
                  <a:pt x="106" y="58"/>
                </a:lnTo>
                <a:lnTo>
                  <a:pt x="115" y="53"/>
                </a:lnTo>
                <a:lnTo>
                  <a:pt x="125" y="49"/>
                </a:lnTo>
                <a:lnTo>
                  <a:pt x="137" y="47"/>
                </a:lnTo>
                <a:lnTo>
                  <a:pt x="148" y="45"/>
                </a:lnTo>
                <a:lnTo>
                  <a:pt x="160" y="44"/>
                </a:lnTo>
                <a:lnTo>
                  <a:pt x="175" y="45"/>
                </a:lnTo>
                <a:lnTo>
                  <a:pt x="193" y="47"/>
                </a:lnTo>
                <a:lnTo>
                  <a:pt x="208" y="51"/>
                </a:lnTo>
                <a:lnTo>
                  <a:pt x="225" y="57"/>
                </a:lnTo>
                <a:lnTo>
                  <a:pt x="239" y="10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43022" name="Freeform 14"/>
          <p:cNvSpPr>
            <a:spLocks/>
          </p:cNvSpPr>
          <p:nvPr/>
        </p:nvSpPr>
        <p:spPr bwMode="auto">
          <a:xfrm>
            <a:off x="8296275" y="234950"/>
            <a:ext cx="371475" cy="406400"/>
          </a:xfrm>
          <a:custGeom>
            <a:avLst/>
            <a:gdLst/>
            <a:ahLst/>
            <a:cxnLst>
              <a:cxn ang="0">
                <a:pos x="234" y="256"/>
              </a:cxn>
              <a:cxn ang="0">
                <a:pos x="193" y="0"/>
              </a:cxn>
              <a:cxn ang="0">
                <a:pos x="138" y="0"/>
              </a:cxn>
              <a:cxn ang="0">
                <a:pos x="0" y="256"/>
              </a:cxn>
              <a:cxn ang="0">
                <a:pos x="52" y="256"/>
              </a:cxn>
              <a:cxn ang="0">
                <a:pos x="79" y="203"/>
              </a:cxn>
              <a:cxn ang="0">
                <a:pos x="175" y="203"/>
              </a:cxn>
              <a:cxn ang="0">
                <a:pos x="182" y="256"/>
              </a:cxn>
              <a:cxn ang="0">
                <a:pos x="234" y="256"/>
              </a:cxn>
              <a:cxn ang="0">
                <a:pos x="169" y="164"/>
              </a:cxn>
              <a:cxn ang="0">
                <a:pos x="99" y="164"/>
              </a:cxn>
              <a:cxn ang="0">
                <a:pos x="134" y="99"/>
              </a:cxn>
              <a:cxn ang="0">
                <a:pos x="145" y="78"/>
              </a:cxn>
              <a:cxn ang="0">
                <a:pos x="154" y="56"/>
              </a:cxn>
              <a:cxn ang="0">
                <a:pos x="156" y="77"/>
              </a:cxn>
              <a:cxn ang="0">
                <a:pos x="158" y="97"/>
              </a:cxn>
              <a:cxn ang="0">
                <a:pos x="169" y="164"/>
              </a:cxn>
              <a:cxn ang="0">
                <a:pos x="234" y="256"/>
              </a:cxn>
            </a:cxnLst>
            <a:rect l="0" t="0" r="r" b="b"/>
            <a:pathLst>
              <a:path w="234" h="256">
                <a:moveTo>
                  <a:pt x="234" y="256"/>
                </a:moveTo>
                <a:lnTo>
                  <a:pt x="193" y="0"/>
                </a:lnTo>
                <a:lnTo>
                  <a:pt x="138" y="0"/>
                </a:lnTo>
                <a:lnTo>
                  <a:pt x="0" y="256"/>
                </a:lnTo>
                <a:lnTo>
                  <a:pt x="52" y="256"/>
                </a:lnTo>
                <a:lnTo>
                  <a:pt x="79" y="203"/>
                </a:lnTo>
                <a:lnTo>
                  <a:pt x="175" y="203"/>
                </a:lnTo>
                <a:lnTo>
                  <a:pt x="182" y="256"/>
                </a:lnTo>
                <a:lnTo>
                  <a:pt x="234" y="256"/>
                </a:lnTo>
                <a:lnTo>
                  <a:pt x="169" y="164"/>
                </a:lnTo>
                <a:lnTo>
                  <a:pt x="99" y="164"/>
                </a:lnTo>
                <a:lnTo>
                  <a:pt x="134" y="99"/>
                </a:lnTo>
                <a:lnTo>
                  <a:pt x="145" y="78"/>
                </a:lnTo>
                <a:lnTo>
                  <a:pt x="154" y="56"/>
                </a:lnTo>
                <a:lnTo>
                  <a:pt x="156" y="77"/>
                </a:lnTo>
                <a:lnTo>
                  <a:pt x="158" y="97"/>
                </a:lnTo>
                <a:lnTo>
                  <a:pt x="169" y="164"/>
                </a:lnTo>
                <a:lnTo>
                  <a:pt x="234" y="256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43023" name="Freeform 15"/>
          <p:cNvSpPr>
            <a:spLocks/>
          </p:cNvSpPr>
          <p:nvPr/>
        </p:nvSpPr>
        <p:spPr bwMode="auto">
          <a:xfrm>
            <a:off x="7348538" y="574675"/>
            <a:ext cx="312737" cy="65088"/>
          </a:xfrm>
          <a:custGeom>
            <a:avLst/>
            <a:gdLst/>
            <a:ahLst/>
            <a:cxnLst>
              <a:cxn ang="0">
                <a:pos x="189" y="41"/>
              </a:cxn>
              <a:cxn ang="0">
                <a:pos x="197" y="0"/>
              </a:cxn>
              <a:cxn ang="0">
                <a:pos x="8" y="0"/>
              </a:cxn>
              <a:cxn ang="0">
                <a:pos x="0" y="41"/>
              </a:cxn>
              <a:cxn ang="0">
                <a:pos x="189" y="41"/>
              </a:cxn>
            </a:cxnLst>
            <a:rect l="0" t="0" r="r" b="b"/>
            <a:pathLst>
              <a:path w="197" h="41">
                <a:moveTo>
                  <a:pt x="189" y="41"/>
                </a:moveTo>
                <a:lnTo>
                  <a:pt x="197" y="0"/>
                </a:lnTo>
                <a:lnTo>
                  <a:pt x="8" y="0"/>
                </a:lnTo>
                <a:lnTo>
                  <a:pt x="0" y="41"/>
                </a:lnTo>
                <a:lnTo>
                  <a:pt x="189" y="41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43024" name="Freeform 16"/>
          <p:cNvSpPr>
            <a:spLocks/>
          </p:cNvSpPr>
          <p:nvPr/>
        </p:nvSpPr>
        <p:spPr bwMode="auto">
          <a:xfrm>
            <a:off x="7380288" y="403225"/>
            <a:ext cx="311150" cy="65088"/>
          </a:xfrm>
          <a:custGeom>
            <a:avLst/>
            <a:gdLst/>
            <a:ahLst/>
            <a:cxnLst>
              <a:cxn ang="0">
                <a:pos x="188" y="41"/>
              </a:cxn>
              <a:cxn ang="0">
                <a:pos x="196" y="0"/>
              </a:cxn>
              <a:cxn ang="0">
                <a:pos x="8" y="0"/>
              </a:cxn>
              <a:cxn ang="0">
                <a:pos x="0" y="41"/>
              </a:cxn>
              <a:cxn ang="0">
                <a:pos x="188" y="41"/>
              </a:cxn>
            </a:cxnLst>
            <a:rect l="0" t="0" r="r" b="b"/>
            <a:pathLst>
              <a:path w="196" h="41">
                <a:moveTo>
                  <a:pt x="188" y="41"/>
                </a:moveTo>
                <a:lnTo>
                  <a:pt x="196" y="0"/>
                </a:lnTo>
                <a:lnTo>
                  <a:pt x="8" y="0"/>
                </a:lnTo>
                <a:lnTo>
                  <a:pt x="0" y="41"/>
                </a:lnTo>
                <a:lnTo>
                  <a:pt x="188" y="41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43025" name="Freeform 17"/>
          <p:cNvSpPr>
            <a:spLocks/>
          </p:cNvSpPr>
          <p:nvPr/>
        </p:nvSpPr>
        <p:spPr bwMode="auto">
          <a:xfrm>
            <a:off x="7413625" y="231775"/>
            <a:ext cx="312738" cy="65088"/>
          </a:xfrm>
          <a:custGeom>
            <a:avLst/>
            <a:gdLst/>
            <a:ahLst/>
            <a:cxnLst>
              <a:cxn ang="0">
                <a:pos x="190" y="41"/>
              </a:cxn>
              <a:cxn ang="0">
                <a:pos x="197" y="0"/>
              </a:cxn>
              <a:cxn ang="0">
                <a:pos x="8" y="0"/>
              </a:cxn>
              <a:cxn ang="0">
                <a:pos x="0" y="41"/>
              </a:cxn>
              <a:cxn ang="0">
                <a:pos x="190" y="41"/>
              </a:cxn>
            </a:cxnLst>
            <a:rect l="0" t="0" r="r" b="b"/>
            <a:pathLst>
              <a:path w="197" h="41">
                <a:moveTo>
                  <a:pt x="190" y="41"/>
                </a:moveTo>
                <a:lnTo>
                  <a:pt x="197" y="0"/>
                </a:lnTo>
                <a:lnTo>
                  <a:pt x="8" y="0"/>
                </a:lnTo>
                <a:lnTo>
                  <a:pt x="0" y="41"/>
                </a:lnTo>
                <a:lnTo>
                  <a:pt x="190" y="41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1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ransition/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+mj-lt"/>
          <a:ea typeface="+mj-ea"/>
          <a:cs typeface="ＭＳ Ｐゴシック"/>
        </a:defRPr>
      </a:lvl1pPr>
      <a:lvl2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  <a:cs typeface="ＭＳ Ｐゴシック"/>
        </a:defRPr>
      </a:lvl2pPr>
      <a:lvl3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  <a:cs typeface="ＭＳ Ｐゴシック"/>
        </a:defRPr>
      </a:lvl3pPr>
      <a:lvl4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  <a:cs typeface="ＭＳ Ｐゴシック"/>
        </a:defRPr>
      </a:lvl4pPr>
      <a:lvl5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  <a:cs typeface="ＭＳ Ｐゴシック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9" descr="ppt_fußzeile_0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-1588" y="6196013"/>
            <a:ext cx="9147176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908050"/>
            <a:ext cx="80010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43075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81800" y="6375400"/>
            <a:ext cx="121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92275" y="6375400"/>
            <a:ext cx="5013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  <a:endParaRPr lang="de-DE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375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Seite </a:t>
            </a:r>
            <a:fld id="{CA9AE86D-2B3F-497D-8AC6-EE4FFE86350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8376" name="Line 8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15875">
            <a:solidFill>
              <a:srgbClr val="008087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58377" name="AutoShape 9"/>
          <p:cNvSpPr>
            <a:spLocks noChangeAspect="1" noChangeArrowheads="1" noTextEdit="1"/>
          </p:cNvSpPr>
          <p:nvPr/>
        </p:nvSpPr>
        <p:spPr bwMode="auto">
          <a:xfrm>
            <a:off x="7143750" y="228600"/>
            <a:ext cx="15240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58378" name="Freeform 10"/>
          <p:cNvSpPr>
            <a:spLocks/>
          </p:cNvSpPr>
          <p:nvPr/>
        </p:nvSpPr>
        <p:spPr bwMode="auto">
          <a:xfrm>
            <a:off x="7143750" y="488950"/>
            <a:ext cx="314325" cy="65088"/>
          </a:xfrm>
          <a:custGeom>
            <a:avLst/>
            <a:gdLst/>
            <a:ahLst/>
            <a:cxnLst>
              <a:cxn ang="0">
                <a:pos x="190" y="41"/>
              </a:cxn>
              <a:cxn ang="0">
                <a:pos x="198" y="0"/>
              </a:cxn>
              <a:cxn ang="0">
                <a:pos x="8" y="0"/>
              </a:cxn>
              <a:cxn ang="0">
                <a:pos x="0" y="41"/>
              </a:cxn>
              <a:cxn ang="0">
                <a:pos x="190" y="41"/>
              </a:cxn>
            </a:cxnLst>
            <a:rect l="0" t="0" r="r" b="b"/>
            <a:pathLst>
              <a:path w="198" h="41">
                <a:moveTo>
                  <a:pt x="190" y="41"/>
                </a:moveTo>
                <a:lnTo>
                  <a:pt x="198" y="0"/>
                </a:lnTo>
                <a:lnTo>
                  <a:pt x="8" y="0"/>
                </a:lnTo>
                <a:lnTo>
                  <a:pt x="0" y="41"/>
                </a:lnTo>
                <a:lnTo>
                  <a:pt x="190" y="41"/>
                </a:lnTo>
                <a:close/>
              </a:path>
            </a:pathLst>
          </a:custGeom>
          <a:solidFill>
            <a:srgbClr val="E1143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58379" name="Freeform 11"/>
          <p:cNvSpPr>
            <a:spLocks/>
          </p:cNvSpPr>
          <p:nvPr/>
        </p:nvSpPr>
        <p:spPr bwMode="auto">
          <a:xfrm>
            <a:off x="7178675" y="317500"/>
            <a:ext cx="312738" cy="65088"/>
          </a:xfrm>
          <a:custGeom>
            <a:avLst/>
            <a:gdLst/>
            <a:ahLst/>
            <a:cxnLst>
              <a:cxn ang="0">
                <a:pos x="189" y="41"/>
              </a:cxn>
              <a:cxn ang="0">
                <a:pos x="197" y="0"/>
              </a:cxn>
              <a:cxn ang="0">
                <a:pos x="8" y="0"/>
              </a:cxn>
              <a:cxn ang="0">
                <a:pos x="0" y="41"/>
              </a:cxn>
              <a:cxn ang="0">
                <a:pos x="189" y="41"/>
              </a:cxn>
            </a:cxnLst>
            <a:rect l="0" t="0" r="r" b="b"/>
            <a:pathLst>
              <a:path w="197" h="41">
                <a:moveTo>
                  <a:pt x="189" y="41"/>
                </a:moveTo>
                <a:lnTo>
                  <a:pt x="197" y="0"/>
                </a:lnTo>
                <a:lnTo>
                  <a:pt x="8" y="0"/>
                </a:lnTo>
                <a:lnTo>
                  <a:pt x="0" y="41"/>
                </a:lnTo>
                <a:lnTo>
                  <a:pt x="189" y="41"/>
                </a:lnTo>
                <a:close/>
              </a:path>
            </a:pathLst>
          </a:custGeom>
          <a:solidFill>
            <a:srgbClr val="E1143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58380" name="Freeform 12"/>
          <p:cNvSpPr>
            <a:spLocks/>
          </p:cNvSpPr>
          <p:nvPr/>
        </p:nvSpPr>
        <p:spPr bwMode="auto">
          <a:xfrm>
            <a:off x="7704138" y="234950"/>
            <a:ext cx="222250" cy="406400"/>
          </a:xfrm>
          <a:custGeom>
            <a:avLst/>
            <a:gdLst/>
            <a:ahLst/>
            <a:cxnLst>
              <a:cxn ang="0">
                <a:pos x="140" y="212"/>
              </a:cxn>
              <a:cxn ang="0">
                <a:pos x="58" y="212"/>
              </a:cxn>
              <a:cxn ang="0">
                <a:pos x="99" y="0"/>
              </a:cxn>
              <a:cxn ang="0">
                <a:pos x="50" y="0"/>
              </a:cxn>
              <a:cxn ang="0">
                <a:pos x="0" y="256"/>
              </a:cxn>
              <a:cxn ang="0">
                <a:pos x="132" y="256"/>
              </a:cxn>
              <a:cxn ang="0">
                <a:pos x="140" y="212"/>
              </a:cxn>
            </a:cxnLst>
            <a:rect l="0" t="0" r="r" b="b"/>
            <a:pathLst>
              <a:path w="140" h="256">
                <a:moveTo>
                  <a:pt x="140" y="212"/>
                </a:moveTo>
                <a:lnTo>
                  <a:pt x="58" y="212"/>
                </a:lnTo>
                <a:lnTo>
                  <a:pt x="99" y="0"/>
                </a:lnTo>
                <a:lnTo>
                  <a:pt x="50" y="0"/>
                </a:lnTo>
                <a:lnTo>
                  <a:pt x="0" y="256"/>
                </a:lnTo>
                <a:lnTo>
                  <a:pt x="132" y="256"/>
                </a:lnTo>
                <a:lnTo>
                  <a:pt x="140" y="212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58381" name="Freeform 13"/>
          <p:cNvSpPr>
            <a:spLocks/>
          </p:cNvSpPr>
          <p:nvPr/>
        </p:nvSpPr>
        <p:spPr bwMode="auto">
          <a:xfrm>
            <a:off x="7956550" y="228600"/>
            <a:ext cx="379413" cy="417513"/>
          </a:xfrm>
          <a:custGeom>
            <a:avLst/>
            <a:gdLst/>
            <a:ahLst/>
            <a:cxnLst>
              <a:cxn ang="0">
                <a:pos x="222" y="6"/>
              </a:cxn>
              <a:cxn ang="0">
                <a:pos x="184" y="1"/>
              </a:cxn>
              <a:cxn ang="0">
                <a:pos x="147" y="1"/>
              </a:cxn>
              <a:cxn ang="0">
                <a:pos x="114" y="7"/>
              </a:cxn>
              <a:cxn ang="0">
                <a:pos x="84" y="19"/>
              </a:cxn>
              <a:cxn ang="0">
                <a:pos x="58" y="37"/>
              </a:cxn>
              <a:cxn ang="0">
                <a:pos x="36" y="59"/>
              </a:cxn>
              <a:cxn ang="0">
                <a:pos x="19" y="86"/>
              </a:cxn>
              <a:cxn ang="0">
                <a:pos x="6" y="115"/>
              </a:cxn>
              <a:cxn ang="0">
                <a:pos x="0" y="149"/>
              </a:cxn>
              <a:cxn ang="0">
                <a:pos x="0" y="176"/>
              </a:cxn>
              <a:cxn ang="0">
                <a:pos x="3" y="197"/>
              </a:cxn>
              <a:cxn ang="0">
                <a:pos x="9" y="214"/>
              </a:cxn>
              <a:cxn ang="0">
                <a:pos x="20" y="229"/>
              </a:cxn>
              <a:cxn ang="0">
                <a:pos x="32" y="243"/>
              </a:cxn>
              <a:cxn ang="0">
                <a:pos x="49" y="253"/>
              </a:cxn>
              <a:cxn ang="0">
                <a:pos x="70" y="259"/>
              </a:cxn>
              <a:cxn ang="0">
                <a:pos x="94" y="263"/>
              </a:cxn>
              <a:cxn ang="0">
                <a:pos x="128" y="262"/>
              </a:cxn>
              <a:cxn ang="0">
                <a:pos x="173" y="255"/>
              </a:cxn>
              <a:cxn ang="0">
                <a:pos x="217" y="125"/>
              </a:cxn>
              <a:cxn ang="0">
                <a:pos x="153" y="214"/>
              </a:cxn>
              <a:cxn ang="0">
                <a:pos x="125" y="219"/>
              </a:cxn>
              <a:cxn ang="0">
                <a:pos x="108" y="219"/>
              </a:cxn>
              <a:cxn ang="0">
                <a:pos x="92" y="216"/>
              </a:cxn>
              <a:cxn ang="0">
                <a:pos x="80" y="212"/>
              </a:cxn>
              <a:cxn ang="0">
                <a:pos x="71" y="205"/>
              </a:cxn>
              <a:cxn ang="0">
                <a:pos x="64" y="197"/>
              </a:cxn>
              <a:cxn ang="0">
                <a:pos x="57" y="182"/>
              </a:cxn>
              <a:cxn ang="0">
                <a:pos x="53" y="160"/>
              </a:cxn>
              <a:cxn ang="0">
                <a:pos x="55" y="137"/>
              </a:cxn>
              <a:cxn ang="0">
                <a:pos x="61" y="115"/>
              </a:cxn>
              <a:cxn ang="0">
                <a:pos x="69" y="96"/>
              </a:cxn>
              <a:cxn ang="0">
                <a:pos x="81" y="78"/>
              </a:cxn>
              <a:cxn ang="0">
                <a:pos x="97" y="64"/>
              </a:cxn>
              <a:cxn ang="0">
                <a:pos x="115" y="53"/>
              </a:cxn>
              <a:cxn ang="0">
                <a:pos x="137" y="47"/>
              </a:cxn>
              <a:cxn ang="0">
                <a:pos x="160" y="44"/>
              </a:cxn>
              <a:cxn ang="0">
                <a:pos x="193" y="47"/>
              </a:cxn>
              <a:cxn ang="0">
                <a:pos x="225" y="57"/>
              </a:cxn>
            </a:cxnLst>
            <a:rect l="0" t="0" r="r" b="b"/>
            <a:pathLst>
              <a:path w="239" h="263">
                <a:moveTo>
                  <a:pt x="239" y="10"/>
                </a:moveTo>
                <a:lnTo>
                  <a:pt x="222" y="6"/>
                </a:lnTo>
                <a:lnTo>
                  <a:pt x="203" y="3"/>
                </a:lnTo>
                <a:lnTo>
                  <a:pt x="184" y="1"/>
                </a:lnTo>
                <a:lnTo>
                  <a:pt x="165" y="0"/>
                </a:lnTo>
                <a:lnTo>
                  <a:pt x="147" y="1"/>
                </a:lnTo>
                <a:lnTo>
                  <a:pt x="130" y="3"/>
                </a:lnTo>
                <a:lnTo>
                  <a:pt x="114" y="7"/>
                </a:lnTo>
                <a:lnTo>
                  <a:pt x="99" y="12"/>
                </a:lnTo>
                <a:lnTo>
                  <a:pt x="84" y="19"/>
                </a:lnTo>
                <a:lnTo>
                  <a:pt x="70" y="28"/>
                </a:lnTo>
                <a:lnTo>
                  <a:pt x="58" y="37"/>
                </a:lnTo>
                <a:lnTo>
                  <a:pt x="46" y="48"/>
                </a:lnTo>
                <a:lnTo>
                  <a:pt x="36" y="59"/>
                </a:lnTo>
                <a:lnTo>
                  <a:pt x="27" y="71"/>
                </a:lnTo>
                <a:lnTo>
                  <a:pt x="19" y="86"/>
                </a:lnTo>
                <a:lnTo>
                  <a:pt x="13" y="100"/>
                </a:lnTo>
                <a:lnTo>
                  <a:pt x="6" y="115"/>
                </a:lnTo>
                <a:lnTo>
                  <a:pt x="3" y="131"/>
                </a:lnTo>
                <a:lnTo>
                  <a:pt x="0" y="149"/>
                </a:lnTo>
                <a:lnTo>
                  <a:pt x="0" y="166"/>
                </a:lnTo>
                <a:lnTo>
                  <a:pt x="0" y="176"/>
                </a:lnTo>
                <a:lnTo>
                  <a:pt x="1" y="187"/>
                </a:lnTo>
                <a:lnTo>
                  <a:pt x="3" y="197"/>
                </a:lnTo>
                <a:lnTo>
                  <a:pt x="6" y="205"/>
                </a:lnTo>
                <a:lnTo>
                  <a:pt x="9" y="214"/>
                </a:lnTo>
                <a:lnTo>
                  <a:pt x="15" y="222"/>
                </a:lnTo>
                <a:lnTo>
                  <a:pt x="20" y="229"/>
                </a:lnTo>
                <a:lnTo>
                  <a:pt x="26" y="236"/>
                </a:lnTo>
                <a:lnTo>
                  <a:pt x="32" y="243"/>
                </a:lnTo>
                <a:lnTo>
                  <a:pt x="40" y="248"/>
                </a:lnTo>
                <a:lnTo>
                  <a:pt x="49" y="253"/>
                </a:lnTo>
                <a:lnTo>
                  <a:pt x="59" y="256"/>
                </a:lnTo>
                <a:lnTo>
                  <a:pt x="70" y="259"/>
                </a:lnTo>
                <a:lnTo>
                  <a:pt x="81" y="262"/>
                </a:lnTo>
                <a:lnTo>
                  <a:pt x="94" y="263"/>
                </a:lnTo>
                <a:lnTo>
                  <a:pt x="107" y="263"/>
                </a:lnTo>
                <a:lnTo>
                  <a:pt x="128" y="262"/>
                </a:lnTo>
                <a:lnTo>
                  <a:pt x="151" y="260"/>
                </a:lnTo>
                <a:lnTo>
                  <a:pt x="173" y="255"/>
                </a:lnTo>
                <a:lnTo>
                  <a:pt x="195" y="249"/>
                </a:lnTo>
                <a:lnTo>
                  <a:pt x="217" y="125"/>
                </a:lnTo>
                <a:lnTo>
                  <a:pt x="169" y="125"/>
                </a:lnTo>
                <a:lnTo>
                  <a:pt x="153" y="214"/>
                </a:lnTo>
                <a:lnTo>
                  <a:pt x="134" y="218"/>
                </a:lnTo>
                <a:lnTo>
                  <a:pt x="125" y="219"/>
                </a:lnTo>
                <a:lnTo>
                  <a:pt x="116" y="219"/>
                </a:lnTo>
                <a:lnTo>
                  <a:pt x="108" y="219"/>
                </a:lnTo>
                <a:lnTo>
                  <a:pt x="100" y="218"/>
                </a:lnTo>
                <a:lnTo>
                  <a:pt x="92" y="216"/>
                </a:lnTo>
                <a:lnTo>
                  <a:pt x="86" y="214"/>
                </a:lnTo>
                <a:lnTo>
                  <a:pt x="80" y="212"/>
                </a:lnTo>
                <a:lnTo>
                  <a:pt x="75" y="208"/>
                </a:lnTo>
                <a:lnTo>
                  <a:pt x="71" y="205"/>
                </a:lnTo>
                <a:lnTo>
                  <a:pt x="67" y="201"/>
                </a:lnTo>
                <a:lnTo>
                  <a:pt x="64" y="197"/>
                </a:lnTo>
                <a:lnTo>
                  <a:pt x="61" y="192"/>
                </a:lnTo>
                <a:lnTo>
                  <a:pt x="57" y="182"/>
                </a:lnTo>
                <a:lnTo>
                  <a:pt x="54" y="171"/>
                </a:lnTo>
                <a:lnTo>
                  <a:pt x="53" y="160"/>
                </a:lnTo>
                <a:lnTo>
                  <a:pt x="54" y="148"/>
                </a:lnTo>
                <a:lnTo>
                  <a:pt x="55" y="137"/>
                </a:lnTo>
                <a:lnTo>
                  <a:pt x="57" y="126"/>
                </a:lnTo>
                <a:lnTo>
                  <a:pt x="61" y="115"/>
                </a:lnTo>
                <a:lnTo>
                  <a:pt x="65" y="106"/>
                </a:lnTo>
                <a:lnTo>
                  <a:pt x="69" y="96"/>
                </a:lnTo>
                <a:lnTo>
                  <a:pt x="75" y="87"/>
                </a:lnTo>
                <a:lnTo>
                  <a:pt x="81" y="78"/>
                </a:lnTo>
                <a:lnTo>
                  <a:pt x="89" y="71"/>
                </a:lnTo>
                <a:lnTo>
                  <a:pt x="97" y="64"/>
                </a:lnTo>
                <a:lnTo>
                  <a:pt x="106" y="58"/>
                </a:lnTo>
                <a:lnTo>
                  <a:pt x="115" y="53"/>
                </a:lnTo>
                <a:lnTo>
                  <a:pt x="125" y="49"/>
                </a:lnTo>
                <a:lnTo>
                  <a:pt x="137" y="47"/>
                </a:lnTo>
                <a:lnTo>
                  <a:pt x="148" y="45"/>
                </a:lnTo>
                <a:lnTo>
                  <a:pt x="160" y="44"/>
                </a:lnTo>
                <a:lnTo>
                  <a:pt x="175" y="45"/>
                </a:lnTo>
                <a:lnTo>
                  <a:pt x="193" y="47"/>
                </a:lnTo>
                <a:lnTo>
                  <a:pt x="208" y="51"/>
                </a:lnTo>
                <a:lnTo>
                  <a:pt x="225" y="57"/>
                </a:lnTo>
                <a:lnTo>
                  <a:pt x="239" y="10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58382" name="Freeform 14"/>
          <p:cNvSpPr>
            <a:spLocks/>
          </p:cNvSpPr>
          <p:nvPr/>
        </p:nvSpPr>
        <p:spPr bwMode="auto">
          <a:xfrm>
            <a:off x="8294688" y="234950"/>
            <a:ext cx="371475" cy="406400"/>
          </a:xfrm>
          <a:custGeom>
            <a:avLst/>
            <a:gdLst/>
            <a:ahLst/>
            <a:cxnLst>
              <a:cxn ang="0">
                <a:pos x="234" y="256"/>
              </a:cxn>
              <a:cxn ang="0">
                <a:pos x="193" y="0"/>
              </a:cxn>
              <a:cxn ang="0">
                <a:pos x="138" y="0"/>
              </a:cxn>
              <a:cxn ang="0">
                <a:pos x="0" y="256"/>
              </a:cxn>
              <a:cxn ang="0">
                <a:pos x="52" y="256"/>
              </a:cxn>
              <a:cxn ang="0">
                <a:pos x="79" y="203"/>
              </a:cxn>
              <a:cxn ang="0">
                <a:pos x="175" y="203"/>
              </a:cxn>
              <a:cxn ang="0">
                <a:pos x="182" y="256"/>
              </a:cxn>
              <a:cxn ang="0">
                <a:pos x="234" y="256"/>
              </a:cxn>
              <a:cxn ang="0">
                <a:pos x="169" y="164"/>
              </a:cxn>
              <a:cxn ang="0">
                <a:pos x="99" y="164"/>
              </a:cxn>
              <a:cxn ang="0">
                <a:pos x="134" y="99"/>
              </a:cxn>
              <a:cxn ang="0">
                <a:pos x="145" y="78"/>
              </a:cxn>
              <a:cxn ang="0">
                <a:pos x="154" y="56"/>
              </a:cxn>
              <a:cxn ang="0">
                <a:pos x="156" y="77"/>
              </a:cxn>
              <a:cxn ang="0">
                <a:pos x="158" y="97"/>
              </a:cxn>
              <a:cxn ang="0">
                <a:pos x="169" y="164"/>
              </a:cxn>
              <a:cxn ang="0">
                <a:pos x="234" y="256"/>
              </a:cxn>
            </a:cxnLst>
            <a:rect l="0" t="0" r="r" b="b"/>
            <a:pathLst>
              <a:path w="234" h="256">
                <a:moveTo>
                  <a:pt x="234" y="256"/>
                </a:moveTo>
                <a:lnTo>
                  <a:pt x="193" y="0"/>
                </a:lnTo>
                <a:lnTo>
                  <a:pt x="138" y="0"/>
                </a:lnTo>
                <a:lnTo>
                  <a:pt x="0" y="256"/>
                </a:lnTo>
                <a:lnTo>
                  <a:pt x="52" y="256"/>
                </a:lnTo>
                <a:lnTo>
                  <a:pt x="79" y="203"/>
                </a:lnTo>
                <a:lnTo>
                  <a:pt x="175" y="203"/>
                </a:lnTo>
                <a:lnTo>
                  <a:pt x="182" y="256"/>
                </a:lnTo>
                <a:lnTo>
                  <a:pt x="234" y="256"/>
                </a:lnTo>
                <a:lnTo>
                  <a:pt x="169" y="164"/>
                </a:lnTo>
                <a:lnTo>
                  <a:pt x="99" y="164"/>
                </a:lnTo>
                <a:lnTo>
                  <a:pt x="134" y="99"/>
                </a:lnTo>
                <a:lnTo>
                  <a:pt x="145" y="78"/>
                </a:lnTo>
                <a:lnTo>
                  <a:pt x="154" y="56"/>
                </a:lnTo>
                <a:lnTo>
                  <a:pt x="156" y="77"/>
                </a:lnTo>
                <a:lnTo>
                  <a:pt x="158" y="97"/>
                </a:lnTo>
                <a:lnTo>
                  <a:pt x="169" y="164"/>
                </a:lnTo>
                <a:lnTo>
                  <a:pt x="234" y="256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58383" name="Freeform 15"/>
          <p:cNvSpPr>
            <a:spLocks/>
          </p:cNvSpPr>
          <p:nvPr/>
        </p:nvSpPr>
        <p:spPr bwMode="auto">
          <a:xfrm>
            <a:off x="7346950" y="574675"/>
            <a:ext cx="312738" cy="65088"/>
          </a:xfrm>
          <a:custGeom>
            <a:avLst/>
            <a:gdLst/>
            <a:ahLst/>
            <a:cxnLst>
              <a:cxn ang="0">
                <a:pos x="189" y="41"/>
              </a:cxn>
              <a:cxn ang="0">
                <a:pos x="197" y="0"/>
              </a:cxn>
              <a:cxn ang="0">
                <a:pos x="8" y="0"/>
              </a:cxn>
              <a:cxn ang="0">
                <a:pos x="0" y="41"/>
              </a:cxn>
              <a:cxn ang="0">
                <a:pos x="189" y="41"/>
              </a:cxn>
            </a:cxnLst>
            <a:rect l="0" t="0" r="r" b="b"/>
            <a:pathLst>
              <a:path w="197" h="41">
                <a:moveTo>
                  <a:pt x="189" y="41"/>
                </a:moveTo>
                <a:lnTo>
                  <a:pt x="197" y="0"/>
                </a:lnTo>
                <a:lnTo>
                  <a:pt x="8" y="0"/>
                </a:lnTo>
                <a:lnTo>
                  <a:pt x="0" y="41"/>
                </a:lnTo>
                <a:lnTo>
                  <a:pt x="189" y="41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58384" name="Freeform 16"/>
          <p:cNvSpPr>
            <a:spLocks/>
          </p:cNvSpPr>
          <p:nvPr/>
        </p:nvSpPr>
        <p:spPr bwMode="auto">
          <a:xfrm>
            <a:off x="7378700" y="403225"/>
            <a:ext cx="311150" cy="65088"/>
          </a:xfrm>
          <a:custGeom>
            <a:avLst/>
            <a:gdLst/>
            <a:ahLst/>
            <a:cxnLst>
              <a:cxn ang="0">
                <a:pos x="188" y="41"/>
              </a:cxn>
              <a:cxn ang="0">
                <a:pos x="196" y="0"/>
              </a:cxn>
              <a:cxn ang="0">
                <a:pos x="8" y="0"/>
              </a:cxn>
              <a:cxn ang="0">
                <a:pos x="0" y="41"/>
              </a:cxn>
              <a:cxn ang="0">
                <a:pos x="188" y="41"/>
              </a:cxn>
            </a:cxnLst>
            <a:rect l="0" t="0" r="r" b="b"/>
            <a:pathLst>
              <a:path w="196" h="41">
                <a:moveTo>
                  <a:pt x="188" y="41"/>
                </a:moveTo>
                <a:lnTo>
                  <a:pt x="196" y="0"/>
                </a:lnTo>
                <a:lnTo>
                  <a:pt x="8" y="0"/>
                </a:lnTo>
                <a:lnTo>
                  <a:pt x="0" y="41"/>
                </a:lnTo>
                <a:lnTo>
                  <a:pt x="188" y="41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58385" name="Freeform 17"/>
          <p:cNvSpPr>
            <a:spLocks/>
          </p:cNvSpPr>
          <p:nvPr/>
        </p:nvSpPr>
        <p:spPr bwMode="auto">
          <a:xfrm>
            <a:off x="7412038" y="231775"/>
            <a:ext cx="312737" cy="65088"/>
          </a:xfrm>
          <a:custGeom>
            <a:avLst/>
            <a:gdLst/>
            <a:ahLst/>
            <a:cxnLst>
              <a:cxn ang="0">
                <a:pos x="190" y="41"/>
              </a:cxn>
              <a:cxn ang="0">
                <a:pos x="197" y="0"/>
              </a:cxn>
              <a:cxn ang="0">
                <a:pos x="8" y="0"/>
              </a:cxn>
              <a:cxn ang="0">
                <a:pos x="0" y="41"/>
              </a:cxn>
              <a:cxn ang="0">
                <a:pos x="190" y="41"/>
              </a:cxn>
            </a:cxnLst>
            <a:rect l="0" t="0" r="r" b="b"/>
            <a:pathLst>
              <a:path w="197" h="41">
                <a:moveTo>
                  <a:pt x="190" y="41"/>
                </a:moveTo>
                <a:lnTo>
                  <a:pt x="197" y="0"/>
                </a:lnTo>
                <a:lnTo>
                  <a:pt x="8" y="0"/>
                </a:lnTo>
                <a:lnTo>
                  <a:pt x="0" y="41"/>
                </a:lnTo>
                <a:lnTo>
                  <a:pt x="190" y="41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2" r:id="rId2"/>
    <p:sldLayoutId id="2147483751" r:id="rId3"/>
    <p:sldLayoutId id="2147483750" r:id="rId4"/>
    <p:sldLayoutId id="2147483749" r:id="rId5"/>
    <p:sldLayoutId id="2147483748" r:id="rId6"/>
    <p:sldLayoutId id="2147483747" r:id="rId7"/>
    <p:sldLayoutId id="2147483746" r:id="rId8"/>
    <p:sldLayoutId id="2147483745" r:id="rId9"/>
    <p:sldLayoutId id="2147483744" r:id="rId10"/>
    <p:sldLayoutId id="2147483743" r:id="rId11"/>
  </p:sldLayoutIdLst>
  <p:transition/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+mj-lt"/>
          <a:ea typeface="+mj-ea"/>
          <a:cs typeface="ＭＳ Ｐゴシック"/>
        </a:defRPr>
      </a:lvl1pPr>
      <a:lvl2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  <a:cs typeface="ＭＳ Ｐゴシック"/>
        </a:defRPr>
      </a:lvl2pPr>
      <a:lvl3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  <a:cs typeface="ＭＳ Ｐゴシック"/>
        </a:defRPr>
      </a:lvl3pPr>
      <a:lvl4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  <a:cs typeface="ＭＳ Ｐゴシック"/>
        </a:defRPr>
      </a:lvl4pPr>
      <a:lvl5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  <a:cs typeface="ＭＳ Ｐゴシック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Wingdings" pitchFamily="2" charset="2"/>
        <a:defRPr sz="2400" b="1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9" descr="ppt_fußzeile_0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-1588" y="6196013"/>
            <a:ext cx="9147176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4450"/>
            <a:ext cx="61912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81075"/>
            <a:ext cx="8001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81800" y="6375400"/>
            <a:ext cx="121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92275" y="6375400"/>
            <a:ext cx="5013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  <a:endParaRPr lang="de-DE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375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Seite </a:t>
            </a:r>
            <a:fld id="{851BBA38-25A9-448A-BF7B-1F615730BC6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2232" name="Line 8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15875">
            <a:solidFill>
              <a:srgbClr val="008087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52234" name="Freeform 10"/>
          <p:cNvSpPr>
            <a:spLocks/>
          </p:cNvSpPr>
          <p:nvPr/>
        </p:nvSpPr>
        <p:spPr bwMode="auto">
          <a:xfrm>
            <a:off x="7145338" y="488950"/>
            <a:ext cx="314325" cy="65088"/>
          </a:xfrm>
          <a:custGeom>
            <a:avLst/>
            <a:gdLst/>
            <a:ahLst/>
            <a:cxnLst>
              <a:cxn ang="0">
                <a:pos x="190" y="41"/>
              </a:cxn>
              <a:cxn ang="0">
                <a:pos x="198" y="0"/>
              </a:cxn>
              <a:cxn ang="0">
                <a:pos x="8" y="0"/>
              </a:cxn>
              <a:cxn ang="0">
                <a:pos x="0" y="41"/>
              </a:cxn>
              <a:cxn ang="0">
                <a:pos x="190" y="41"/>
              </a:cxn>
            </a:cxnLst>
            <a:rect l="0" t="0" r="r" b="b"/>
            <a:pathLst>
              <a:path w="198" h="41">
                <a:moveTo>
                  <a:pt x="190" y="41"/>
                </a:moveTo>
                <a:lnTo>
                  <a:pt x="198" y="0"/>
                </a:lnTo>
                <a:lnTo>
                  <a:pt x="8" y="0"/>
                </a:lnTo>
                <a:lnTo>
                  <a:pt x="0" y="41"/>
                </a:lnTo>
                <a:lnTo>
                  <a:pt x="190" y="41"/>
                </a:lnTo>
                <a:close/>
              </a:path>
            </a:pathLst>
          </a:custGeom>
          <a:solidFill>
            <a:srgbClr val="E1143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52235" name="Freeform 11"/>
          <p:cNvSpPr>
            <a:spLocks/>
          </p:cNvSpPr>
          <p:nvPr/>
        </p:nvSpPr>
        <p:spPr bwMode="auto">
          <a:xfrm>
            <a:off x="7180263" y="317500"/>
            <a:ext cx="312737" cy="65088"/>
          </a:xfrm>
          <a:custGeom>
            <a:avLst/>
            <a:gdLst/>
            <a:ahLst/>
            <a:cxnLst>
              <a:cxn ang="0">
                <a:pos x="189" y="41"/>
              </a:cxn>
              <a:cxn ang="0">
                <a:pos x="197" y="0"/>
              </a:cxn>
              <a:cxn ang="0">
                <a:pos x="8" y="0"/>
              </a:cxn>
              <a:cxn ang="0">
                <a:pos x="0" y="41"/>
              </a:cxn>
              <a:cxn ang="0">
                <a:pos x="189" y="41"/>
              </a:cxn>
            </a:cxnLst>
            <a:rect l="0" t="0" r="r" b="b"/>
            <a:pathLst>
              <a:path w="197" h="41">
                <a:moveTo>
                  <a:pt x="189" y="41"/>
                </a:moveTo>
                <a:lnTo>
                  <a:pt x="197" y="0"/>
                </a:lnTo>
                <a:lnTo>
                  <a:pt x="8" y="0"/>
                </a:lnTo>
                <a:lnTo>
                  <a:pt x="0" y="41"/>
                </a:lnTo>
                <a:lnTo>
                  <a:pt x="189" y="41"/>
                </a:lnTo>
                <a:close/>
              </a:path>
            </a:pathLst>
          </a:custGeom>
          <a:solidFill>
            <a:srgbClr val="E1143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52236" name="Freeform 12"/>
          <p:cNvSpPr>
            <a:spLocks/>
          </p:cNvSpPr>
          <p:nvPr/>
        </p:nvSpPr>
        <p:spPr bwMode="auto">
          <a:xfrm>
            <a:off x="7705725" y="234950"/>
            <a:ext cx="222250" cy="406400"/>
          </a:xfrm>
          <a:custGeom>
            <a:avLst/>
            <a:gdLst/>
            <a:ahLst/>
            <a:cxnLst>
              <a:cxn ang="0">
                <a:pos x="140" y="212"/>
              </a:cxn>
              <a:cxn ang="0">
                <a:pos x="58" y="212"/>
              </a:cxn>
              <a:cxn ang="0">
                <a:pos x="99" y="0"/>
              </a:cxn>
              <a:cxn ang="0">
                <a:pos x="50" y="0"/>
              </a:cxn>
              <a:cxn ang="0">
                <a:pos x="0" y="256"/>
              </a:cxn>
              <a:cxn ang="0">
                <a:pos x="132" y="256"/>
              </a:cxn>
              <a:cxn ang="0">
                <a:pos x="140" y="212"/>
              </a:cxn>
            </a:cxnLst>
            <a:rect l="0" t="0" r="r" b="b"/>
            <a:pathLst>
              <a:path w="140" h="256">
                <a:moveTo>
                  <a:pt x="140" y="212"/>
                </a:moveTo>
                <a:lnTo>
                  <a:pt x="58" y="212"/>
                </a:lnTo>
                <a:lnTo>
                  <a:pt x="99" y="0"/>
                </a:lnTo>
                <a:lnTo>
                  <a:pt x="50" y="0"/>
                </a:lnTo>
                <a:lnTo>
                  <a:pt x="0" y="256"/>
                </a:lnTo>
                <a:lnTo>
                  <a:pt x="132" y="256"/>
                </a:lnTo>
                <a:lnTo>
                  <a:pt x="140" y="212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52237" name="Freeform 13"/>
          <p:cNvSpPr>
            <a:spLocks/>
          </p:cNvSpPr>
          <p:nvPr/>
        </p:nvSpPr>
        <p:spPr bwMode="auto">
          <a:xfrm>
            <a:off x="7958138" y="228600"/>
            <a:ext cx="379412" cy="417513"/>
          </a:xfrm>
          <a:custGeom>
            <a:avLst/>
            <a:gdLst/>
            <a:ahLst/>
            <a:cxnLst>
              <a:cxn ang="0">
                <a:pos x="222" y="6"/>
              </a:cxn>
              <a:cxn ang="0">
                <a:pos x="184" y="1"/>
              </a:cxn>
              <a:cxn ang="0">
                <a:pos x="147" y="1"/>
              </a:cxn>
              <a:cxn ang="0">
                <a:pos x="114" y="7"/>
              </a:cxn>
              <a:cxn ang="0">
                <a:pos x="84" y="19"/>
              </a:cxn>
              <a:cxn ang="0">
                <a:pos x="58" y="37"/>
              </a:cxn>
              <a:cxn ang="0">
                <a:pos x="36" y="59"/>
              </a:cxn>
              <a:cxn ang="0">
                <a:pos x="19" y="86"/>
              </a:cxn>
              <a:cxn ang="0">
                <a:pos x="6" y="115"/>
              </a:cxn>
              <a:cxn ang="0">
                <a:pos x="0" y="149"/>
              </a:cxn>
              <a:cxn ang="0">
                <a:pos x="0" y="176"/>
              </a:cxn>
              <a:cxn ang="0">
                <a:pos x="3" y="197"/>
              </a:cxn>
              <a:cxn ang="0">
                <a:pos x="9" y="214"/>
              </a:cxn>
              <a:cxn ang="0">
                <a:pos x="20" y="229"/>
              </a:cxn>
              <a:cxn ang="0">
                <a:pos x="32" y="243"/>
              </a:cxn>
              <a:cxn ang="0">
                <a:pos x="49" y="253"/>
              </a:cxn>
              <a:cxn ang="0">
                <a:pos x="70" y="259"/>
              </a:cxn>
              <a:cxn ang="0">
                <a:pos x="94" y="263"/>
              </a:cxn>
              <a:cxn ang="0">
                <a:pos x="128" y="262"/>
              </a:cxn>
              <a:cxn ang="0">
                <a:pos x="173" y="255"/>
              </a:cxn>
              <a:cxn ang="0">
                <a:pos x="217" y="125"/>
              </a:cxn>
              <a:cxn ang="0">
                <a:pos x="153" y="214"/>
              </a:cxn>
              <a:cxn ang="0">
                <a:pos x="125" y="219"/>
              </a:cxn>
              <a:cxn ang="0">
                <a:pos x="108" y="219"/>
              </a:cxn>
              <a:cxn ang="0">
                <a:pos x="92" y="216"/>
              </a:cxn>
              <a:cxn ang="0">
                <a:pos x="80" y="212"/>
              </a:cxn>
              <a:cxn ang="0">
                <a:pos x="71" y="205"/>
              </a:cxn>
              <a:cxn ang="0">
                <a:pos x="64" y="197"/>
              </a:cxn>
              <a:cxn ang="0">
                <a:pos x="57" y="182"/>
              </a:cxn>
              <a:cxn ang="0">
                <a:pos x="53" y="160"/>
              </a:cxn>
              <a:cxn ang="0">
                <a:pos x="55" y="137"/>
              </a:cxn>
              <a:cxn ang="0">
                <a:pos x="61" y="115"/>
              </a:cxn>
              <a:cxn ang="0">
                <a:pos x="69" y="96"/>
              </a:cxn>
              <a:cxn ang="0">
                <a:pos x="81" y="78"/>
              </a:cxn>
              <a:cxn ang="0">
                <a:pos x="97" y="64"/>
              </a:cxn>
              <a:cxn ang="0">
                <a:pos x="115" y="53"/>
              </a:cxn>
              <a:cxn ang="0">
                <a:pos x="137" y="47"/>
              </a:cxn>
              <a:cxn ang="0">
                <a:pos x="160" y="44"/>
              </a:cxn>
              <a:cxn ang="0">
                <a:pos x="193" y="47"/>
              </a:cxn>
              <a:cxn ang="0">
                <a:pos x="225" y="57"/>
              </a:cxn>
            </a:cxnLst>
            <a:rect l="0" t="0" r="r" b="b"/>
            <a:pathLst>
              <a:path w="239" h="263">
                <a:moveTo>
                  <a:pt x="239" y="10"/>
                </a:moveTo>
                <a:lnTo>
                  <a:pt x="222" y="6"/>
                </a:lnTo>
                <a:lnTo>
                  <a:pt x="203" y="3"/>
                </a:lnTo>
                <a:lnTo>
                  <a:pt x="184" y="1"/>
                </a:lnTo>
                <a:lnTo>
                  <a:pt x="165" y="0"/>
                </a:lnTo>
                <a:lnTo>
                  <a:pt x="147" y="1"/>
                </a:lnTo>
                <a:lnTo>
                  <a:pt x="130" y="3"/>
                </a:lnTo>
                <a:lnTo>
                  <a:pt x="114" y="7"/>
                </a:lnTo>
                <a:lnTo>
                  <a:pt x="99" y="12"/>
                </a:lnTo>
                <a:lnTo>
                  <a:pt x="84" y="19"/>
                </a:lnTo>
                <a:lnTo>
                  <a:pt x="70" y="28"/>
                </a:lnTo>
                <a:lnTo>
                  <a:pt x="58" y="37"/>
                </a:lnTo>
                <a:lnTo>
                  <a:pt x="46" y="48"/>
                </a:lnTo>
                <a:lnTo>
                  <a:pt x="36" y="59"/>
                </a:lnTo>
                <a:lnTo>
                  <a:pt x="27" y="71"/>
                </a:lnTo>
                <a:lnTo>
                  <a:pt x="19" y="86"/>
                </a:lnTo>
                <a:lnTo>
                  <a:pt x="13" y="100"/>
                </a:lnTo>
                <a:lnTo>
                  <a:pt x="6" y="115"/>
                </a:lnTo>
                <a:lnTo>
                  <a:pt x="3" y="131"/>
                </a:lnTo>
                <a:lnTo>
                  <a:pt x="0" y="149"/>
                </a:lnTo>
                <a:lnTo>
                  <a:pt x="0" y="166"/>
                </a:lnTo>
                <a:lnTo>
                  <a:pt x="0" y="176"/>
                </a:lnTo>
                <a:lnTo>
                  <a:pt x="1" y="187"/>
                </a:lnTo>
                <a:lnTo>
                  <a:pt x="3" y="197"/>
                </a:lnTo>
                <a:lnTo>
                  <a:pt x="6" y="205"/>
                </a:lnTo>
                <a:lnTo>
                  <a:pt x="9" y="214"/>
                </a:lnTo>
                <a:lnTo>
                  <a:pt x="15" y="222"/>
                </a:lnTo>
                <a:lnTo>
                  <a:pt x="20" y="229"/>
                </a:lnTo>
                <a:lnTo>
                  <a:pt x="26" y="236"/>
                </a:lnTo>
                <a:lnTo>
                  <a:pt x="32" y="243"/>
                </a:lnTo>
                <a:lnTo>
                  <a:pt x="40" y="248"/>
                </a:lnTo>
                <a:lnTo>
                  <a:pt x="49" y="253"/>
                </a:lnTo>
                <a:lnTo>
                  <a:pt x="59" y="256"/>
                </a:lnTo>
                <a:lnTo>
                  <a:pt x="70" y="259"/>
                </a:lnTo>
                <a:lnTo>
                  <a:pt x="81" y="262"/>
                </a:lnTo>
                <a:lnTo>
                  <a:pt x="94" y="263"/>
                </a:lnTo>
                <a:lnTo>
                  <a:pt x="107" y="263"/>
                </a:lnTo>
                <a:lnTo>
                  <a:pt x="128" y="262"/>
                </a:lnTo>
                <a:lnTo>
                  <a:pt x="151" y="260"/>
                </a:lnTo>
                <a:lnTo>
                  <a:pt x="173" y="255"/>
                </a:lnTo>
                <a:lnTo>
                  <a:pt x="195" y="249"/>
                </a:lnTo>
                <a:lnTo>
                  <a:pt x="217" y="125"/>
                </a:lnTo>
                <a:lnTo>
                  <a:pt x="169" y="125"/>
                </a:lnTo>
                <a:lnTo>
                  <a:pt x="153" y="214"/>
                </a:lnTo>
                <a:lnTo>
                  <a:pt x="134" y="218"/>
                </a:lnTo>
                <a:lnTo>
                  <a:pt x="125" y="219"/>
                </a:lnTo>
                <a:lnTo>
                  <a:pt x="116" y="219"/>
                </a:lnTo>
                <a:lnTo>
                  <a:pt x="108" y="219"/>
                </a:lnTo>
                <a:lnTo>
                  <a:pt x="100" y="218"/>
                </a:lnTo>
                <a:lnTo>
                  <a:pt x="92" y="216"/>
                </a:lnTo>
                <a:lnTo>
                  <a:pt x="86" y="214"/>
                </a:lnTo>
                <a:lnTo>
                  <a:pt x="80" y="212"/>
                </a:lnTo>
                <a:lnTo>
                  <a:pt x="75" y="208"/>
                </a:lnTo>
                <a:lnTo>
                  <a:pt x="71" y="205"/>
                </a:lnTo>
                <a:lnTo>
                  <a:pt x="67" y="201"/>
                </a:lnTo>
                <a:lnTo>
                  <a:pt x="64" y="197"/>
                </a:lnTo>
                <a:lnTo>
                  <a:pt x="61" y="192"/>
                </a:lnTo>
                <a:lnTo>
                  <a:pt x="57" y="182"/>
                </a:lnTo>
                <a:lnTo>
                  <a:pt x="54" y="171"/>
                </a:lnTo>
                <a:lnTo>
                  <a:pt x="53" y="160"/>
                </a:lnTo>
                <a:lnTo>
                  <a:pt x="54" y="148"/>
                </a:lnTo>
                <a:lnTo>
                  <a:pt x="55" y="137"/>
                </a:lnTo>
                <a:lnTo>
                  <a:pt x="57" y="126"/>
                </a:lnTo>
                <a:lnTo>
                  <a:pt x="61" y="115"/>
                </a:lnTo>
                <a:lnTo>
                  <a:pt x="65" y="106"/>
                </a:lnTo>
                <a:lnTo>
                  <a:pt x="69" y="96"/>
                </a:lnTo>
                <a:lnTo>
                  <a:pt x="75" y="87"/>
                </a:lnTo>
                <a:lnTo>
                  <a:pt x="81" y="78"/>
                </a:lnTo>
                <a:lnTo>
                  <a:pt x="89" y="71"/>
                </a:lnTo>
                <a:lnTo>
                  <a:pt x="97" y="64"/>
                </a:lnTo>
                <a:lnTo>
                  <a:pt x="106" y="58"/>
                </a:lnTo>
                <a:lnTo>
                  <a:pt x="115" y="53"/>
                </a:lnTo>
                <a:lnTo>
                  <a:pt x="125" y="49"/>
                </a:lnTo>
                <a:lnTo>
                  <a:pt x="137" y="47"/>
                </a:lnTo>
                <a:lnTo>
                  <a:pt x="148" y="45"/>
                </a:lnTo>
                <a:lnTo>
                  <a:pt x="160" y="44"/>
                </a:lnTo>
                <a:lnTo>
                  <a:pt x="175" y="45"/>
                </a:lnTo>
                <a:lnTo>
                  <a:pt x="193" y="47"/>
                </a:lnTo>
                <a:lnTo>
                  <a:pt x="208" y="51"/>
                </a:lnTo>
                <a:lnTo>
                  <a:pt x="225" y="57"/>
                </a:lnTo>
                <a:lnTo>
                  <a:pt x="239" y="10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52238" name="Freeform 14"/>
          <p:cNvSpPr>
            <a:spLocks/>
          </p:cNvSpPr>
          <p:nvPr/>
        </p:nvSpPr>
        <p:spPr bwMode="auto">
          <a:xfrm>
            <a:off x="8296275" y="234950"/>
            <a:ext cx="371475" cy="406400"/>
          </a:xfrm>
          <a:custGeom>
            <a:avLst/>
            <a:gdLst/>
            <a:ahLst/>
            <a:cxnLst>
              <a:cxn ang="0">
                <a:pos x="234" y="256"/>
              </a:cxn>
              <a:cxn ang="0">
                <a:pos x="193" y="0"/>
              </a:cxn>
              <a:cxn ang="0">
                <a:pos x="138" y="0"/>
              </a:cxn>
              <a:cxn ang="0">
                <a:pos x="0" y="256"/>
              </a:cxn>
              <a:cxn ang="0">
                <a:pos x="52" y="256"/>
              </a:cxn>
              <a:cxn ang="0">
                <a:pos x="79" y="203"/>
              </a:cxn>
              <a:cxn ang="0">
                <a:pos x="175" y="203"/>
              </a:cxn>
              <a:cxn ang="0">
                <a:pos x="182" y="256"/>
              </a:cxn>
              <a:cxn ang="0">
                <a:pos x="234" y="256"/>
              </a:cxn>
              <a:cxn ang="0">
                <a:pos x="169" y="164"/>
              </a:cxn>
              <a:cxn ang="0">
                <a:pos x="99" y="164"/>
              </a:cxn>
              <a:cxn ang="0">
                <a:pos x="134" y="99"/>
              </a:cxn>
              <a:cxn ang="0">
                <a:pos x="145" y="78"/>
              </a:cxn>
              <a:cxn ang="0">
                <a:pos x="154" y="56"/>
              </a:cxn>
              <a:cxn ang="0">
                <a:pos x="156" y="77"/>
              </a:cxn>
              <a:cxn ang="0">
                <a:pos x="158" y="97"/>
              </a:cxn>
              <a:cxn ang="0">
                <a:pos x="169" y="164"/>
              </a:cxn>
              <a:cxn ang="0">
                <a:pos x="234" y="256"/>
              </a:cxn>
            </a:cxnLst>
            <a:rect l="0" t="0" r="r" b="b"/>
            <a:pathLst>
              <a:path w="234" h="256">
                <a:moveTo>
                  <a:pt x="234" y="256"/>
                </a:moveTo>
                <a:lnTo>
                  <a:pt x="193" y="0"/>
                </a:lnTo>
                <a:lnTo>
                  <a:pt x="138" y="0"/>
                </a:lnTo>
                <a:lnTo>
                  <a:pt x="0" y="256"/>
                </a:lnTo>
                <a:lnTo>
                  <a:pt x="52" y="256"/>
                </a:lnTo>
                <a:lnTo>
                  <a:pt x="79" y="203"/>
                </a:lnTo>
                <a:lnTo>
                  <a:pt x="175" y="203"/>
                </a:lnTo>
                <a:lnTo>
                  <a:pt x="182" y="256"/>
                </a:lnTo>
                <a:lnTo>
                  <a:pt x="234" y="256"/>
                </a:lnTo>
                <a:lnTo>
                  <a:pt x="169" y="164"/>
                </a:lnTo>
                <a:lnTo>
                  <a:pt x="99" y="164"/>
                </a:lnTo>
                <a:lnTo>
                  <a:pt x="134" y="99"/>
                </a:lnTo>
                <a:lnTo>
                  <a:pt x="145" y="78"/>
                </a:lnTo>
                <a:lnTo>
                  <a:pt x="154" y="56"/>
                </a:lnTo>
                <a:lnTo>
                  <a:pt x="156" y="77"/>
                </a:lnTo>
                <a:lnTo>
                  <a:pt x="158" y="97"/>
                </a:lnTo>
                <a:lnTo>
                  <a:pt x="169" y="164"/>
                </a:lnTo>
                <a:lnTo>
                  <a:pt x="234" y="256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52239" name="Freeform 15"/>
          <p:cNvSpPr>
            <a:spLocks/>
          </p:cNvSpPr>
          <p:nvPr/>
        </p:nvSpPr>
        <p:spPr bwMode="auto">
          <a:xfrm>
            <a:off x="7348538" y="574675"/>
            <a:ext cx="312737" cy="65088"/>
          </a:xfrm>
          <a:custGeom>
            <a:avLst/>
            <a:gdLst/>
            <a:ahLst/>
            <a:cxnLst>
              <a:cxn ang="0">
                <a:pos x="189" y="41"/>
              </a:cxn>
              <a:cxn ang="0">
                <a:pos x="197" y="0"/>
              </a:cxn>
              <a:cxn ang="0">
                <a:pos x="8" y="0"/>
              </a:cxn>
              <a:cxn ang="0">
                <a:pos x="0" y="41"/>
              </a:cxn>
              <a:cxn ang="0">
                <a:pos x="189" y="41"/>
              </a:cxn>
            </a:cxnLst>
            <a:rect l="0" t="0" r="r" b="b"/>
            <a:pathLst>
              <a:path w="197" h="41">
                <a:moveTo>
                  <a:pt x="189" y="41"/>
                </a:moveTo>
                <a:lnTo>
                  <a:pt x="197" y="0"/>
                </a:lnTo>
                <a:lnTo>
                  <a:pt x="8" y="0"/>
                </a:lnTo>
                <a:lnTo>
                  <a:pt x="0" y="41"/>
                </a:lnTo>
                <a:lnTo>
                  <a:pt x="189" y="41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52240" name="Freeform 16"/>
          <p:cNvSpPr>
            <a:spLocks/>
          </p:cNvSpPr>
          <p:nvPr/>
        </p:nvSpPr>
        <p:spPr bwMode="auto">
          <a:xfrm>
            <a:off x="7380288" y="403225"/>
            <a:ext cx="311150" cy="65088"/>
          </a:xfrm>
          <a:custGeom>
            <a:avLst/>
            <a:gdLst/>
            <a:ahLst/>
            <a:cxnLst>
              <a:cxn ang="0">
                <a:pos x="188" y="41"/>
              </a:cxn>
              <a:cxn ang="0">
                <a:pos x="196" y="0"/>
              </a:cxn>
              <a:cxn ang="0">
                <a:pos x="8" y="0"/>
              </a:cxn>
              <a:cxn ang="0">
                <a:pos x="0" y="41"/>
              </a:cxn>
              <a:cxn ang="0">
                <a:pos x="188" y="41"/>
              </a:cxn>
            </a:cxnLst>
            <a:rect l="0" t="0" r="r" b="b"/>
            <a:pathLst>
              <a:path w="196" h="41">
                <a:moveTo>
                  <a:pt x="188" y="41"/>
                </a:moveTo>
                <a:lnTo>
                  <a:pt x="196" y="0"/>
                </a:lnTo>
                <a:lnTo>
                  <a:pt x="8" y="0"/>
                </a:lnTo>
                <a:lnTo>
                  <a:pt x="0" y="41"/>
                </a:lnTo>
                <a:lnTo>
                  <a:pt x="188" y="41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52241" name="Freeform 17"/>
          <p:cNvSpPr>
            <a:spLocks/>
          </p:cNvSpPr>
          <p:nvPr/>
        </p:nvSpPr>
        <p:spPr bwMode="auto">
          <a:xfrm>
            <a:off x="7413625" y="231775"/>
            <a:ext cx="312738" cy="65088"/>
          </a:xfrm>
          <a:custGeom>
            <a:avLst/>
            <a:gdLst/>
            <a:ahLst/>
            <a:cxnLst>
              <a:cxn ang="0">
                <a:pos x="190" y="41"/>
              </a:cxn>
              <a:cxn ang="0">
                <a:pos x="197" y="0"/>
              </a:cxn>
              <a:cxn ang="0">
                <a:pos x="8" y="0"/>
              </a:cxn>
              <a:cxn ang="0">
                <a:pos x="0" y="41"/>
              </a:cxn>
              <a:cxn ang="0">
                <a:pos x="190" y="41"/>
              </a:cxn>
            </a:cxnLst>
            <a:rect l="0" t="0" r="r" b="b"/>
            <a:pathLst>
              <a:path w="197" h="41">
                <a:moveTo>
                  <a:pt x="190" y="41"/>
                </a:moveTo>
                <a:lnTo>
                  <a:pt x="197" y="0"/>
                </a:lnTo>
                <a:lnTo>
                  <a:pt x="8" y="0"/>
                </a:lnTo>
                <a:lnTo>
                  <a:pt x="0" y="41"/>
                </a:lnTo>
                <a:lnTo>
                  <a:pt x="190" y="41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3" r:id="rId2"/>
    <p:sldLayoutId id="2147483762" r:id="rId3"/>
    <p:sldLayoutId id="2147483761" r:id="rId4"/>
    <p:sldLayoutId id="2147483760" r:id="rId5"/>
    <p:sldLayoutId id="2147483759" r:id="rId6"/>
    <p:sldLayoutId id="2147483758" r:id="rId7"/>
    <p:sldLayoutId id="2147483757" r:id="rId8"/>
    <p:sldLayoutId id="2147483756" r:id="rId9"/>
    <p:sldLayoutId id="2147483755" r:id="rId10"/>
    <p:sldLayoutId id="2147483754" r:id="rId11"/>
  </p:sldLayoutIdLst>
  <p:transition/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+mj-lt"/>
          <a:ea typeface="+mj-ea"/>
          <a:cs typeface="ＭＳ Ｐゴシック"/>
        </a:defRPr>
      </a:lvl1pPr>
      <a:lvl2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  <a:cs typeface="ＭＳ Ｐゴシック"/>
        </a:defRPr>
      </a:lvl2pPr>
      <a:lvl3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  <a:cs typeface="ＭＳ Ｐゴシック"/>
        </a:defRPr>
      </a:lvl3pPr>
      <a:lvl4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  <a:cs typeface="ＭＳ Ｐゴシック"/>
        </a:defRPr>
      </a:lvl4pPr>
      <a:lvl5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  <a:cs typeface="ＭＳ Ｐゴシック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Wingdings" pitchFamily="2" charset="2"/>
        <a:defRPr sz="2400" b="1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9" descr="ppt_fußzeile_0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-1588" y="6196013"/>
            <a:ext cx="9147176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4450"/>
            <a:ext cx="61912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81075"/>
            <a:ext cx="8001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81800" y="6375400"/>
            <a:ext cx="121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92275" y="6375400"/>
            <a:ext cx="5013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Jahresversammlung e-Government Experts Group, 29.6.2010</a:t>
            </a:r>
            <a:endParaRPr lang="de-DE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375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Seite </a:t>
            </a:r>
            <a:fld id="{5391CCBC-FF5D-4E49-A760-34CEEC00B54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4520" name="Line 8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15875">
            <a:solidFill>
              <a:srgbClr val="008087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64522" name="Freeform 10"/>
          <p:cNvSpPr>
            <a:spLocks/>
          </p:cNvSpPr>
          <p:nvPr/>
        </p:nvSpPr>
        <p:spPr bwMode="auto">
          <a:xfrm>
            <a:off x="7145338" y="488950"/>
            <a:ext cx="314325" cy="65088"/>
          </a:xfrm>
          <a:custGeom>
            <a:avLst/>
            <a:gdLst/>
            <a:ahLst/>
            <a:cxnLst>
              <a:cxn ang="0">
                <a:pos x="190" y="41"/>
              </a:cxn>
              <a:cxn ang="0">
                <a:pos x="198" y="0"/>
              </a:cxn>
              <a:cxn ang="0">
                <a:pos x="8" y="0"/>
              </a:cxn>
              <a:cxn ang="0">
                <a:pos x="0" y="41"/>
              </a:cxn>
              <a:cxn ang="0">
                <a:pos x="190" y="41"/>
              </a:cxn>
            </a:cxnLst>
            <a:rect l="0" t="0" r="r" b="b"/>
            <a:pathLst>
              <a:path w="198" h="41">
                <a:moveTo>
                  <a:pt x="190" y="41"/>
                </a:moveTo>
                <a:lnTo>
                  <a:pt x="198" y="0"/>
                </a:lnTo>
                <a:lnTo>
                  <a:pt x="8" y="0"/>
                </a:lnTo>
                <a:lnTo>
                  <a:pt x="0" y="41"/>
                </a:lnTo>
                <a:lnTo>
                  <a:pt x="190" y="41"/>
                </a:lnTo>
                <a:close/>
              </a:path>
            </a:pathLst>
          </a:custGeom>
          <a:solidFill>
            <a:srgbClr val="E1143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64523" name="Freeform 11"/>
          <p:cNvSpPr>
            <a:spLocks/>
          </p:cNvSpPr>
          <p:nvPr/>
        </p:nvSpPr>
        <p:spPr bwMode="auto">
          <a:xfrm>
            <a:off x="7180263" y="317500"/>
            <a:ext cx="312737" cy="65088"/>
          </a:xfrm>
          <a:custGeom>
            <a:avLst/>
            <a:gdLst/>
            <a:ahLst/>
            <a:cxnLst>
              <a:cxn ang="0">
                <a:pos x="189" y="41"/>
              </a:cxn>
              <a:cxn ang="0">
                <a:pos x="197" y="0"/>
              </a:cxn>
              <a:cxn ang="0">
                <a:pos x="8" y="0"/>
              </a:cxn>
              <a:cxn ang="0">
                <a:pos x="0" y="41"/>
              </a:cxn>
              <a:cxn ang="0">
                <a:pos x="189" y="41"/>
              </a:cxn>
            </a:cxnLst>
            <a:rect l="0" t="0" r="r" b="b"/>
            <a:pathLst>
              <a:path w="197" h="41">
                <a:moveTo>
                  <a:pt x="189" y="41"/>
                </a:moveTo>
                <a:lnTo>
                  <a:pt x="197" y="0"/>
                </a:lnTo>
                <a:lnTo>
                  <a:pt x="8" y="0"/>
                </a:lnTo>
                <a:lnTo>
                  <a:pt x="0" y="41"/>
                </a:lnTo>
                <a:lnTo>
                  <a:pt x="189" y="41"/>
                </a:lnTo>
                <a:close/>
              </a:path>
            </a:pathLst>
          </a:custGeom>
          <a:solidFill>
            <a:srgbClr val="E1143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64524" name="Freeform 12"/>
          <p:cNvSpPr>
            <a:spLocks/>
          </p:cNvSpPr>
          <p:nvPr/>
        </p:nvSpPr>
        <p:spPr bwMode="auto">
          <a:xfrm>
            <a:off x="7705725" y="234950"/>
            <a:ext cx="222250" cy="406400"/>
          </a:xfrm>
          <a:custGeom>
            <a:avLst/>
            <a:gdLst/>
            <a:ahLst/>
            <a:cxnLst>
              <a:cxn ang="0">
                <a:pos x="140" y="212"/>
              </a:cxn>
              <a:cxn ang="0">
                <a:pos x="58" y="212"/>
              </a:cxn>
              <a:cxn ang="0">
                <a:pos x="99" y="0"/>
              </a:cxn>
              <a:cxn ang="0">
                <a:pos x="50" y="0"/>
              </a:cxn>
              <a:cxn ang="0">
                <a:pos x="0" y="256"/>
              </a:cxn>
              <a:cxn ang="0">
                <a:pos x="132" y="256"/>
              </a:cxn>
              <a:cxn ang="0">
                <a:pos x="140" y="212"/>
              </a:cxn>
            </a:cxnLst>
            <a:rect l="0" t="0" r="r" b="b"/>
            <a:pathLst>
              <a:path w="140" h="256">
                <a:moveTo>
                  <a:pt x="140" y="212"/>
                </a:moveTo>
                <a:lnTo>
                  <a:pt x="58" y="212"/>
                </a:lnTo>
                <a:lnTo>
                  <a:pt x="99" y="0"/>
                </a:lnTo>
                <a:lnTo>
                  <a:pt x="50" y="0"/>
                </a:lnTo>
                <a:lnTo>
                  <a:pt x="0" y="256"/>
                </a:lnTo>
                <a:lnTo>
                  <a:pt x="132" y="256"/>
                </a:lnTo>
                <a:lnTo>
                  <a:pt x="140" y="212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64525" name="Freeform 13"/>
          <p:cNvSpPr>
            <a:spLocks/>
          </p:cNvSpPr>
          <p:nvPr/>
        </p:nvSpPr>
        <p:spPr bwMode="auto">
          <a:xfrm>
            <a:off x="7958138" y="228600"/>
            <a:ext cx="379412" cy="417513"/>
          </a:xfrm>
          <a:custGeom>
            <a:avLst/>
            <a:gdLst/>
            <a:ahLst/>
            <a:cxnLst>
              <a:cxn ang="0">
                <a:pos x="222" y="6"/>
              </a:cxn>
              <a:cxn ang="0">
                <a:pos x="184" y="1"/>
              </a:cxn>
              <a:cxn ang="0">
                <a:pos x="147" y="1"/>
              </a:cxn>
              <a:cxn ang="0">
                <a:pos x="114" y="7"/>
              </a:cxn>
              <a:cxn ang="0">
                <a:pos x="84" y="19"/>
              </a:cxn>
              <a:cxn ang="0">
                <a:pos x="58" y="37"/>
              </a:cxn>
              <a:cxn ang="0">
                <a:pos x="36" y="59"/>
              </a:cxn>
              <a:cxn ang="0">
                <a:pos x="19" y="86"/>
              </a:cxn>
              <a:cxn ang="0">
                <a:pos x="6" y="115"/>
              </a:cxn>
              <a:cxn ang="0">
                <a:pos x="0" y="149"/>
              </a:cxn>
              <a:cxn ang="0">
                <a:pos x="0" y="176"/>
              </a:cxn>
              <a:cxn ang="0">
                <a:pos x="3" y="197"/>
              </a:cxn>
              <a:cxn ang="0">
                <a:pos x="9" y="214"/>
              </a:cxn>
              <a:cxn ang="0">
                <a:pos x="20" y="229"/>
              </a:cxn>
              <a:cxn ang="0">
                <a:pos x="32" y="243"/>
              </a:cxn>
              <a:cxn ang="0">
                <a:pos x="49" y="253"/>
              </a:cxn>
              <a:cxn ang="0">
                <a:pos x="70" y="259"/>
              </a:cxn>
              <a:cxn ang="0">
                <a:pos x="94" y="263"/>
              </a:cxn>
              <a:cxn ang="0">
                <a:pos x="128" y="262"/>
              </a:cxn>
              <a:cxn ang="0">
                <a:pos x="173" y="255"/>
              </a:cxn>
              <a:cxn ang="0">
                <a:pos x="217" y="125"/>
              </a:cxn>
              <a:cxn ang="0">
                <a:pos x="153" y="214"/>
              </a:cxn>
              <a:cxn ang="0">
                <a:pos x="125" y="219"/>
              </a:cxn>
              <a:cxn ang="0">
                <a:pos x="108" y="219"/>
              </a:cxn>
              <a:cxn ang="0">
                <a:pos x="92" y="216"/>
              </a:cxn>
              <a:cxn ang="0">
                <a:pos x="80" y="212"/>
              </a:cxn>
              <a:cxn ang="0">
                <a:pos x="71" y="205"/>
              </a:cxn>
              <a:cxn ang="0">
                <a:pos x="64" y="197"/>
              </a:cxn>
              <a:cxn ang="0">
                <a:pos x="57" y="182"/>
              </a:cxn>
              <a:cxn ang="0">
                <a:pos x="53" y="160"/>
              </a:cxn>
              <a:cxn ang="0">
                <a:pos x="55" y="137"/>
              </a:cxn>
              <a:cxn ang="0">
                <a:pos x="61" y="115"/>
              </a:cxn>
              <a:cxn ang="0">
                <a:pos x="69" y="96"/>
              </a:cxn>
              <a:cxn ang="0">
                <a:pos x="81" y="78"/>
              </a:cxn>
              <a:cxn ang="0">
                <a:pos x="97" y="64"/>
              </a:cxn>
              <a:cxn ang="0">
                <a:pos x="115" y="53"/>
              </a:cxn>
              <a:cxn ang="0">
                <a:pos x="137" y="47"/>
              </a:cxn>
              <a:cxn ang="0">
                <a:pos x="160" y="44"/>
              </a:cxn>
              <a:cxn ang="0">
                <a:pos x="193" y="47"/>
              </a:cxn>
              <a:cxn ang="0">
                <a:pos x="225" y="57"/>
              </a:cxn>
            </a:cxnLst>
            <a:rect l="0" t="0" r="r" b="b"/>
            <a:pathLst>
              <a:path w="239" h="263">
                <a:moveTo>
                  <a:pt x="239" y="10"/>
                </a:moveTo>
                <a:lnTo>
                  <a:pt x="222" y="6"/>
                </a:lnTo>
                <a:lnTo>
                  <a:pt x="203" y="3"/>
                </a:lnTo>
                <a:lnTo>
                  <a:pt x="184" y="1"/>
                </a:lnTo>
                <a:lnTo>
                  <a:pt x="165" y="0"/>
                </a:lnTo>
                <a:lnTo>
                  <a:pt x="147" y="1"/>
                </a:lnTo>
                <a:lnTo>
                  <a:pt x="130" y="3"/>
                </a:lnTo>
                <a:lnTo>
                  <a:pt x="114" y="7"/>
                </a:lnTo>
                <a:lnTo>
                  <a:pt x="99" y="12"/>
                </a:lnTo>
                <a:lnTo>
                  <a:pt x="84" y="19"/>
                </a:lnTo>
                <a:lnTo>
                  <a:pt x="70" y="28"/>
                </a:lnTo>
                <a:lnTo>
                  <a:pt x="58" y="37"/>
                </a:lnTo>
                <a:lnTo>
                  <a:pt x="46" y="48"/>
                </a:lnTo>
                <a:lnTo>
                  <a:pt x="36" y="59"/>
                </a:lnTo>
                <a:lnTo>
                  <a:pt x="27" y="71"/>
                </a:lnTo>
                <a:lnTo>
                  <a:pt x="19" y="86"/>
                </a:lnTo>
                <a:lnTo>
                  <a:pt x="13" y="100"/>
                </a:lnTo>
                <a:lnTo>
                  <a:pt x="6" y="115"/>
                </a:lnTo>
                <a:lnTo>
                  <a:pt x="3" y="131"/>
                </a:lnTo>
                <a:lnTo>
                  <a:pt x="0" y="149"/>
                </a:lnTo>
                <a:lnTo>
                  <a:pt x="0" y="166"/>
                </a:lnTo>
                <a:lnTo>
                  <a:pt x="0" y="176"/>
                </a:lnTo>
                <a:lnTo>
                  <a:pt x="1" y="187"/>
                </a:lnTo>
                <a:lnTo>
                  <a:pt x="3" y="197"/>
                </a:lnTo>
                <a:lnTo>
                  <a:pt x="6" y="205"/>
                </a:lnTo>
                <a:lnTo>
                  <a:pt x="9" y="214"/>
                </a:lnTo>
                <a:lnTo>
                  <a:pt x="15" y="222"/>
                </a:lnTo>
                <a:lnTo>
                  <a:pt x="20" y="229"/>
                </a:lnTo>
                <a:lnTo>
                  <a:pt x="26" y="236"/>
                </a:lnTo>
                <a:lnTo>
                  <a:pt x="32" y="243"/>
                </a:lnTo>
                <a:lnTo>
                  <a:pt x="40" y="248"/>
                </a:lnTo>
                <a:lnTo>
                  <a:pt x="49" y="253"/>
                </a:lnTo>
                <a:lnTo>
                  <a:pt x="59" y="256"/>
                </a:lnTo>
                <a:lnTo>
                  <a:pt x="70" y="259"/>
                </a:lnTo>
                <a:lnTo>
                  <a:pt x="81" y="262"/>
                </a:lnTo>
                <a:lnTo>
                  <a:pt x="94" y="263"/>
                </a:lnTo>
                <a:lnTo>
                  <a:pt x="107" y="263"/>
                </a:lnTo>
                <a:lnTo>
                  <a:pt x="128" y="262"/>
                </a:lnTo>
                <a:lnTo>
                  <a:pt x="151" y="260"/>
                </a:lnTo>
                <a:lnTo>
                  <a:pt x="173" y="255"/>
                </a:lnTo>
                <a:lnTo>
                  <a:pt x="195" y="249"/>
                </a:lnTo>
                <a:lnTo>
                  <a:pt x="217" y="125"/>
                </a:lnTo>
                <a:lnTo>
                  <a:pt x="169" y="125"/>
                </a:lnTo>
                <a:lnTo>
                  <a:pt x="153" y="214"/>
                </a:lnTo>
                <a:lnTo>
                  <a:pt x="134" y="218"/>
                </a:lnTo>
                <a:lnTo>
                  <a:pt x="125" y="219"/>
                </a:lnTo>
                <a:lnTo>
                  <a:pt x="116" y="219"/>
                </a:lnTo>
                <a:lnTo>
                  <a:pt x="108" y="219"/>
                </a:lnTo>
                <a:lnTo>
                  <a:pt x="100" y="218"/>
                </a:lnTo>
                <a:lnTo>
                  <a:pt x="92" y="216"/>
                </a:lnTo>
                <a:lnTo>
                  <a:pt x="86" y="214"/>
                </a:lnTo>
                <a:lnTo>
                  <a:pt x="80" y="212"/>
                </a:lnTo>
                <a:lnTo>
                  <a:pt x="75" y="208"/>
                </a:lnTo>
                <a:lnTo>
                  <a:pt x="71" y="205"/>
                </a:lnTo>
                <a:lnTo>
                  <a:pt x="67" y="201"/>
                </a:lnTo>
                <a:lnTo>
                  <a:pt x="64" y="197"/>
                </a:lnTo>
                <a:lnTo>
                  <a:pt x="61" y="192"/>
                </a:lnTo>
                <a:lnTo>
                  <a:pt x="57" y="182"/>
                </a:lnTo>
                <a:lnTo>
                  <a:pt x="54" y="171"/>
                </a:lnTo>
                <a:lnTo>
                  <a:pt x="53" y="160"/>
                </a:lnTo>
                <a:lnTo>
                  <a:pt x="54" y="148"/>
                </a:lnTo>
                <a:lnTo>
                  <a:pt x="55" y="137"/>
                </a:lnTo>
                <a:lnTo>
                  <a:pt x="57" y="126"/>
                </a:lnTo>
                <a:lnTo>
                  <a:pt x="61" y="115"/>
                </a:lnTo>
                <a:lnTo>
                  <a:pt x="65" y="106"/>
                </a:lnTo>
                <a:lnTo>
                  <a:pt x="69" y="96"/>
                </a:lnTo>
                <a:lnTo>
                  <a:pt x="75" y="87"/>
                </a:lnTo>
                <a:lnTo>
                  <a:pt x="81" y="78"/>
                </a:lnTo>
                <a:lnTo>
                  <a:pt x="89" y="71"/>
                </a:lnTo>
                <a:lnTo>
                  <a:pt x="97" y="64"/>
                </a:lnTo>
                <a:lnTo>
                  <a:pt x="106" y="58"/>
                </a:lnTo>
                <a:lnTo>
                  <a:pt x="115" y="53"/>
                </a:lnTo>
                <a:lnTo>
                  <a:pt x="125" y="49"/>
                </a:lnTo>
                <a:lnTo>
                  <a:pt x="137" y="47"/>
                </a:lnTo>
                <a:lnTo>
                  <a:pt x="148" y="45"/>
                </a:lnTo>
                <a:lnTo>
                  <a:pt x="160" y="44"/>
                </a:lnTo>
                <a:lnTo>
                  <a:pt x="175" y="45"/>
                </a:lnTo>
                <a:lnTo>
                  <a:pt x="193" y="47"/>
                </a:lnTo>
                <a:lnTo>
                  <a:pt x="208" y="51"/>
                </a:lnTo>
                <a:lnTo>
                  <a:pt x="225" y="57"/>
                </a:lnTo>
                <a:lnTo>
                  <a:pt x="239" y="10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64526" name="Freeform 14"/>
          <p:cNvSpPr>
            <a:spLocks/>
          </p:cNvSpPr>
          <p:nvPr/>
        </p:nvSpPr>
        <p:spPr bwMode="auto">
          <a:xfrm>
            <a:off x="8296275" y="234950"/>
            <a:ext cx="371475" cy="406400"/>
          </a:xfrm>
          <a:custGeom>
            <a:avLst/>
            <a:gdLst/>
            <a:ahLst/>
            <a:cxnLst>
              <a:cxn ang="0">
                <a:pos x="234" y="256"/>
              </a:cxn>
              <a:cxn ang="0">
                <a:pos x="193" y="0"/>
              </a:cxn>
              <a:cxn ang="0">
                <a:pos x="138" y="0"/>
              </a:cxn>
              <a:cxn ang="0">
                <a:pos x="0" y="256"/>
              </a:cxn>
              <a:cxn ang="0">
                <a:pos x="52" y="256"/>
              </a:cxn>
              <a:cxn ang="0">
                <a:pos x="79" y="203"/>
              </a:cxn>
              <a:cxn ang="0">
                <a:pos x="175" y="203"/>
              </a:cxn>
              <a:cxn ang="0">
                <a:pos x="182" y="256"/>
              </a:cxn>
              <a:cxn ang="0">
                <a:pos x="234" y="256"/>
              </a:cxn>
              <a:cxn ang="0">
                <a:pos x="169" y="164"/>
              </a:cxn>
              <a:cxn ang="0">
                <a:pos x="99" y="164"/>
              </a:cxn>
              <a:cxn ang="0">
                <a:pos x="134" y="99"/>
              </a:cxn>
              <a:cxn ang="0">
                <a:pos x="145" y="78"/>
              </a:cxn>
              <a:cxn ang="0">
                <a:pos x="154" y="56"/>
              </a:cxn>
              <a:cxn ang="0">
                <a:pos x="156" y="77"/>
              </a:cxn>
              <a:cxn ang="0">
                <a:pos x="158" y="97"/>
              </a:cxn>
              <a:cxn ang="0">
                <a:pos x="169" y="164"/>
              </a:cxn>
              <a:cxn ang="0">
                <a:pos x="234" y="256"/>
              </a:cxn>
            </a:cxnLst>
            <a:rect l="0" t="0" r="r" b="b"/>
            <a:pathLst>
              <a:path w="234" h="256">
                <a:moveTo>
                  <a:pt x="234" y="256"/>
                </a:moveTo>
                <a:lnTo>
                  <a:pt x="193" y="0"/>
                </a:lnTo>
                <a:lnTo>
                  <a:pt x="138" y="0"/>
                </a:lnTo>
                <a:lnTo>
                  <a:pt x="0" y="256"/>
                </a:lnTo>
                <a:lnTo>
                  <a:pt x="52" y="256"/>
                </a:lnTo>
                <a:lnTo>
                  <a:pt x="79" y="203"/>
                </a:lnTo>
                <a:lnTo>
                  <a:pt x="175" y="203"/>
                </a:lnTo>
                <a:lnTo>
                  <a:pt x="182" y="256"/>
                </a:lnTo>
                <a:lnTo>
                  <a:pt x="234" y="256"/>
                </a:lnTo>
                <a:lnTo>
                  <a:pt x="169" y="164"/>
                </a:lnTo>
                <a:lnTo>
                  <a:pt x="99" y="164"/>
                </a:lnTo>
                <a:lnTo>
                  <a:pt x="134" y="99"/>
                </a:lnTo>
                <a:lnTo>
                  <a:pt x="145" y="78"/>
                </a:lnTo>
                <a:lnTo>
                  <a:pt x="154" y="56"/>
                </a:lnTo>
                <a:lnTo>
                  <a:pt x="156" y="77"/>
                </a:lnTo>
                <a:lnTo>
                  <a:pt x="158" y="97"/>
                </a:lnTo>
                <a:lnTo>
                  <a:pt x="169" y="164"/>
                </a:lnTo>
                <a:lnTo>
                  <a:pt x="234" y="256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64527" name="Freeform 15"/>
          <p:cNvSpPr>
            <a:spLocks/>
          </p:cNvSpPr>
          <p:nvPr/>
        </p:nvSpPr>
        <p:spPr bwMode="auto">
          <a:xfrm>
            <a:off x="7348538" y="574675"/>
            <a:ext cx="312737" cy="65088"/>
          </a:xfrm>
          <a:custGeom>
            <a:avLst/>
            <a:gdLst/>
            <a:ahLst/>
            <a:cxnLst>
              <a:cxn ang="0">
                <a:pos x="189" y="41"/>
              </a:cxn>
              <a:cxn ang="0">
                <a:pos x="197" y="0"/>
              </a:cxn>
              <a:cxn ang="0">
                <a:pos x="8" y="0"/>
              </a:cxn>
              <a:cxn ang="0">
                <a:pos x="0" y="41"/>
              </a:cxn>
              <a:cxn ang="0">
                <a:pos x="189" y="41"/>
              </a:cxn>
            </a:cxnLst>
            <a:rect l="0" t="0" r="r" b="b"/>
            <a:pathLst>
              <a:path w="197" h="41">
                <a:moveTo>
                  <a:pt x="189" y="41"/>
                </a:moveTo>
                <a:lnTo>
                  <a:pt x="197" y="0"/>
                </a:lnTo>
                <a:lnTo>
                  <a:pt x="8" y="0"/>
                </a:lnTo>
                <a:lnTo>
                  <a:pt x="0" y="41"/>
                </a:lnTo>
                <a:lnTo>
                  <a:pt x="189" y="41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64528" name="Freeform 16"/>
          <p:cNvSpPr>
            <a:spLocks/>
          </p:cNvSpPr>
          <p:nvPr/>
        </p:nvSpPr>
        <p:spPr bwMode="auto">
          <a:xfrm>
            <a:off x="7380288" y="403225"/>
            <a:ext cx="311150" cy="65088"/>
          </a:xfrm>
          <a:custGeom>
            <a:avLst/>
            <a:gdLst/>
            <a:ahLst/>
            <a:cxnLst>
              <a:cxn ang="0">
                <a:pos x="188" y="41"/>
              </a:cxn>
              <a:cxn ang="0">
                <a:pos x="196" y="0"/>
              </a:cxn>
              <a:cxn ang="0">
                <a:pos x="8" y="0"/>
              </a:cxn>
              <a:cxn ang="0">
                <a:pos x="0" y="41"/>
              </a:cxn>
              <a:cxn ang="0">
                <a:pos x="188" y="41"/>
              </a:cxn>
            </a:cxnLst>
            <a:rect l="0" t="0" r="r" b="b"/>
            <a:pathLst>
              <a:path w="196" h="41">
                <a:moveTo>
                  <a:pt x="188" y="41"/>
                </a:moveTo>
                <a:lnTo>
                  <a:pt x="196" y="0"/>
                </a:lnTo>
                <a:lnTo>
                  <a:pt x="8" y="0"/>
                </a:lnTo>
                <a:lnTo>
                  <a:pt x="0" y="41"/>
                </a:lnTo>
                <a:lnTo>
                  <a:pt x="188" y="41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  <p:sp>
        <p:nvSpPr>
          <p:cNvPr id="64529" name="Freeform 17"/>
          <p:cNvSpPr>
            <a:spLocks/>
          </p:cNvSpPr>
          <p:nvPr/>
        </p:nvSpPr>
        <p:spPr bwMode="auto">
          <a:xfrm>
            <a:off x="7413625" y="231775"/>
            <a:ext cx="312738" cy="65088"/>
          </a:xfrm>
          <a:custGeom>
            <a:avLst/>
            <a:gdLst/>
            <a:ahLst/>
            <a:cxnLst>
              <a:cxn ang="0">
                <a:pos x="190" y="41"/>
              </a:cxn>
              <a:cxn ang="0">
                <a:pos x="197" y="0"/>
              </a:cxn>
              <a:cxn ang="0">
                <a:pos x="8" y="0"/>
              </a:cxn>
              <a:cxn ang="0">
                <a:pos x="0" y="41"/>
              </a:cxn>
              <a:cxn ang="0">
                <a:pos x="190" y="41"/>
              </a:cxn>
            </a:cxnLst>
            <a:rect l="0" t="0" r="r" b="b"/>
            <a:pathLst>
              <a:path w="197" h="41">
                <a:moveTo>
                  <a:pt x="190" y="41"/>
                </a:moveTo>
                <a:lnTo>
                  <a:pt x="197" y="0"/>
                </a:lnTo>
                <a:lnTo>
                  <a:pt x="8" y="0"/>
                </a:lnTo>
                <a:lnTo>
                  <a:pt x="0" y="41"/>
                </a:lnTo>
                <a:lnTo>
                  <a:pt x="190" y="41"/>
                </a:lnTo>
                <a:close/>
              </a:path>
            </a:pathLst>
          </a:custGeom>
          <a:solidFill>
            <a:srgbClr val="00767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4" r:id="rId2"/>
    <p:sldLayoutId id="2147483773" r:id="rId3"/>
    <p:sldLayoutId id="2147483772" r:id="rId4"/>
    <p:sldLayoutId id="2147483771" r:id="rId5"/>
    <p:sldLayoutId id="2147483770" r:id="rId6"/>
    <p:sldLayoutId id="2147483769" r:id="rId7"/>
    <p:sldLayoutId id="2147483768" r:id="rId8"/>
    <p:sldLayoutId id="2147483767" r:id="rId9"/>
    <p:sldLayoutId id="2147483766" r:id="rId10"/>
    <p:sldLayoutId id="2147483765" r:id="rId11"/>
  </p:sldLayoutIdLst>
  <p:transition/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+mj-lt"/>
          <a:ea typeface="+mj-ea"/>
          <a:cs typeface="ＭＳ Ｐゴシック"/>
        </a:defRPr>
      </a:lvl1pPr>
      <a:lvl2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  <a:cs typeface="ＭＳ Ｐゴシック"/>
        </a:defRPr>
      </a:lvl2pPr>
      <a:lvl3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  <a:cs typeface="ＭＳ Ｐゴシック"/>
        </a:defRPr>
      </a:lvl3pPr>
      <a:lvl4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  <a:cs typeface="ＭＳ Ｐゴシック"/>
        </a:defRPr>
      </a:lvl4pPr>
      <a:lvl5pPr algn="l" rtl="0" fontAlgn="base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  <a:cs typeface="ＭＳ Ｐゴシック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8087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Wingdings" pitchFamily="2" charset="2"/>
        <a:defRPr sz="2400" b="1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sundheit.gv.at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sundheit.gv.at/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4.wmf"/><Relationship Id="rId7" Type="http://schemas.openxmlformats.org/officeDocument/2006/relationships/image" Target="../media/image2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el 1"/>
          <p:cNvSpPr>
            <a:spLocks noGrp="1"/>
          </p:cNvSpPr>
          <p:nvPr>
            <p:ph type="ctrTitle"/>
          </p:nvPr>
        </p:nvSpPr>
        <p:spPr>
          <a:xfrm>
            <a:off x="642938" y="3429000"/>
            <a:ext cx="7000875" cy="2500313"/>
          </a:xfrm>
        </p:spPr>
        <p:txBody>
          <a:bodyPr/>
          <a:lstStyle/>
          <a:p>
            <a:r>
              <a:rPr lang="de-AT" sz="4000" smtClean="0">
                <a:solidFill>
                  <a:srgbClr val="00787E"/>
                </a:solidFill>
              </a:rPr>
              <a:t>Vernetzung mit</a:t>
            </a:r>
            <a:br>
              <a:rPr lang="de-AT" sz="4000" smtClean="0">
                <a:solidFill>
                  <a:srgbClr val="00787E"/>
                </a:solidFill>
              </a:rPr>
            </a:br>
            <a:r>
              <a:rPr lang="de-AT" sz="4000" smtClean="0">
                <a:solidFill>
                  <a:srgbClr val="00787E"/>
                </a:solidFill>
              </a:rPr>
              <a:t>Vernetzung rund um</a:t>
            </a:r>
            <a:br>
              <a:rPr lang="de-AT" sz="4000" smtClean="0">
                <a:solidFill>
                  <a:srgbClr val="00787E"/>
                </a:solidFill>
              </a:rPr>
            </a:br>
            <a:r>
              <a:rPr lang="de-AT" sz="4000" smtClean="0">
                <a:solidFill>
                  <a:srgbClr val="00787E"/>
                </a:solidFill>
              </a:rPr>
              <a:t/>
            </a:r>
            <a:br>
              <a:rPr lang="de-AT" sz="4000" smtClean="0">
                <a:solidFill>
                  <a:srgbClr val="00787E"/>
                </a:solidFill>
              </a:rPr>
            </a:br>
            <a:r>
              <a:rPr lang="de-AT" sz="2000" smtClean="0">
                <a:solidFill>
                  <a:srgbClr val="00787E"/>
                </a:solidFill>
              </a:rPr>
              <a:t>Dr. Susanne Herbek</a:t>
            </a:r>
            <a:br>
              <a:rPr lang="de-AT" sz="2000" smtClean="0">
                <a:solidFill>
                  <a:srgbClr val="00787E"/>
                </a:solidFill>
              </a:rPr>
            </a:br>
            <a:r>
              <a:rPr lang="de-AT" sz="2000" smtClean="0">
                <a:solidFill>
                  <a:srgbClr val="00787E"/>
                </a:solidFill>
              </a:rPr>
              <a:t>ELGA GmbH </a:t>
            </a:r>
            <a:r>
              <a:rPr lang="de-AT" sz="4000" smtClean="0">
                <a:solidFill>
                  <a:srgbClr val="00787E"/>
                </a:solidFill>
              </a:rPr>
              <a:t/>
            </a:r>
            <a:br>
              <a:rPr lang="de-AT" sz="4000" smtClean="0">
                <a:solidFill>
                  <a:srgbClr val="00787E"/>
                </a:solidFill>
              </a:rPr>
            </a:br>
            <a:r>
              <a:rPr lang="de-AT" sz="4000" smtClean="0">
                <a:solidFill>
                  <a:srgbClr val="00787E"/>
                </a:solidFill>
              </a:rPr>
              <a:t/>
            </a:r>
            <a:br>
              <a:rPr lang="de-AT" sz="4000" smtClean="0">
                <a:solidFill>
                  <a:srgbClr val="00787E"/>
                </a:solidFill>
              </a:rPr>
            </a:br>
            <a:r>
              <a:rPr lang="de-AT" sz="4000" smtClean="0">
                <a:solidFill>
                  <a:srgbClr val="00787E"/>
                </a:solidFill>
              </a:rPr>
              <a:t/>
            </a:r>
            <a:br>
              <a:rPr lang="de-AT" sz="4000" smtClean="0">
                <a:solidFill>
                  <a:srgbClr val="00787E"/>
                </a:solidFill>
              </a:rPr>
            </a:br>
            <a:endParaRPr lang="de-AT" smtClean="0">
              <a:solidFill>
                <a:srgbClr val="00787E"/>
              </a:solidFill>
            </a:endParaRPr>
          </a:p>
        </p:txBody>
      </p:sp>
      <p:sp>
        <p:nvSpPr>
          <p:cNvPr id="64514" name="Untertitel 2"/>
          <p:cNvSpPr>
            <a:spLocks noGrp="1"/>
          </p:cNvSpPr>
          <p:nvPr>
            <p:ph type="subTitle" idx="1"/>
          </p:nvPr>
        </p:nvSpPr>
        <p:spPr>
          <a:xfrm>
            <a:off x="4357688" y="1285875"/>
            <a:ext cx="4500562" cy="1857375"/>
          </a:xfrm>
        </p:spPr>
        <p:txBody>
          <a:bodyPr/>
          <a:lstStyle/>
          <a:p>
            <a:r>
              <a:rPr lang="de-AT" sz="2400" smtClean="0"/>
              <a:t>Jahresversammlung</a:t>
            </a:r>
            <a:br>
              <a:rPr lang="de-AT" sz="2400" smtClean="0"/>
            </a:br>
            <a:r>
              <a:rPr lang="de-AT" sz="2400" smtClean="0"/>
              <a:t>E-Government Experts Group</a:t>
            </a:r>
            <a:br>
              <a:rPr lang="de-AT" sz="2400" smtClean="0"/>
            </a:br>
            <a:r>
              <a:rPr lang="de-AT" sz="2400" smtClean="0"/>
              <a:t>Fachverband Ubit der WKO</a:t>
            </a:r>
            <a:br>
              <a:rPr lang="de-AT" sz="2400" smtClean="0"/>
            </a:br>
            <a:r>
              <a:rPr lang="de-AT" sz="2400" smtClean="0"/>
              <a:t>WK Niederösterreich</a:t>
            </a:r>
            <a:br>
              <a:rPr lang="de-AT" sz="2400" smtClean="0"/>
            </a:br>
            <a:r>
              <a:rPr lang="de-AT" sz="2400" smtClean="0"/>
              <a:t>29.6.2010</a:t>
            </a:r>
          </a:p>
        </p:txBody>
      </p:sp>
      <p:pic>
        <p:nvPicPr>
          <p:cNvPr id="64515" name="Picture 2" descr="C:\Users\sherbek\Pictures\Vorträge\netz.bmp"/>
          <p:cNvPicPr>
            <a:picLocks noChangeAspect="1" noChangeArrowheads="1"/>
          </p:cNvPicPr>
          <p:nvPr/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0" y="488950"/>
            <a:ext cx="4221163" cy="286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6" name="Picture 64" descr="LogoF_EL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568700"/>
            <a:ext cx="15716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7" name="Picture 64" descr="LogoF_EL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75" y="4140200"/>
            <a:ext cx="15716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SusiH\Desktop\Pictures\ELGA Fotos\festplatte.jpg"/>
          <p:cNvPicPr>
            <a:picLocks noChangeAspect="1" noChangeArrowheads="1"/>
          </p:cNvPicPr>
          <p:nvPr/>
        </p:nvPicPr>
        <p:blipFill>
          <a:blip r:embed="rId2">
            <a:lum bright="22000"/>
          </a:blip>
          <a:srcRect/>
          <a:stretch>
            <a:fillRect/>
          </a:stretch>
        </p:blipFill>
        <p:spPr bwMode="auto">
          <a:xfrm>
            <a:off x="5643563" y="3429000"/>
            <a:ext cx="3500437" cy="226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8" name="Titel 1"/>
          <p:cNvSpPr>
            <a:spLocks noGrp="1"/>
          </p:cNvSpPr>
          <p:nvPr>
            <p:ph type="title"/>
          </p:nvPr>
        </p:nvSpPr>
        <p:spPr>
          <a:xfrm>
            <a:off x="214313" y="307975"/>
            <a:ext cx="7143750" cy="692150"/>
          </a:xfrm>
        </p:spPr>
        <p:txBody>
          <a:bodyPr/>
          <a:lstStyle/>
          <a:p>
            <a:r>
              <a:rPr lang="de-AT" sz="3600" smtClean="0"/>
              <a:t>Elektronische Gesundheitsakte</a:t>
            </a:r>
          </a:p>
        </p:txBody>
      </p:sp>
      <p:sp>
        <p:nvSpPr>
          <p:cNvPr id="65539" name="Inhaltsplatzhalter 2"/>
          <p:cNvSpPr>
            <a:spLocks noGrp="1"/>
          </p:cNvSpPr>
          <p:nvPr>
            <p:ph idx="1"/>
          </p:nvPr>
        </p:nvSpPr>
        <p:spPr>
          <a:xfrm>
            <a:off x="214313" y="1214438"/>
            <a:ext cx="8786812" cy="4786312"/>
          </a:xfrm>
        </p:spPr>
        <p:txBody>
          <a:bodyPr/>
          <a:lstStyle/>
          <a:p>
            <a:r>
              <a:rPr lang="de-AT" smtClean="0"/>
              <a:t>Individuelle Gesundheitsdaten / Krankengeschichten werden heute in den Gesundheitseinrichtungen elektronisch erstellt und gespeichert</a:t>
            </a:r>
          </a:p>
          <a:p>
            <a:r>
              <a:rPr lang="de-AT" smtClean="0"/>
              <a:t>Heute werden elektronische Dokumente meist „verschickt“</a:t>
            </a:r>
          </a:p>
          <a:p>
            <a:r>
              <a:rPr lang="de-AT" smtClean="0"/>
              <a:t>Sie können aber auch „abgerufen“ werden</a:t>
            </a:r>
          </a:p>
          <a:p>
            <a:endParaRPr lang="de-AT" sz="1200" smtClean="0">
              <a:solidFill>
                <a:srgbClr val="E1143C"/>
              </a:solidFill>
            </a:endParaRPr>
          </a:p>
          <a:p>
            <a:pPr>
              <a:buClr>
                <a:srgbClr val="E1143C"/>
              </a:buClr>
              <a:buSzPct val="130000"/>
              <a:buFont typeface="Wingdings" pitchFamily="2" charset="2"/>
              <a:buChar char="Ø"/>
            </a:pPr>
            <a:r>
              <a:rPr lang="de-AT" sz="2800" smtClean="0">
                <a:solidFill>
                  <a:srgbClr val="E1143C"/>
                </a:solidFill>
              </a:rPr>
              <a:t> </a:t>
            </a:r>
            <a:r>
              <a:rPr lang="de-AT" smtClean="0">
                <a:solidFill>
                  <a:srgbClr val="E1143C"/>
                </a:solidFill>
              </a:rPr>
              <a:t>Von den Patienten selbst</a:t>
            </a:r>
          </a:p>
          <a:p>
            <a:pPr>
              <a:buClr>
                <a:srgbClr val="E1143C"/>
              </a:buClr>
              <a:buSzPct val="130000"/>
              <a:buFont typeface="Wingdings" pitchFamily="2" charset="2"/>
              <a:buChar char="Ø"/>
            </a:pPr>
            <a:r>
              <a:rPr lang="de-AT" smtClean="0">
                <a:solidFill>
                  <a:srgbClr val="E1143C"/>
                </a:solidFill>
              </a:rPr>
              <a:t> Von den Gesundheitsdiensten</a:t>
            </a:r>
          </a:p>
          <a:p>
            <a:pPr>
              <a:buClr>
                <a:srgbClr val="E1143C"/>
              </a:buClr>
              <a:buSzPct val="130000"/>
              <a:buFont typeface="Wingdings" pitchFamily="2" charset="2"/>
              <a:buChar char="Ø"/>
            </a:pPr>
            <a:r>
              <a:rPr lang="de-AT" smtClean="0">
                <a:solidFill>
                  <a:srgbClr val="E1143C"/>
                </a:solidFill>
              </a:rPr>
              <a:t> Vorhaben der österreichischen</a:t>
            </a:r>
            <a:br>
              <a:rPr lang="de-AT" smtClean="0">
                <a:solidFill>
                  <a:srgbClr val="E1143C"/>
                </a:solidFill>
              </a:rPr>
            </a:br>
            <a:r>
              <a:rPr lang="de-AT" smtClean="0">
                <a:solidFill>
                  <a:srgbClr val="E1143C"/>
                </a:solidFill>
              </a:rPr>
              <a:t> Bundesregierung zur </a:t>
            </a:r>
            <a:br>
              <a:rPr lang="de-AT" smtClean="0">
                <a:solidFill>
                  <a:srgbClr val="E1143C"/>
                </a:solidFill>
              </a:rPr>
            </a:br>
            <a:r>
              <a:rPr lang="de-AT" smtClean="0">
                <a:solidFill>
                  <a:srgbClr val="E1143C"/>
                </a:solidFill>
              </a:rPr>
              <a:t> Errichtung der </a:t>
            </a:r>
          </a:p>
          <a:p>
            <a:endParaRPr lang="de-AT" smtClean="0"/>
          </a:p>
        </p:txBody>
      </p:sp>
      <p:pic>
        <p:nvPicPr>
          <p:cNvPr id="65540" name="Picture 64" descr="LogoF_EL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25" y="425450"/>
            <a:ext cx="15716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1" name="Picture 64" descr="LogoF_EL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75" y="5608638"/>
            <a:ext cx="1428750" cy="39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2" name="Fußzeilenplatzhalter 8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AT">
                <a:cs typeface="ＭＳ Ｐゴシック"/>
              </a:rPr>
              <a:t>Jahresversammlung e-Government Experts Group, 29.6.2010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el 1"/>
          <p:cNvSpPr>
            <a:spLocks noGrp="1"/>
          </p:cNvSpPr>
          <p:nvPr>
            <p:ph type="title"/>
          </p:nvPr>
        </p:nvSpPr>
        <p:spPr>
          <a:xfrm>
            <a:off x="2571750" y="285750"/>
            <a:ext cx="5715000" cy="692150"/>
          </a:xfrm>
        </p:spPr>
        <p:txBody>
          <a:bodyPr/>
          <a:lstStyle/>
          <a:p>
            <a:r>
              <a:rPr lang="de-AT" sz="3600" smtClean="0"/>
              <a:t>ist politisch beschlossen</a:t>
            </a:r>
          </a:p>
        </p:txBody>
      </p:sp>
      <p:sp>
        <p:nvSpPr>
          <p:cNvPr id="66562" name="Inhaltsplatzhalter 2"/>
          <p:cNvSpPr>
            <a:spLocks noGrp="1"/>
          </p:cNvSpPr>
          <p:nvPr>
            <p:ph idx="1"/>
          </p:nvPr>
        </p:nvSpPr>
        <p:spPr>
          <a:xfrm>
            <a:off x="357188" y="1285875"/>
            <a:ext cx="5857875" cy="4643438"/>
          </a:xfrm>
        </p:spPr>
        <p:txBody>
          <a:bodyPr/>
          <a:lstStyle/>
          <a:p>
            <a:r>
              <a:rPr lang="de-AT" smtClean="0"/>
              <a:t>Gründung der ELGA GmbH</a:t>
            </a:r>
            <a:br>
              <a:rPr lang="de-AT" smtClean="0"/>
            </a:br>
            <a:r>
              <a:rPr lang="de-AT" smtClean="0"/>
              <a:t>zur Errichtung der ELGA durch die Generalversammlung am 20.11.2009</a:t>
            </a:r>
          </a:p>
          <a:p>
            <a:r>
              <a:rPr lang="de-AT" smtClean="0"/>
              <a:t>Eigentümer sind die Systempartner</a:t>
            </a:r>
          </a:p>
          <a:p>
            <a:pPr lvl="1"/>
            <a:r>
              <a:rPr lang="de-AT" smtClean="0"/>
              <a:t>Bund</a:t>
            </a:r>
          </a:p>
          <a:p>
            <a:pPr lvl="1"/>
            <a:r>
              <a:rPr lang="de-AT" smtClean="0"/>
              <a:t>Länder</a:t>
            </a:r>
          </a:p>
          <a:p>
            <a:pPr lvl="1"/>
            <a:r>
              <a:rPr lang="de-AT" smtClean="0"/>
              <a:t>Hauptverband der</a:t>
            </a:r>
            <a:br>
              <a:rPr lang="de-AT" smtClean="0"/>
            </a:br>
            <a:r>
              <a:rPr lang="de-AT" smtClean="0"/>
              <a:t>Sozialversicherungsträger</a:t>
            </a:r>
          </a:p>
          <a:p>
            <a:r>
              <a:rPr lang="de-AT" smtClean="0"/>
              <a:t>Bestellung der Geschäftsführung</a:t>
            </a:r>
          </a:p>
          <a:p>
            <a:pPr lvl="1"/>
            <a:r>
              <a:rPr lang="de-AT" smtClean="0"/>
              <a:t>Dr. Susanne Herbek, 1.1.2010</a:t>
            </a:r>
          </a:p>
          <a:p>
            <a:pPr lvl="1"/>
            <a:r>
              <a:rPr lang="de-AT" smtClean="0"/>
              <a:t>Mag. Hubert Eisl, 1.5.2010</a:t>
            </a:r>
          </a:p>
          <a:p>
            <a:pPr lvl="1"/>
            <a:endParaRPr lang="de-AT" smtClean="0"/>
          </a:p>
        </p:txBody>
      </p:sp>
      <p:pic>
        <p:nvPicPr>
          <p:cNvPr id="66563" name="Picture 64" descr="LogoF_ELG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357188"/>
            <a:ext cx="15716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4" name="Picture 2" descr="C:\Users\sherbek\Pictures\Vorträge\MMDB97883_HubertE_q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83375" y="3786188"/>
            <a:ext cx="2174875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1285875"/>
            <a:ext cx="2197100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6" name="Fußzeilenplatzhalter 9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AT">
                <a:cs typeface="ＭＳ Ｐゴシック"/>
              </a:rPr>
              <a:t>Jahresversammlung e-Government Experts Group, 29.6.2010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3600" smtClean="0"/>
              <a:t>Was ist</a:t>
            </a:r>
            <a:r>
              <a:rPr lang="de-AT" smtClean="0"/>
              <a:t>		        </a:t>
            </a:r>
            <a:r>
              <a:rPr lang="de-AT" sz="3600" smtClean="0"/>
              <a:t>?</a:t>
            </a:r>
          </a:p>
        </p:txBody>
      </p:sp>
      <p:sp>
        <p:nvSpPr>
          <p:cNvPr id="67586" name="Inhaltsplatzhalter 2"/>
          <p:cNvSpPr>
            <a:spLocks noGrp="1"/>
          </p:cNvSpPr>
          <p:nvPr>
            <p:ph idx="1"/>
          </p:nvPr>
        </p:nvSpPr>
        <p:spPr>
          <a:xfrm>
            <a:off x="214313" y="1071563"/>
            <a:ext cx="8501062" cy="5072062"/>
          </a:xfrm>
        </p:spPr>
        <p:txBody>
          <a:bodyPr/>
          <a:lstStyle/>
          <a:p>
            <a:r>
              <a:rPr lang="de-AT" smtClean="0"/>
              <a:t>ELGA ist ein Informationssystem</a:t>
            </a:r>
          </a:p>
          <a:p>
            <a:r>
              <a:rPr lang="de-AT" smtClean="0"/>
              <a:t>für strukturierte elektronische </a:t>
            </a:r>
            <a:br>
              <a:rPr lang="de-AT" smtClean="0"/>
            </a:br>
            <a:r>
              <a:rPr lang="de-AT" smtClean="0"/>
              <a:t>Gesundheitsdaten und</a:t>
            </a:r>
          </a:p>
          <a:p>
            <a:pPr lvl="1"/>
            <a:r>
              <a:rPr lang="de-AT" smtClean="0"/>
              <a:t>stellt diese zielgerichtet</a:t>
            </a:r>
          </a:p>
          <a:p>
            <a:pPr lvl="1"/>
            <a:r>
              <a:rPr lang="de-AT" smtClean="0"/>
              <a:t>den Gesundheitseinrichtungen und </a:t>
            </a:r>
            <a:br>
              <a:rPr lang="de-AT" smtClean="0"/>
            </a:br>
            <a:r>
              <a:rPr lang="de-AT" smtClean="0"/>
              <a:t>Angehörigen von Gesundheitsberufen,</a:t>
            </a:r>
          </a:p>
          <a:p>
            <a:pPr lvl="1"/>
            <a:r>
              <a:rPr lang="de-AT" smtClean="0"/>
              <a:t>wie auch den betroffenen Patienten,</a:t>
            </a:r>
          </a:p>
          <a:p>
            <a:pPr lvl="1"/>
            <a:r>
              <a:rPr lang="de-AT" smtClean="0"/>
              <a:t>unabhängig vom Ort der Erstellung </a:t>
            </a:r>
            <a:br>
              <a:rPr lang="de-AT" smtClean="0"/>
            </a:br>
            <a:r>
              <a:rPr lang="de-AT" smtClean="0"/>
              <a:t>und der Speicherung der Daten</a:t>
            </a:r>
          </a:p>
          <a:p>
            <a:pPr lvl="1"/>
            <a:r>
              <a:rPr lang="de-AT" smtClean="0"/>
              <a:t>rund um die Uhr</a:t>
            </a:r>
          </a:p>
          <a:p>
            <a:pPr lvl="1"/>
            <a:r>
              <a:rPr lang="de-AT" smtClean="0"/>
              <a:t>internetbasiert</a:t>
            </a:r>
          </a:p>
          <a:p>
            <a:pPr>
              <a:buFont typeface="Arial" charset="0"/>
              <a:buNone/>
            </a:pPr>
            <a:r>
              <a:rPr lang="de-AT" smtClean="0"/>
              <a:t>	zur Verfügung.</a:t>
            </a:r>
          </a:p>
          <a:p>
            <a:endParaRPr lang="de-AT" smtClean="0"/>
          </a:p>
        </p:txBody>
      </p:sp>
      <p:pic>
        <p:nvPicPr>
          <p:cNvPr id="67587" name="Picture 64" descr="LogoF_ELG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0" y="285750"/>
            <a:ext cx="15240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8" name="Picture 2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6253163" y="1500188"/>
            <a:ext cx="2890837" cy="464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9" name="Fußzeilenplatzhalter 8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AT">
                <a:cs typeface="ＭＳ Ｐゴシック"/>
              </a:rPr>
              <a:t>Jahresversammlung e-Government Experts Group, 29.6.2010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2" descr="C:\Users\SusiH\Desktop\Pictures\ELGA Fotos\karte_oesterreich.jpg"/>
          <p:cNvPicPr>
            <a:picLocks noChangeAspect="1" noChangeArrowheads="1"/>
          </p:cNvPicPr>
          <p:nvPr/>
        </p:nvPicPr>
        <p:blipFill>
          <a:blip r:embed="rId2">
            <a:lum bright="60000"/>
          </a:blip>
          <a:srcRect/>
          <a:stretch>
            <a:fillRect/>
          </a:stretch>
        </p:blipFill>
        <p:spPr bwMode="auto">
          <a:xfrm>
            <a:off x="2641600" y="2428875"/>
            <a:ext cx="6502400" cy="372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3600" smtClean="0"/>
              <a:t>Wozu brauchen wir		     ?</a:t>
            </a:r>
          </a:p>
        </p:txBody>
      </p:sp>
      <p:sp>
        <p:nvSpPr>
          <p:cNvPr id="68611" name="Inhaltsplatzhalter 2"/>
          <p:cNvSpPr>
            <a:spLocks noGrp="1"/>
          </p:cNvSpPr>
          <p:nvPr>
            <p:ph sz="half" idx="1"/>
          </p:nvPr>
        </p:nvSpPr>
        <p:spPr>
          <a:xfrm>
            <a:off x="357188" y="1143000"/>
            <a:ext cx="8572500" cy="4857750"/>
          </a:xfrm>
        </p:spPr>
        <p:txBody>
          <a:bodyPr/>
          <a:lstStyle/>
          <a:p>
            <a:r>
              <a:rPr lang="de-AT" smtClean="0"/>
              <a:t>Das österreichische Gesundheitswesen ist hochfragmentiert – </a:t>
            </a:r>
            <a:r>
              <a:rPr lang="de-AT" smtClean="0">
                <a:solidFill>
                  <a:srgbClr val="FF0000"/>
                </a:solidFill>
              </a:rPr>
              <a:t>Vernetzung ist nötig</a:t>
            </a:r>
          </a:p>
          <a:p>
            <a:r>
              <a:rPr lang="de-AT" smtClean="0"/>
              <a:t>Gesundheitspolitik - Gesundheitsfinanzierung</a:t>
            </a:r>
          </a:p>
          <a:p>
            <a:pPr lvl="1"/>
            <a:r>
              <a:rPr lang="de-AT" b="1" smtClean="0"/>
              <a:t>Integrierte Versorgung</a:t>
            </a:r>
          </a:p>
          <a:p>
            <a:pPr lvl="1"/>
            <a:r>
              <a:rPr lang="de-AT" b="1" smtClean="0"/>
              <a:t>Überwendung der Grenzen </a:t>
            </a:r>
            <a:br>
              <a:rPr lang="de-AT" b="1" smtClean="0"/>
            </a:br>
            <a:r>
              <a:rPr lang="de-AT" b="1" smtClean="0"/>
              <a:t>zwischen Gesundheits- und Sozialsektor</a:t>
            </a:r>
          </a:p>
          <a:p>
            <a:pPr lvl="1"/>
            <a:r>
              <a:rPr lang="de-AT" b="1" smtClean="0"/>
              <a:t>Intra- und extramurale Versorgung</a:t>
            </a:r>
          </a:p>
          <a:p>
            <a:pPr lvl="1"/>
            <a:r>
              <a:rPr lang="de-AT" b="1" smtClean="0"/>
              <a:t>Landesübergreifend</a:t>
            </a:r>
          </a:p>
          <a:p>
            <a:pPr lvl="1"/>
            <a:r>
              <a:rPr lang="de-AT" b="1" smtClean="0"/>
              <a:t>Trägerübergreifend</a:t>
            </a:r>
          </a:p>
          <a:p>
            <a:pPr lvl="1"/>
            <a:r>
              <a:rPr lang="de-AT" b="1" smtClean="0"/>
              <a:t>Organisationsübergreifend</a:t>
            </a:r>
          </a:p>
          <a:p>
            <a:pPr lvl="1"/>
            <a:r>
              <a:rPr lang="de-AT" b="1" smtClean="0"/>
              <a:t>Internationale Anbindung</a:t>
            </a:r>
          </a:p>
        </p:txBody>
      </p:sp>
      <p:pic>
        <p:nvPicPr>
          <p:cNvPr id="68612" name="Picture 64" descr="LogoF_EL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38" y="320675"/>
            <a:ext cx="142875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3" name="Fußzeilenplatzhalter 6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AT">
                <a:cs typeface="ＭＳ Ｐゴシック"/>
              </a:rPr>
              <a:t>Jahresversammlung e-Government Experts Group, 29.6.2010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el 1"/>
          <p:cNvSpPr>
            <a:spLocks noGrp="1"/>
          </p:cNvSpPr>
          <p:nvPr>
            <p:ph type="title"/>
          </p:nvPr>
        </p:nvSpPr>
        <p:spPr>
          <a:xfrm>
            <a:off x="685800" y="236538"/>
            <a:ext cx="8172450" cy="692150"/>
          </a:xfrm>
        </p:spPr>
        <p:txBody>
          <a:bodyPr/>
          <a:lstStyle/>
          <a:p>
            <a:r>
              <a:rPr lang="de-AT" sz="3600" smtClean="0"/>
              <a:t>Durchdachte Konzepte für </a:t>
            </a:r>
          </a:p>
        </p:txBody>
      </p:sp>
      <p:sp>
        <p:nvSpPr>
          <p:cNvPr id="69634" name="Inhaltsplatzhalter 3"/>
          <p:cNvSpPr>
            <a:spLocks noGrp="1"/>
          </p:cNvSpPr>
          <p:nvPr>
            <p:ph sz="half" idx="1"/>
          </p:nvPr>
        </p:nvSpPr>
        <p:spPr>
          <a:xfrm>
            <a:off x="5286375" y="2143125"/>
            <a:ext cx="3714750" cy="3929063"/>
          </a:xfrm>
        </p:spPr>
        <p:txBody>
          <a:bodyPr/>
          <a:lstStyle/>
          <a:p>
            <a:r>
              <a:rPr lang="de-AT" sz="1800" b="0" smtClean="0"/>
              <a:t>Patienten-Index (ZP-I)</a:t>
            </a:r>
          </a:p>
          <a:p>
            <a:r>
              <a:rPr lang="de-AT" sz="1800" b="0" smtClean="0"/>
              <a:t>Gesundheitsdienste-Anbieter-Index (GDA-I)</a:t>
            </a:r>
          </a:p>
          <a:p>
            <a:r>
              <a:rPr lang="de-AT" sz="1800" b="0" smtClean="0"/>
              <a:t>Verweisregister</a:t>
            </a:r>
          </a:p>
          <a:p>
            <a:r>
              <a:rPr lang="de-AT" sz="1800" b="0" smtClean="0"/>
              <a:t>Dokumentenspeicher</a:t>
            </a:r>
          </a:p>
          <a:p>
            <a:r>
              <a:rPr lang="de-AT" sz="1800" b="0" smtClean="0"/>
              <a:t>Berechtigungssystem</a:t>
            </a:r>
          </a:p>
          <a:p>
            <a:r>
              <a:rPr lang="de-AT" sz="1800" b="0" smtClean="0"/>
              <a:t>Protokollierungssystem</a:t>
            </a:r>
          </a:p>
          <a:p>
            <a:r>
              <a:rPr lang="de-AT" sz="1800" b="0" smtClean="0"/>
              <a:t>ELGA – Zugangs-Portal</a:t>
            </a:r>
          </a:p>
          <a:p>
            <a:endParaRPr lang="de-AT" sz="600" b="0" smtClean="0"/>
          </a:p>
          <a:p>
            <a:r>
              <a:rPr lang="de-AT" sz="1800" b="0" smtClean="0">
                <a:solidFill>
                  <a:srgbClr val="E1143C"/>
                </a:solidFill>
              </a:rPr>
              <a:t>ELGA - Anwendungen</a:t>
            </a:r>
          </a:p>
          <a:p>
            <a:endParaRPr lang="de-AT" sz="600" b="0" smtClean="0"/>
          </a:p>
          <a:p>
            <a:r>
              <a:rPr lang="de-AT" sz="1800" b="0" smtClean="0">
                <a:solidFill>
                  <a:srgbClr val="008087"/>
                </a:solidFill>
              </a:rPr>
              <a:t>Informationssicherheits-Managementsystem</a:t>
            </a:r>
          </a:p>
        </p:txBody>
      </p:sp>
      <p:pic>
        <p:nvPicPr>
          <p:cNvPr id="69635" name="Inhaltsplatzhalter 5"/>
          <p:cNvPicPr>
            <a:picLocks noGrp="1"/>
          </p:cNvPicPr>
          <p:nvPr>
            <p:ph sz="half" idx="2"/>
          </p:nvPr>
        </p:nvPicPr>
        <p:blipFill>
          <a:blip r:embed="rId2">
            <a:lum bright="20000"/>
          </a:blip>
          <a:srcRect/>
          <a:stretch>
            <a:fillRect/>
          </a:stretch>
        </p:blipFill>
        <p:spPr>
          <a:xfrm>
            <a:off x="142875" y="2357438"/>
            <a:ext cx="5124450" cy="3609975"/>
          </a:xfrm>
          <a:ln w="19050">
            <a:solidFill>
              <a:schemeClr val="bg1"/>
            </a:solidFill>
          </a:ln>
        </p:spPr>
      </p:pic>
      <p:sp>
        <p:nvSpPr>
          <p:cNvPr id="69636" name="Textfeld 6"/>
          <p:cNvSpPr txBox="1">
            <a:spLocks noChangeArrowheads="1"/>
          </p:cNvSpPr>
          <p:nvPr/>
        </p:nvSpPr>
        <p:spPr bwMode="auto">
          <a:xfrm>
            <a:off x="285750" y="1214438"/>
            <a:ext cx="84296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AT" sz="2400" b="1"/>
              <a:t>Entwicklung der Architektur durch die ARGE ELGA</a:t>
            </a:r>
          </a:p>
          <a:p>
            <a:pPr algn="ctr"/>
            <a:r>
              <a:rPr lang="de-AT" sz="2400" b="1"/>
              <a:t>2006 bis 2009</a:t>
            </a:r>
          </a:p>
        </p:txBody>
      </p:sp>
      <p:pic>
        <p:nvPicPr>
          <p:cNvPr id="69637" name="Picture 64" descr="LogoF_EL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688" y="357188"/>
            <a:ext cx="15716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8" name="Fußzeilenplatzhalter 9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AT">
                <a:cs typeface="ＭＳ Ｐゴシック"/>
              </a:rPr>
              <a:t>Jahresversammlung e-Government Experts Group, 29.6.2010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2" descr="C:\Users\sherbek\Pictures\Vorträge\kw18-technik.jpg"/>
          <p:cNvPicPr>
            <a:picLocks noChangeAspect="1" noChangeArrowheads="1"/>
          </p:cNvPicPr>
          <p:nvPr/>
        </p:nvPicPr>
        <p:blipFill>
          <a:blip r:embed="rId2">
            <a:lum bright="60000"/>
          </a:blip>
          <a:srcRect/>
          <a:stretch>
            <a:fillRect/>
          </a:stretch>
        </p:blipFill>
        <p:spPr bwMode="auto">
          <a:xfrm>
            <a:off x="4143375" y="2286000"/>
            <a:ext cx="5000625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8" name="Titel 1"/>
          <p:cNvSpPr>
            <a:spLocks noGrp="1"/>
          </p:cNvSpPr>
          <p:nvPr>
            <p:ph type="title"/>
          </p:nvPr>
        </p:nvSpPr>
        <p:spPr>
          <a:xfrm>
            <a:off x="2143125" y="236538"/>
            <a:ext cx="6858000" cy="692150"/>
          </a:xfrm>
        </p:spPr>
        <p:txBody>
          <a:bodyPr/>
          <a:lstStyle/>
          <a:p>
            <a:r>
              <a:rPr lang="de-AT" sz="3600" smtClean="0"/>
              <a:t>Basiskomponenten entstehen</a:t>
            </a:r>
          </a:p>
        </p:txBody>
      </p:sp>
      <p:sp>
        <p:nvSpPr>
          <p:cNvPr id="70659" name="Inhaltsplatzhalter 2"/>
          <p:cNvSpPr>
            <a:spLocks noGrp="1"/>
          </p:cNvSpPr>
          <p:nvPr>
            <p:ph idx="1"/>
          </p:nvPr>
        </p:nvSpPr>
        <p:spPr>
          <a:xfrm>
            <a:off x="214313" y="1357313"/>
            <a:ext cx="8001000" cy="4572000"/>
          </a:xfrm>
        </p:spPr>
        <p:txBody>
          <a:bodyPr/>
          <a:lstStyle/>
          <a:p>
            <a:r>
              <a:rPr lang="de-AT" smtClean="0"/>
              <a:t>Patienten-Index</a:t>
            </a:r>
          </a:p>
          <a:p>
            <a:pPr lvl="1"/>
            <a:r>
              <a:rPr lang="de-AT" smtClean="0"/>
              <a:t>Pilotierungsplanung mit Krankenhaus-Trägern</a:t>
            </a:r>
          </a:p>
          <a:p>
            <a:pPr lvl="1"/>
            <a:r>
              <a:rPr lang="de-AT" smtClean="0"/>
              <a:t>Auswahl noch im 1. Halbjahr 2010</a:t>
            </a:r>
          </a:p>
          <a:p>
            <a:pPr lvl="1"/>
            <a:r>
              <a:rPr lang="de-AT" smtClean="0"/>
              <a:t>Pilotierung mit lokalen PI´s Ende 2010</a:t>
            </a:r>
          </a:p>
          <a:p>
            <a:pPr lvl="1"/>
            <a:r>
              <a:rPr lang="de-AT" smtClean="0"/>
              <a:t>Abschluss 1.Halbjahr 2011</a:t>
            </a:r>
          </a:p>
          <a:p>
            <a:pPr lvl="1"/>
            <a:endParaRPr lang="de-AT" smtClean="0"/>
          </a:p>
          <a:p>
            <a:r>
              <a:rPr lang="de-AT" smtClean="0"/>
              <a:t>GDA-Index</a:t>
            </a:r>
          </a:p>
          <a:p>
            <a:pPr lvl="1"/>
            <a:r>
              <a:rPr lang="de-AT" smtClean="0"/>
              <a:t>Projektstart April 2010</a:t>
            </a:r>
          </a:p>
          <a:p>
            <a:pPr lvl="1"/>
            <a:r>
              <a:rPr lang="de-AT" smtClean="0"/>
              <a:t>Datenanalyse 1.Halbjahr 2010</a:t>
            </a:r>
          </a:p>
          <a:p>
            <a:pPr lvl="1"/>
            <a:r>
              <a:rPr lang="de-AT" smtClean="0"/>
              <a:t>Errichtung bis Ende 2010</a:t>
            </a:r>
          </a:p>
          <a:p>
            <a:endParaRPr lang="de-AT" smtClean="0"/>
          </a:p>
        </p:txBody>
      </p:sp>
      <p:pic>
        <p:nvPicPr>
          <p:cNvPr id="70660" name="Picture 64" descr="LogoF_EL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357188"/>
            <a:ext cx="15716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1" name="Fußzeilenplatzhalter 7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AT">
                <a:cs typeface="ＭＳ Ｐゴシック"/>
              </a:rPr>
              <a:t>Jahresversammlung e-Government Experts Group, 29.6.2010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1" name="Picture 2" descr="C:\Users\sherbek\Pictures\Vorträge\kw18-technik.jpg"/>
          <p:cNvPicPr>
            <a:picLocks noChangeAspect="1" noChangeArrowheads="1"/>
          </p:cNvPicPr>
          <p:nvPr/>
        </p:nvPicPr>
        <p:blipFill>
          <a:blip r:embed="rId2">
            <a:lum bright="60000"/>
          </a:blip>
          <a:srcRect/>
          <a:stretch>
            <a:fillRect/>
          </a:stretch>
        </p:blipFill>
        <p:spPr bwMode="auto">
          <a:xfrm>
            <a:off x="4143375" y="2286000"/>
            <a:ext cx="5000625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2" name="Titel 1"/>
          <p:cNvSpPr>
            <a:spLocks noGrp="1"/>
          </p:cNvSpPr>
          <p:nvPr>
            <p:ph type="title"/>
          </p:nvPr>
        </p:nvSpPr>
        <p:spPr>
          <a:xfrm>
            <a:off x="2143125" y="236538"/>
            <a:ext cx="6858000" cy="692150"/>
          </a:xfrm>
        </p:spPr>
        <p:txBody>
          <a:bodyPr/>
          <a:lstStyle/>
          <a:p>
            <a:r>
              <a:rPr lang="de-AT" sz="3600" smtClean="0"/>
              <a:t>Querschnittsthemen</a:t>
            </a:r>
          </a:p>
        </p:txBody>
      </p:sp>
      <p:sp>
        <p:nvSpPr>
          <p:cNvPr id="71683" name="Inhaltsplatzhalter 2"/>
          <p:cNvSpPr>
            <a:spLocks noGrp="1"/>
          </p:cNvSpPr>
          <p:nvPr>
            <p:ph idx="1"/>
          </p:nvPr>
        </p:nvSpPr>
        <p:spPr>
          <a:xfrm>
            <a:off x="285750" y="1214438"/>
            <a:ext cx="8572500" cy="4572000"/>
          </a:xfrm>
        </p:spPr>
        <p:txBody>
          <a:bodyPr/>
          <a:lstStyle/>
          <a:p>
            <a:r>
              <a:rPr lang="de-AT" smtClean="0"/>
              <a:t>Informationssicherheits-Managementsystem (ISMS)</a:t>
            </a:r>
          </a:p>
          <a:p>
            <a:pPr lvl="1"/>
            <a:r>
              <a:rPr lang="de-AT" smtClean="0"/>
              <a:t>Erstellung durch Arbeitsgruppe der Länder</a:t>
            </a:r>
          </a:p>
          <a:p>
            <a:pPr lvl="1"/>
            <a:r>
              <a:rPr lang="de-AT" smtClean="0"/>
              <a:t>Entwurf der Policy und Leitlinien 2010</a:t>
            </a:r>
          </a:p>
          <a:p>
            <a:pPr lvl="1"/>
            <a:endParaRPr lang="de-AT" smtClean="0"/>
          </a:p>
          <a:p>
            <a:r>
              <a:rPr lang="de-AT" smtClean="0"/>
              <a:t>Berechtigungsregelwerk</a:t>
            </a:r>
          </a:p>
          <a:p>
            <a:r>
              <a:rPr lang="de-AT" smtClean="0"/>
              <a:t>Protokollierung</a:t>
            </a:r>
          </a:p>
          <a:p>
            <a:pPr lvl="1"/>
            <a:r>
              <a:rPr lang="de-AT" smtClean="0"/>
              <a:t>Vorbereitungen starten jetzt</a:t>
            </a:r>
          </a:p>
          <a:p>
            <a:pPr lvl="1"/>
            <a:r>
              <a:rPr lang="de-AT" smtClean="0"/>
              <a:t>Entstehen parallel zu den Basiskomponenten</a:t>
            </a:r>
          </a:p>
          <a:p>
            <a:pPr lvl="1"/>
            <a:endParaRPr lang="de-AT" smtClean="0"/>
          </a:p>
          <a:p>
            <a:r>
              <a:rPr lang="de-AT" smtClean="0"/>
              <a:t>Zugangsportal: </a:t>
            </a:r>
            <a:r>
              <a:rPr lang="de-AT" u="sng" smtClean="0">
                <a:solidFill>
                  <a:srgbClr val="FF0000"/>
                </a:solidFill>
                <a:hlinkClick r:id="rId3"/>
              </a:rPr>
              <a:t>www.gesundheit.gv.at</a:t>
            </a:r>
            <a:endParaRPr lang="de-AT" u="sng" smtClean="0">
              <a:solidFill>
                <a:srgbClr val="FF0000"/>
              </a:solidFill>
            </a:endParaRPr>
          </a:p>
          <a:p>
            <a:endParaRPr lang="de-AT" smtClean="0"/>
          </a:p>
        </p:txBody>
      </p:sp>
      <p:pic>
        <p:nvPicPr>
          <p:cNvPr id="71684" name="Picture 64" descr="LogoF_ELG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357188"/>
            <a:ext cx="15716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5" name="Fußzeilenplatzhalter 6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AT">
                <a:cs typeface="ＭＳ Ｐゴシック"/>
              </a:rPr>
              <a:t>Jahresversammlung e-Government Experts Group, 29.6.2010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el 1"/>
          <p:cNvSpPr>
            <a:spLocks noGrp="1"/>
          </p:cNvSpPr>
          <p:nvPr>
            <p:ph type="title"/>
          </p:nvPr>
        </p:nvSpPr>
        <p:spPr>
          <a:xfrm>
            <a:off x="1785938" y="285750"/>
            <a:ext cx="7143750" cy="692150"/>
          </a:xfrm>
        </p:spPr>
        <p:txBody>
          <a:bodyPr/>
          <a:lstStyle/>
          <a:p>
            <a:r>
              <a:rPr lang="de-AT" sz="3600" smtClean="0"/>
              <a:t> Portal:   www.gesundheit.gv.at</a:t>
            </a:r>
          </a:p>
        </p:txBody>
      </p:sp>
      <p:sp>
        <p:nvSpPr>
          <p:cNvPr id="72706" name="Inhaltsplatzhalter 3"/>
          <p:cNvSpPr>
            <a:spLocks noGrp="1"/>
          </p:cNvSpPr>
          <p:nvPr>
            <p:ph sz="half" idx="1"/>
          </p:nvPr>
        </p:nvSpPr>
        <p:spPr>
          <a:xfrm>
            <a:off x="5429250" y="1357313"/>
            <a:ext cx="3643313" cy="4500562"/>
          </a:xfrm>
        </p:spPr>
        <p:txBody>
          <a:bodyPr/>
          <a:lstStyle/>
          <a:p>
            <a:r>
              <a:rPr lang="de-AT" sz="2000" smtClean="0"/>
              <a:t>Online seit 13.1.2010</a:t>
            </a:r>
          </a:p>
          <a:p>
            <a:r>
              <a:rPr lang="de-AT" sz="2000" smtClean="0">
                <a:solidFill>
                  <a:srgbClr val="E1143C"/>
                </a:solidFill>
              </a:rPr>
              <a:t>HEUTE: </a:t>
            </a:r>
            <a:r>
              <a:rPr lang="de-AT" sz="2000" smtClean="0"/>
              <a:t/>
            </a:r>
            <a:br>
              <a:rPr lang="de-AT" sz="2000" smtClean="0"/>
            </a:br>
            <a:r>
              <a:rPr lang="de-AT" sz="2000" smtClean="0"/>
              <a:t>Allgemeine Gesundheits-informationen</a:t>
            </a:r>
          </a:p>
          <a:p>
            <a:pPr lvl="1"/>
            <a:r>
              <a:rPr lang="de-AT" sz="2000" smtClean="0"/>
              <a:t>öffentlich</a:t>
            </a:r>
          </a:p>
          <a:p>
            <a:pPr lvl="1"/>
            <a:r>
              <a:rPr lang="de-AT" sz="2000" smtClean="0"/>
              <a:t>qualitätsgesichert</a:t>
            </a:r>
          </a:p>
          <a:p>
            <a:pPr lvl="1"/>
            <a:r>
              <a:rPr lang="de-AT" sz="2000" smtClean="0"/>
              <a:t>sponsorenfrei</a:t>
            </a:r>
          </a:p>
          <a:p>
            <a:r>
              <a:rPr lang="de-AT" sz="2000" smtClean="0">
                <a:solidFill>
                  <a:srgbClr val="E1143C"/>
                </a:solidFill>
              </a:rPr>
              <a:t>ZUKUNFT: </a:t>
            </a:r>
            <a:r>
              <a:rPr lang="de-AT" sz="2000" smtClean="0"/>
              <a:t/>
            </a:r>
            <a:br>
              <a:rPr lang="de-AT" sz="2000" smtClean="0"/>
            </a:br>
            <a:r>
              <a:rPr lang="de-AT" sz="2000" smtClean="0"/>
              <a:t>Patienten-Zugangsportal</a:t>
            </a:r>
          </a:p>
          <a:p>
            <a:pPr lvl="1"/>
            <a:r>
              <a:rPr lang="de-AT" sz="2000" smtClean="0"/>
              <a:t>Log In zur</a:t>
            </a:r>
            <a:br>
              <a:rPr lang="de-AT" sz="2000" smtClean="0"/>
            </a:br>
            <a:r>
              <a:rPr lang="de-AT" sz="2000" smtClean="0"/>
              <a:t>persönlichen ELGA</a:t>
            </a:r>
          </a:p>
          <a:p>
            <a:pPr lvl="1"/>
            <a:r>
              <a:rPr lang="de-AT" sz="2000" smtClean="0"/>
              <a:t>Download</a:t>
            </a:r>
          </a:p>
          <a:p>
            <a:pPr lvl="1"/>
            <a:r>
              <a:rPr lang="de-AT" sz="2000" smtClean="0"/>
              <a:t>Widerspruch</a:t>
            </a:r>
          </a:p>
        </p:txBody>
      </p:sp>
      <p:pic>
        <p:nvPicPr>
          <p:cNvPr id="72707" name="Picture 64" descr="LogoF_ELG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354013"/>
            <a:ext cx="15716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1274763"/>
            <a:ext cx="5143500" cy="465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llipse 9"/>
          <p:cNvSpPr>
            <a:spLocks noChangeArrowheads="1"/>
          </p:cNvSpPr>
          <p:nvPr/>
        </p:nvSpPr>
        <p:spPr bwMode="auto">
          <a:xfrm>
            <a:off x="3643313" y="1485900"/>
            <a:ext cx="1589087" cy="963613"/>
          </a:xfrm>
          <a:prstGeom prst="ellipse">
            <a:avLst/>
          </a:prstGeom>
          <a:noFill/>
          <a:ln w="25400" algn="ctr">
            <a:solidFill>
              <a:srgbClr val="E1143C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de-AT" sz="2400"/>
          </a:p>
        </p:txBody>
      </p:sp>
      <p:pic>
        <p:nvPicPr>
          <p:cNvPr id="11" name="Picture 64" descr="LogoF_ELG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63" y="1785938"/>
            <a:ext cx="1052512" cy="288925"/>
          </a:xfrm>
          <a:prstGeom prst="rect">
            <a:avLst/>
          </a:prstGeom>
          <a:solidFill>
            <a:schemeClr val="bg1"/>
          </a:solidFill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72711" name="Fußzeilenplatzhalter 1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AT">
                <a:cs typeface="ＭＳ Ｐゴシック"/>
              </a:rPr>
              <a:t>Jahresversammlung e-Government Experts Group, 29.6.2010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29" name="Picture 3" descr="C:\Users\sherbek\Pictures\Vorträge\HBxFxjIm_487b52f517d9_Pxgen_r_450xA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5857875" y="4000500"/>
            <a:ext cx="328612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0" name="Titel 1"/>
          <p:cNvSpPr>
            <a:spLocks noGrp="1"/>
          </p:cNvSpPr>
          <p:nvPr>
            <p:ph type="title"/>
          </p:nvPr>
        </p:nvSpPr>
        <p:spPr>
          <a:xfrm>
            <a:off x="214313" y="236538"/>
            <a:ext cx="8715375" cy="692150"/>
          </a:xfrm>
        </p:spPr>
        <p:txBody>
          <a:bodyPr/>
          <a:lstStyle/>
          <a:p>
            <a:r>
              <a:rPr lang="de-AT" sz="3600" smtClean="0"/>
              <a:t>Patienten-Selbstbestimmung bei </a:t>
            </a:r>
          </a:p>
        </p:txBody>
      </p:sp>
      <p:sp>
        <p:nvSpPr>
          <p:cNvPr id="73731" name="Inhaltsplatzhalter 2"/>
          <p:cNvSpPr>
            <a:spLocks noGrp="1"/>
          </p:cNvSpPr>
          <p:nvPr>
            <p:ph idx="1"/>
          </p:nvPr>
        </p:nvSpPr>
        <p:spPr>
          <a:xfrm>
            <a:off x="357188" y="1357313"/>
            <a:ext cx="8572500" cy="4572000"/>
          </a:xfrm>
        </p:spPr>
        <p:txBody>
          <a:bodyPr/>
          <a:lstStyle/>
          <a:p>
            <a:r>
              <a:rPr lang="de-DE" smtClean="0"/>
              <a:t>ELGA stärkt das Recht des Patienten auf Einsicht in die eigenen Gesundheitsdaten (Art. 19 Patientencharta)</a:t>
            </a:r>
            <a:endParaRPr lang="de-AT" smtClean="0"/>
          </a:p>
          <a:p>
            <a:r>
              <a:rPr lang="de-AT" smtClean="0"/>
              <a:t>Identifizierung, Authentifizierung, Authorisierung des Patienten bzw. des GDA muss sichergestellt sein</a:t>
            </a:r>
          </a:p>
          <a:p>
            <a:r>
              <a:rPr lang="de-AT" smtClean="0"/>
              <a:t>ELGA-Nutzung für GDA im Rahmen eines aufrechten Behandlungsverhältnisses („Rolle“)</a:t>
            </a:r>
          </a:p>
          <a:p>
            <a:r>
              <a:rPr lang="de-AT" smtClean="0"/>
              <a:t>Zugriffsprotokollierung muss sichtbar sein</a:t>
            </a:r>
          </a:p>
          <a:p>
            <a:r>
              <a:rPr lang="de-AT" smtClean="0"/>
              <a:t>Widerspruch des Patienten </a:t>
            </a:r>
          </a:p>
          <a:p>
            <a:pPr lvl="1"/>
            <a:r>
              <a:rPr lang="de-AT" sz="2000" smtClean="0"/>
              <a:t>Auf Ebene des GDA möglich</a:t>
            </a:r>
          </a:p>
          <a:p>
            <a:pPr lvl="1"/>
            <a:r>
              <a:rPr lang="de-AT" sz="2000" smtClean="0"/>
              <a:t>Auf Ebene der Dokumente möglich</a:t>
            </a:r>
          </a:p>
          <a:p>
            <a:pPr lvl="1"/>
            <a:r>
              <a:rPr lang="de-AT" sz="2000" smtClean="0"/>
              <a:t>Zugang über das Portal + “Postadresse“</a:t>
            </a:r>
          </a:p>
        </p:txBody>
      </p:sp>
      <p:pic>
        <p:nvPicPr>
          <p:cNvPr id="73732" name="Picture 64" descr="LogoF_EL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0938" y="357188"/>
            <a:ext cx="15716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3" name="Fußzeilenplatzhalter 7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AT">
                <a:cs typeface="ＭＳ Ｐゴシック"/>
              </a:rPr>
              <a:t>Jahresversammlung e-Government Experts Group, 29.6.2010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3" name="Picture 5" descr="C:\Users\sherbek\Pictures\Vorträge\rech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5150" y="1857375"/>
            <a:ext cx="222885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4" name="Titel 1"/>
          <p:cNvSpPr>
            <a:spLocks noGrp="1"/>
          </p:cNvSpPr>
          <p:nvPr>
            <p:ph type="title"/>
          </p:nvPr>
        </p:nvSpPr>
        <p:spPr>
          <a:xfrm>
            <a:off x="928688" y="236538"/>
            <a:ext cx="6215062" cy="692150"/>
          </a:xfrm>
        </p:spPr>
        <p:txBody>
          <a:bodyPr/>
          <a:lstStyle/>
          <a:p>
            <a:r>
              <a:rPr lang="de-AT" sz="3600" smtClean="0"/>
              <a:t>Gesetzlicher Rahmen für</a:t>
            </a:r>
          </a:p>
        </p:txBody>
      </p:sp>
      <p:sp>
        <p:nvSpPr>
          <p:cNvPr id="74755" name="Inhaltsplatzhalter 2"/>
          <p:cNvSpPr>
            <a:spLocks noGrp="1"/>
          </p:cNvSpPr>
          <p:nvPr>
            <p:ph idx="1"/>
          </p:nvPr>
        </p:nvSpPr>
        <p:spPr>
          <a:xfrm>
            <a:off x="685800" y="1071563"/>
            <a:ext cx="8001000" cy="4929187"/>
          </a:xfrm>
        </p:spPr>
        <p:txBody>
          <a:bodyPr/>
          <a:lstStyle/>
          <a:p>
            <a:r>
              <a:rPr lang="de-AT" smtClean="0"/>
              <a:t>Regelungen zur Gesundheitstelematik werden entsprechend angepasst</a:t>
            </a:r>
          </a:p>
          <a:p>
            <a:r>
              <a:rPr lang="de-AT" smtClean="0"/>
              <a:t>Zielsetzung der ELGA und der Komponenten</a:t>
            </a:r>
          </a:p>
          <a:p>
            <a:r>
              <a:rPr lang="de-AT" smtClean="0"/>
              <a:t>Teilnahme der GDA &gt; Verpflichtung</a:t>
            </a:r>
          </a:p>
          <a:p>
            <a:r>
              <a:rPr lang="de-AT" smtClean="0"/>
              <a:t>PatientInnenrechte</a:t>
            </a:r>
          </a:p>
          <a:p>
            <a:pPr lvl="1"/>
            <a:r>
              <a:rPr lang="de-AT" sz="2000" smtClean="0"/>
              <a:t>Differenziertes Opt-Out</a:t>
            </a:r>
          </a:p>
          <a:p>
            <a:pPr lvl="1"/>
            <a:r>
              <a:rPr lang="de-AT" sz="2000" smtClean="0"/>
              <a:t>Protokollierung</a:t>
            </a:r>
          </a:p>
          <a:p>
            <a:r>
              <a:rPr lang="de-AT" smtClean="0"/>
              <a:t>Berechtigungssystem</a:t>
            </a:r>
            <a:r>
              <a:rPr lang="de-DE" smtClean="0"/>
              <a:t> </a:t>
            </a:r>
          </a:p>
          <a:p>
            <a:pPr lvl="1"/>
            <a:r>
              <a:rPr lang="de-DE" sz="2000" smtClean="0"/>
              <a:t>Identität</a:t>
            </a:r>
          </a:p>
          <a:p>
            <a:pPr lvl="1"/>
            <a:r>
              <a:rPr lang="de-DE" sz="2000" smtClean="0"/>
              <a:t>Rolle</a:t>
            </a:r>
            <a:endParaRPr lang="de-AT" sz="2000" smtClean="0"/>
          </a:p>
          <a:p>
            <a:r>
              <a:rPr lang="de-AT" smtClean="0"/>
              <a:t>Zugangsportal </a:t>
            </a:r>
            <a:r>
              <a:rPr lang="de-AT" smtClean="0">
                <a:hlinkClick r:id="rId3"/>
              </a:rPr>
              <a:t>www.gesundheit.gv.at</a:t>
            </a:r>
            <a:endParaRPr lang="de-AT" smtClean="0"/>
          </a:p>
          <a:p>
            <a:r>
              <a:rPr lang="de-AT" smtClean="0"/>
              <a:t>Strafbestimmungen bei Missbrauch </a:t>
            </a:r>
          </a:p>
          <a:p>
            <a:endParaRPr lang="de-AT" smtClean="0"/>
          </a:p>
        </p:txBody>
      </p:sp>
      <p:pic>
        <p:nvPicPr>
          <p:cNvPr id="74756" name="Picture 64" descr="LogoF_ELG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13" y="354013"/>
            <a:ext cx="15716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7" name="Fußzeilenplatzhalter 6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AT">
                <a:cs typeface="ＭＳ Ｐゴシック"/>
              </a:rPr>
              <a:t>Jahresversammlung e-Government Experts Group, 29.6.2010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el 1"/>
          <p:cNvSpPr>
            <a:spLocks noGrp="1"/>
          </p:cNvSpPr>
          <p:nvPr>
            <p:ph type="title"/>
          </p:nvPr>
        </p:nvSpPr>
        <p:spPr>
          <a:xfrm>
            <a:off x="285750" y="236538"/>
            <a:ext cx="8501063" cy="692150"/>
          </a:xfrm>
        </p:spPr>
        <p:txBody>
          <a:bodyPr/>
          <a:lstStyle/>
          <a:p>
            <a:r>
              <a:rPr lang="de-AT" sz="3600" smtClean="0"/>
              <a:t>„Vernetzung“ mit		   (Beispiele)</a:t>
            </a:r>
          </a:p>
        </p:txBody>
      </p:sp>
      <p:sp>
        <p:nvSpPr>
          <p:cNvPr id="75778" name="Inhaltsplatzhalter 2"/>
          <p:cNvSpPr>
            <a:spLocks noGrp="1"/>
          </p:cNvSpPr>
          <p:nvPr>
            <p:ph idx="1"/>
          </p:nvPr>
        </p:nvSpPr>
        <p:spPr>
          <a:xfrm>
            <a:off x="214313" y="1214438"/>
            <a:ext cx="8786812" cy="4929187"/>
          </a:xfrm>
        </p:spPr>
        <p:txBody>
          <a:bodyPr/>
          <a:lstStyle/>
          <a:p>
            <a:r>
              <a:rPr lang="de-AT" smtClean="0"/>
              <a:t>Niederösterreich vernetzt seine Krankenanstalten</a:t>
            </a:r>
          </a:p>
          <a:p>
            <a:pPr lvl="1"/>
            <a:r>
              <a:rPr lang="de-AT" smtClean="0"/>
              <a:t>ELGA-Architektur integriert heterogene KI-Systeme</a:t>
            </a:r>
          </a:p>
          <a:p>
            <a:pPr lvl="1"/>
            <a:r>
              <a:rPr lang="de-AT" smtClean="0"/>
              <a:t>Dzt. trägerintern – „eigene“ GDA, „laufende Patienten“</a:t>
            </a:r>
          </a:p>
          <a:p>
            <a:pPr lvl="1"/>
            <a:r>
              <a:rPr lang="de-AT" smtClean="0"/>
              <a:t>Nutzeroberfläche für Personal, nicht für Patienten</a:t>
            </a:r>
          </a:p>
          <a:p>
            <a:endParaRPr lang="de-AT" smtClean="0"/>
          </a:p>
          <a:p>
            <a:r>
              <a:rPr lang="de-AT" smtClean="0"/>
              <a:t>Oberösterreich</a:t>
            </a:r>
          </a:p>
          <a:p>
            <a:pPr lvl="1"/>
            <a:r>
              <a:rPr lang="de-AT" smtClean="0"/>
              <a:t>Strategisches e-Health</a:t>
            </a:r>
            <a:br>
              <a:rPr lang="de-AT" smtClean="0"/>
            </a:br>
            <a:r>
              <a:rPr lang="de-AT" smtClean="0"/>
              <a:t>Management des Landes</a:t>
            </a:r>
          </a:p>
          <a:p>
            <a:pPr lvl="1"/>
            <a:r>
              <a:rPr lang="de-AT" smtClean="0"/>
              <a:t>ELGA-Affinity Domain</a:t>
            </a:r>
            <a:br>
              <a:rPr lang="de-AT" smtClean="0"/>
            </a:br>
            <a:r>
              <a:rPr lang="de-AT" smtClean="0"/>
              <a:t>bei gespag angedacht</a:t>
            </a:r>
          </a:p>
        </p:txBody>
      </p:sp>
      <p:pic>
        <p:nvPicPr>
          <p:cNvPr id="75779" name="Picture 64" descr="LogoF_ELG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8" y="354013"/>
            <a:ext cx="15716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3286125"/>
            <a:ext cx="4429125" cy="286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1" name="Fußzeilenplatzhalter 7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AT">
                <a:cs typeface="ＭＳ Ｐゴシック"/>
              </a:rPr>
              <a:t>Jahresversammlung e-Government Experts Group, 29.6.2010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el 1"/>
          <p:cNvSpPr>
            <a:spLocks noGrp="1"/>
          </p:cNvSpPr>
          <p:nvPr>
            <p:ph type="title"/>
          </p:nvPr>
        </p:nvSpPr>
        <p:spPr>
          <a:xfrm>
            <a:off x="2500313" y="236538"/>
            <a:ext cx="6186487" cy="692150"/>
          </a:xfrm>
        </p:spPr>
        <p:txBody>
          <a:bodyPr/>
          <a:lstStyle/>
          <a:p>
            <a:r>
              <a:rPr lang="de-AT" sz="3600" smtClean="0"/>
              <a:t>setzt auf Vernetzung</a:t>
            </a:r>
          </a:p>
        </p:txBody>
      </p:sp>
      <p:sp>
        <p:nvSpPr>
          <p:cNvPr id="76802" name="Inhaltsplatzhalter 2"/>
          <p:cNvSpPr>
            <a:spLocks noGrp="1"/>
          </p:cNvSpPr>
          <p:nvPr>
            <p:ph idx="1"/>
          </p:nvPr>
        </p:nvSpPr>
        <p:spPr>
          <a:xfrm>
            <a:off x="214313" y="2428875"/>
            <a:ext cx="8643937" cy="3643313"/>
          </a:xfrm>
        </p:spPr>
        <p:txBody>
          <a:bodyPr/>
          <a:lstStyle/>
          <a:p>
            <a:pPr lvl="1"/>
            <a:r>
              <a:rPr lang="de-AT" sz="2000" b="1" smtClean="0"/>
              <a:t>Strukturierte Informationen</a:t>
            </a:r>
          </a:p>
          <a:p>
            <a:pPr lvl="1"/>
            <a:r>
              <a:rPr lang="de-AT" sz="2000" b="1" smtClean="0"/>
              <a:t>Relevante Dokumente</a:t>
            </a:r>
          </a:p>
          <a:p>
            <a:pPr lvl="2"/>
            <a:r>
              <a:rPr lang="de-AT" sz="1600" smtClean="0"/>
              <a:t>Entlassungsbefunde, Laborbefunde, Radiologische Befunde und Bilder</a:t>
            </a:r>
          </a:p>
          <a:p>
            <a:pPr lvl="1"/>
            <a:r>
              <a:rPr lang="de-AT" sz="2000" b="1" smtClean="0"/>
              <a:t>Aktuelle Dokumente</a:t>
            </a:r>
          </a:p>
          <a:p>
            <a:pPr lvl="2"/>
            <a:r>
              <a:rPr lang="de-AT" sz="1600" smtClean="0"/>
              <a:t>Datenquellen, v.a. Krankenanstalten, Institute</a:t>
            </a:r>
          </a:p>
          <a:p>
            <a:pPr lvl="1"/>
            <a:r>
              <a:rPr lang="de-DE" sz="2000" b="1" smtClean="0"/>
              <a:t>Dezentrale Datenhaltung</a:t>
            </a:r>
          </a:p>
          <a:p>
            <a:pPr lvl="2"/>
            <a:r>
              <a:rPr lang="de-DE" sz="1600" smtClean="0"/>
              <a:t>In den Krankenhaus-Informationssystemen</a:t>
            </a:r>
          </a:p>
          <a:p>
            <a:pPr lvl="2"/>
            <a:r>
              <a:rPr lang="de-DE" sz="1600" smtClean="0"/>
              <a:t>In ELGA-Repositories</a:t>
            </a:r>
            <a:endParaRPr lang="de-AT" sz="1600" smtClean="0"/>
          </a:p>
          <a:p>
            <a:pPr lvl="1"/>
            <a:r>
              <a:rPr lang="de-AT" sz="2000" b="1" smtClean="0"/>
              <a:t>Standardisierte Dokumente</a:t>
            </a:r>
          </a:p>
          <a:p>
            <a:pPr lvl="2"/>
            <a:r>
              <a:rPr lang="de-AT" sz="1600" smtClean="0"/>
              <a:t>IHE-Profile</a:t>
            </a:r>
          </a:p>
          <a:p>
            <a:pPr lvl="2"/>
            <a:r>
              <a:rPr lang="de-AT" sz="1600" smtClean="0"/>
              <a:t>CDA-Standards</a:t>
            </a:r>
          </a:p>
          <a:p>
            <a:pPr lvl="1"/>
            <a:endParaRPr lang="de-AT" smtClean="0"/>
          </a:p>
          <a:p>
            <a:endParaRPr lang="de-AT" smtClean="0"/>
          </a:p>
        </p:txBody>
      </p:sp>
      <p:pic>
        <p:nvPicPr>
          <p:cNvPr id="76803" name="Picture 64" descr="LogoF_ELG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392113"/>
            <a:ext cx="142875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4" name="Textfeld 5"/>
          <p:cNvSpPr txBox="1">
            <a:spLocks noChangeArrowheads="1"/>
          </p:cNvSpPr>
          <p:nvPr/>
        </p:nvSpPr>
        <p:spPr bwMode="auto">
          <a:xfrm>
            <a:off x="214313" y="1143000"/>
            <a:ext cx="8786812" cy="1200150"/>
          </a:xfrm>
          <a:prstGeom prst="rect">
            <a:avLst/>
          </a:prstGeom>
          <a:noFill/>
          <a:ln w="25400">
            <a:solidFill>
              <a:srgbClr val="E1143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de-AT" sz="2400" b="1">
                <a:solidFill>
                  <a:srgbClr val="C00000"/>
                </a:solidFill>
              </a:rPr>
              <a:t>ELGA erfindet keine neuen Dokumente</a:t>
            </a:r>
          </a:p>
          <a:p>
            <a:pPr lvl="1"/>
            <a:r>
              <a:rPr lang="de-AT" sz="2400" b="1">
                <a:solidFill>
                  <a:srgbClr val="C00000"/>
                </a:solidFill>
              </a:rPr>
              <a:t>ELGA stellt die vorhandenen Dokumente zur Verfügung </a:t>
            </a:r>
          </a:p>
          <a:p>
            <a:pPr lvl="1"/>
            <a:r>
              <a:rPr lang="de-AT" sz="2400" b="1">
                <a:solidFill>
                  <a:srgbClr val="C00000"/>
                </a:solidFill>
              </a:rPr>
              <a:t>ELGA nutzt vorhandene Systeme und verbindet sie</a:t>
            </a:r>
          </a:p>
        </p:txBody>
      </p:sp>
      <p:sp>
        <p:nvSpPr>
          <p:cNvPr id="76805" name="Fußzeilenplatzhalter 6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AT">
                <a:cs typeface="ＭＳ Ｐゴシック"/>
              </a:rPr>
              <a:t>Jahresversammlung e-Government Experts Group, 29.6.2010</a:t>
            </a:r>
          </a:p>
        </p:txBody>
      </p:sp>
      <p:pic>
        <p:nvPicPr>
          <p:cNvPr id="76806" name="Picture 2" descr="C:\Users\sherbek\Pictures\Vorträge\netz.bmp"/>
          <p:cNvPicPr>
            <a:picLocks noChangeAspect="1" noChangeArrowheads="1"/>
          </p:cNvPicPr>
          <p:nvPr/>
        </p:nvPicPr>
        <p:blipFill>
          <a:blip r:embed="rId3">
            <a:lum bright="30000"/>
          </a:blip>
          <a:srcRect/>
          <a:stretch>
            <a:fillRect/>
          </a:stretch>
        </p:blipFill>
        <p:spPr bwMode="auto">
          <a:xfrm>
            <a:off x="5237163" y="3632200"/>
            <a:ext cx="3590925" cy="243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Picture 3"/>
          <p:cNvPicPr>
            <a:picLocks noChangeAspect="1" noChangeArrowheads="1"/>
          </p:cNvPicPr>
          <p:nvPr/>
        </p:nvPicPr>
        <p:blipFill>
          <a:blip r:embed="rId2">
            <a:lum bright="50000"/>
          </a:blip>
          <a:srcRect/>
          <a:stretch>
            <a:fillRect/>
          </a:stretch>
        </p:blipFill>
        <p:spPr bwMode="auto">
          <a:xfrm>
            <a:off x="6353175" y="2500313"/>
            <a:ext cx="2790825" cy="370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Inhaltsplatzhalter 2"/>
          <p:cNvSpPr txBox="1">
            <a:spLocks/>
          </p:cNvSpPr>
          <p:nvPr/>
        </p:nvSpPr>
        <p:spPr bwMode="auto">
          <a:xfrm>
            <a:off x="142875" y="1214438"/>
            <a:ext cx="8215313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SzPct val="120000"/>
              <a:buFont typeface="Arial" charset="0"/>
              <a:buChar char="•"/>
              <a:defRPr/>
            </a:pPr>
            <a:r>
              <a:rPr lang="de-AT" sz="2800" b="1" kern="0" dirty="0">
                <a:latin typeface="+mn-lt"/>
                <a:ea typeface="+mn-ea"/>
                <a:cs typeface="+mn-cs"/>
              </a:rPr>
              <a:t>Erhöhung der Patientensicherheit durch</a:t>
            </a:r>
          </a:p>
          <a:p>
            <a:pPr marL="742950" lvl="1" indent="-285750">
              <a:spcBef>
                <a:spcPct val="20000"/>
              </a:spcBef>
              <a:buClr>
                <a:srgbClr val="E1143C"/>
              </a:buClr>
              <a:buFont typeface="Arial" charset="0"/>
              <a:buChar char="•"/>
              <a:defRPr/>
            </a:pPr>
            <a:r>
              <a:rPr lang="de-AT" sz="2400" b="1" kern="0" dirty="0">
                <a:latin typeface="+mn-lt"/>
                <a:ea typeface="+mn-ea"/>
                <a:cs typeface="+mn-cs"/>
              </a:rPr>
              <a:t>Information zur Medikation</a:t>
            </a:r>
          </a:p>
          <a:p>
            <a:pPr marL="1200150" lvl="2" indent="-285750">
              <a:spcBef>
                <a:spcPct val="20000"/>
              </a:spcBef>
              <a:buFont typeface="Courier New" pitchFamily="49" charset="0"/>
              <a:buChar char="o"/>
              <a:defRPr/>
            </a:pPr>
            <a:r>
              <a:rPr lang="de-AT" sz="2000" b="1" kern="0" dirty="0">
                <a:latin typeface="+mn-lt"/>
                <a:ea typeface="+mn-ea"/>
                <a:cs typeface="+mn-cs"/>
              </a:rPr>
              <a:t>Verordnungsdatenbank</a:t>
            </a:r>
          </a:p>
          <a:p>
            <a:pPr marL="1200150" lvl="2" indent="-285750">
              <a:spcBef>
                <a:spcPct val="20000"/>
              </a:spcBef>
              <a:buFont typeface="Courier New" pitchFamily="49" charset="0"/>
              <a:buChar char="o"/>
              <a:defRPr/>
            </a:pPr>
            <a:r>
              <a:rPr lang="de-AT" sz="2000" b="1" kern="0" dirty="0">
                <a:latin typeface="+mn-lt"/>
                <a:ea typeface="+mn-ea"/>
                <a:cs typeface="+mn-cs"/>
              </a:rPr>
              <a:t>Medikationsdatenbank</a:t>
            </a:r>
            <a:endParaRPr lang="de-AT" sz="2400" b="1" kern="0" dirty="0">
              <a:latin typeface="+mn-lt"/>
              <a:ea typeface="+mn-ea"/>
              <a:cs typeface="+mn-cs"/>
            </a:endParaRPr>
          </a:p>
          <a:p>
            <a:pPr marL="742950" lvl="1" indent="-285750">
              <a:spcBef>
                <a:spcPct val="20000"/>
              </a:spcBef>
              <a:buClr>
                <a:srgbClr val="E1143C"/>
              </a:buClr>
              <a:buFont typeface="Arial" charset="0"/>
              <a:buChar char="•"/>
              <a:defRPr/>
            </a:pPr>
            <a:r>
              <a:rPr lang="de-AT" sz="2400" b="1" kern="0" dirty="0">
                <a:latin typeface="+mn-lt"/>
                <a:ea typeface="+mn-ea"/>
                <a:cs typeface="+mn-cs"/>
              </a:rPr>
              <a:t>Vermeidung von Mehrfachmedikation</a:t>
            </a:r>
          </a:p>
          <a:p>
            <a:pPr marL="742950" lvl="1" indent="-285750">
              <a:spcBef>
                <a:spcPct val="20000"/>
              </a:spcBef>
              <a:buClr>
                <a:srgbClr val="E1143C"/>
              </a:buClr>
              <a:buFont typeface="Arial" charset="0"/>
              <a:buChar char="•"/>
              <a:defRPr/>
            </a:pPr>
            <a:r>
              <a:rPr lang="de-AT" sz="2400" b="1" kern="0" dirty="0">
                <a:latin typeface="+mn-lt"/>
                <a:ea typeface="+mn-ea"/>
                <a:cs typeface="+mn-cs"/>
              </a:rPr>
              <a:t>Vermeidung von möglichen Wechselwirkungen</a:t>
            </a:r>
          </a:p>
          <a:p>
            <a:pPr marL="742950" lvl="1" indent="-285750">
              <a:spcBef>
                <a:spcPct val="20000"/>
              </a:spcBef>
              <a:buClr>
                <a:srgbClr val="E1143C"/>
              </a:buClr>
              <a:buFont typeface="Arial" charset="0"/>
              <a:buChar char="•"/>
              <a:defRPr/>
            </a:pPr>
            <a:r>
              <a:rPr lang="de-AT" sz="2400" b="1" kern="0" dirty="0">
                <a:latin typeface="+mn-lt"/>
                <a:ea typeface="+mn-ea"/>
                <a:cs typeface="+mn-cs"/>
              </a:rPr>
              <a:t>Prüfung schon bei der Verordnung beim Arzt (Unterschied zum „Arzneimittelsicherheitsgurt“)</a:t>
            </a:r>
          </a:p>
          <a:p>
            <a:pPr marL="742950" lvl="1" indent="-285750">
              <a:spcBef>
                <a:spcPct val="20000"/>
              </a:spcBef>
              <a:buClr>
                <a:srgbClr val="E1143C"/>
              </a:buClr>
              <a:buFont typeface="Arial" charset="0"/>
              <a:buChar char="•"/>
              <a:defRPr/>
            </a:pPr>
            <a:r>
              <a:rPr lang="de-AT" sz="2400" b="1" kern="0" dirty="0">
                <a:latin typeface="+mn-lt"/>
                <a:ea typeface="+mn-ea"/>
                <a:cs typeface="+mn-cs"/>
              </a:rPr>
              <a:t>Ausdruck einer Liste für Patienten:</a:t>
            </a:r>
          </a:p>
          <a:p>
            <a:pPr marL="1200150" lvl="2" indent="-285750">
              <a:spcBef>
                <a:spcPct val="20000"/>
              </a:spcBef>
              <a:buFont typeface="Courier New" pitchFamily="49" charset="0"/>
              <a:buChar char="o"/>
              <a:defRPr/>
            </a:pPr>
            <a:r>
              <a:rPr lang="de-AT" sz="2000" b="1" kern="0" dirty="0">
                <a:latin typeface="+mn-lt"/>
                <a:ea typeface="+mn-ea"/>
                <a:cs typeface="+mn-cs"/>
              </a:rPr>
              <a:t>Verschriebene Medikation</a:t>
            </a:r>
          </a:p>
          <a:p>
            <a:pPr marL="1200150" lvl="2" indent="-285750">
              <a:spcBef>
                <a:spcPct val="20000"/>
              </a:spcBef>
              <a:buFont typeface="Courier New" pitchFamily="49" charset="0"/>
              <a:buChar char="o"/>
              <a:defRPr/>
            </a:pPr>
            <a:r>
              <a:rPr lang="de-AT" sz="2000" b="1" kern="0" dirty="0">
                <a:latin typeface="+mn-lt"/>
                <a:ea typeface="+mn-ea"/>
                <a:cs typeface="+mn-cs"/>
              </a:rPr>
              <a:t>Abgeholte Medikation</a:t>
            </a:r>
          </a:p>
          <a:p>
            <a:pPr marL="1200150" lvl="2" indent="-285750">
              <a:spcBef>
                <a:spcPct val="20000"/>
              </a:spcBef>
              <a:buFont typeface="Courier New" pitchFamily="49" charset="0"/>
              <a:buChar char="o"/>
              <a:defRPr/>
            </a:pPr>
            <a:r>
              <a:rPr lang="de-AT" sz="2000" b="1" kern="0" dirty="0">
                <a:latin typeface="+mn-lt"/>
                <a:ea typeface="+mn-ea"/>
                <a:cs typeface="+mn-cs"/>
              </a:rPr>
              <a:t>Selbst gekaufte Medikation („OTC“)</a:t>
            </a:r>
          </a:p>
          <a:p>
            <a:pPr marL="742950" lvl="1" indent="-285750">
              <a:spcBef>
                <a:spcPct val="20000"/>
              </a:spcBef>
              <a:buClr>
                <a:srgbClr val="E1143C"/>
              </a:buClr>
              <a:buFont typeface="Arial" charset="0"/>
              <a:buChar char="•"/>
              <a:defRPr/>
            </a:pPr>
            <a:endParaRPr lang="de-AT" sz="2000" kern="0" dirty="0"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buSzPct val="120000"/>
              <a:buFont typeface="Arial" charset="0"/>
              <a:buChar char="•"/>
              <a:defRPr/>
            </a:pPr>
            <a:endParaRPr lang="de-AT" sz="2800" b="1" kern="0" dirty="0">
              <a:latin typeface="+mn-lt"/>
              <a:ea typeface="+mn-ea"/>
              <a:cs typeface="+mn-cs"/>
            </a:endParaRPr>
          </a:p>
        </p:txBody>
      </p:sp>
      <p:sp>
        <p:nvSpPr>
          <p:cNvPr id="77827" name="Titel 1"/>
          <p:cNvSpPr>
            <a:spLocks noGrp="1"/>
          </p:cNvSpPr>
          <p:nvPr>
            <p:ph type="title"/>
          </p:nvPr>
        </p:nvSpPr>
        <p:spPr>
          <a:xfrm>
            <a:off x="685800" y="236538"/>
            <a:ext cx="8001000" cy="692150"/>
          </a:xfrm>
        </p:spPr>
        <p:txBody>
          <a:bodyPr/>
          <a:lstStyle/>
          <a:p>
            <a:r>
              <a:rPr lang="de-AT" sz="3600" smtClean="0"/>
              <a:t>e-Medikation – ein               Projekt </a:t>
            </a:r>
          </a:p>
        </p:txBody>
      </p:sp>
      <p:pic>
        <p:nvPicPr>
          <p:cNvPr id="77828" name="Picture 64" descr="LogoF_EL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357188"/>
            <a:ext cx="15716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9" name="Fußzeilenplatzhalter 8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AT">
                <a:cs typeface="ＭＳ Ｐゴシック"/>
              </a:rPr>
              <a:t>Jahresversammlung e-Government Experts Group, 29.6.2010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3"/>
          <p:cNvPicPr>
            <a:picLocks noChangeAspect="1" noChangeArrowheads="1"/>
          </p:cNvPicPr>
          <p:nvPr/>
        </p:nvPicPr>
        <p:blipFill>
          <a:blip r:embed="rId2">
            <a:lum bright="50000"/>
          </a:blip>
          <a:srcRect/>
          <a:stretch>
            <a:fillRect/>
          </a:stretch>
        </p:blipFill>
        <p:spPr bwMode="auto">
          <a:xfrm>
            <a:off x="6357938" y="2500313"/>
            <a:ext cx="2790825" cy="370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0" name="Inhaltsplatzhalter 2"/>
          <p:cNvSpPr>
            <a:spLocks noGrp="1"/>
          </p:cNvSpPr>
          <p:nvPr>
            <p:ph idx="1"/>
          </p:nvPr>
        </p:nvSpPr>
        <p:spPr>
          <a:xfrm>
            <a:off x="142875" y="1357313"/>
            <a:ext cx="8786813" cy="4714875"/>
          </a:xfrm>
        </p:spPr>
        <p:txBody>
          <a:bodyPr/>
          <a:lstStyle/>
          <a:p>
            <a:pPr>
              <a:buClrTx/>
            </a:pPr>
            <a:r>
              <a:rPr lang="de-AT" sz="2800" smtClean="0"/>
              <a:t>Start Ende 2010 / Anfang 2011</a:t>
            </a:r>
          </a:p>
          <a:p>
            <a:pPr lvl="1"/>
            <a:r>
              <a:rPr lang="de-AT" sz="2800" b="1" smtClean="0"/>
              <a:t>Basis e-Card-System</a:t>
            </a:r>
          </a:p>
          <a:p>
            <a:pPr lvl="1"/>
            <a:r>
              <a:rPr lang="de-AT" sz="2800" b="1" smtClean="0"/>
              <a:t>Regionale Pilotierungen</a:t>
            </a:r>
          </a:p>
          <a:p>
            <a:pPr lvl="2"/>
            <a:r>
              <a:rPr lang="de-AT" sz="2400" b="1" smtClean="0"/>
              <a:t>OÖ: Region um Klinikum Wels – Grieskirchen</a:t>
            </a:r>
          </a:p>
          <a:p>
            <a:pPr lvl="2"/>
            <a:r>
              <a:rPr lang="de-AT" sz="2400" b="1" smtClean="0"/>
              <a:t>Tirol: Region um die Krankenhäuser Zams / Reutte</a:t>
            </a:r>
          </a:p>
          <a:p>
            <a:pPr lvl="2"/>
            <a:r>
              <a:rPr lang="de-AT" sz="2400" b="1" smtClean="0"/>
              <a:t>Wien: 22.Bezirk, Donauspital</a:t>
            </a:r>
          </a:p>
          <a:p>
            <a:pPr lvl="1"/>
            <a:r>
              <a:rPr lang="de-AT" sz="2800" b="1" smtClean="0"/>
              <a:t>Teilnahme in einer Region:</a:t>
            </a:r>
          </a:p>
          <a:p>
            <a:pPr lvl="2"/>
            <a:r>
              <a:rPr lang="de-AT" sz="2400" b="1" smtClean="0"/>
              <a:t>Krankenhaus / Ärzte / Apotheken / Patienten</a:t>
            </a:r>
          </a:p>
          <a:p>
            <a:r>
              <a:rPr lang="de-AT" sz="2800" smtClean="0"/>
              <a:t>Rollout über ganz Österreich 2011 - 2012</a:t>
            </a:r>
          </a:p>
          <a:p>
            <a:endParaRPr lang="de-AT" smtClean="0"/>
          </a:p>
        </p:txBody>
      </p:sp>
      <p:sp>
        <p:nvSpPr>
          <p:cNvPr id="78851" name="Titel 1"/>
          <p:cNvSpPr>
            <a:spLocks noGrp="1"/>
          </p:cNvSpPr>
          <p:nvPr>
            <p:ph type="title"/>
          </p:nvPr>
        </p:nvSpPr>
        <p:spPr>
          <a:xfrm>
            <a:off x="142875" y="236538"/>
            <a:ext cx="8786813" cy="692150"/>
          </a:xfrm>
        </p:spPr>
        <p:txBody>
          <a:bodyPr/>
          <a:lstStyle/>
          <a:p>
            <a:r>
              <a:rPr lang="de-AT" sz="3600" smtClean="0"/>
              <a:t>e-Medikation  - das		    Pilotprojekt</a:t>
            </a:r>
          </a:p>
        </p:txBody>
      </p:sp>
      <p:pic>
        <p:nvPicPr>
          <p:cNvPr id="78852" name="Picture 64" descr="LogoF_EL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357188"/>
            <a:ext cx="15716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3" name="Fußzeilenplatzhalter 8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AT">
                <a:cs typeface="ＭＳ Ｐゴシック"/>
              </a:rPr>
              <a:t>Jahresversammlung e-Government Experts Group, 29.6.2010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3" name="Picture 11" descr="C:\Users\sherbek\Pictures\Vorträge\k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5" y="2428875"/>
            <a:ext cx="4143375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7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358775" algn="l"/>
              </a:tabLst>
            </a:pPr>
            <a:r>
              <a:rPr lang="de-AT" sz="4000" smtClean="0"/>
              <a:t>Mehr Wissen über </a:t>
            </a:r>
          </a:p>
        </p:txBody>
      </p:sp>
      <p:pic>
        <p:nvPicPr>
          <p:cNvPr id="79875" name="Picture 64" descr="LogoF_EL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3" y="285750"/>
            <a:ext cx="1831975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hteck 6"/>
          <p:cNvSpPr/>
          <p:nvPr/>
        </p:nvSpPr>
        <p:spPr>
          <a:xfrm>
            <a:off x="357188" y="5672138"/>
            <a:ext cx="8572500" cy="40005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dirty="0">
                <a:ln w="18000">
                  <a:noFill/>
                  <a:prstDash val="solid"/>
                  <a:miter lim="800000"/>
                </a:ln>
                <a:solidFill>
                  <a:srgbClr val="C00000"/>
                </a:solidFill>
              </a:rPr>
              <a:t>Mehr Wissen für mehr Qualität in der medizinischen Versorgung</a:t>
            </a:r>
            <a:endParaRPr lang="de-DE" sz="2000" b="1" dirty="0">
              <a:ln w="18000">
                <a:noFill/>
                <a:prstDash val="solid"/>
                <a:miter lim="800000"/>
              </a:ln>
              <a:solidFill>
                <a:srgbClr val="C00000"/>
              </a:solidFill>
            </a:endParaRPr>
          </a:p>
        </p:txBody>
      </p:sp>
      <p:pic>
        <p:nvPicPr>
          <p:cNvPr id="79877" name="Picture 2" descr="C:\Users\sherbek\Pictures\Vorträge\Lernen_mit_dem_Comput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71563"/>
            <a:ext cx="2846388" cy="284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8" name="Picture 4" descr="C:\Users\sherbek\Pictures\Vorträge\wissen-direk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714750"/>
            <a:ext cx="2835275" cy="181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9" name="Picture 8" descr="C:\Users\sherbek\Pictures\Vorträge\arzt-computer_laptop45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86063" y="3714750"/>
            <a:ext cx="4495800" cy="181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80" name="Picture 10" descr="C:\Users\sherbek\Pictures\Vorträge\teddy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08725" y="1071563"/>
            <a:ext cx="2835275" cy="189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81" name="Picture 6" descr="C:\Users\sherbek\Pictures\Vorträge\pflegedienst-dpa-gr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86063" y="1071563"/>
            <a:ext cx="3541712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82" name="Fußzeilenplatzhalter 1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AT">
                <a:cs typeface="ＭＳ Ｐゴシック"/>
              </a:rPr>
              <a:t>Jahresversammlung e-Government Experts Group, 29.6.2010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LGA ohne ELGA">
  <a:themeElements>
    <a:clrScheme name="Präsentationstite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äsentationstitel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Präsentationstit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stit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stit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stit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stit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stit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stit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stit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stit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stit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stit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stit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ufzählung 2">
  <a:themeElements>
    <a:clrScheme name="Aufzählung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ufzählung 2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Aufzählung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fzählung 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fzählung 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fzählung 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fzählung 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fzählung 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fzählung 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fzählung 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fzählung 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fzählung 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fzählung 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fzählung 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xtvorlage 1">
  <a:themeElements>
    <a:clrScheme name="Textvorlage 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extvorlage 1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Textvorlage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vorlage 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vorlage 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vorlage 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vorlage 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vorlage 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vorlage 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vorlage 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vorlage 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vorlage 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vorlage 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vorlage 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extvorlage 2">
  <a:themeElements>
    <a:clrScheme name="Textvorlage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extvorlage 2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Textvorlage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vorlage 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vorlage 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vorlage 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vorlage 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vorlage 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vorlage 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vorlage 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vorlage 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vorlage 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vorlage 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vorlage 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Grafik groß">
  <a:themeElements>
    <a:clrScheme name="Grafik groß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rafik groß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Grafik groß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afik groß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afik groß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afik groß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afik groß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afik groß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afik groß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afik groß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afik groß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afik groß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afik groß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afik groß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ELGA ohne ELGA</Template>
  <TotalTime>0</TotalTime>
  <Words>618</Words>
  <Application>Microsoft Office PowerPoint</Application>
  <PresentationFormat>Bildschirmpräsentation (4:3)</PresentationFormat>
  <Paragraphs>169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Entwurfsvorlage</vt:lpstr>
      </vt:variant>
      <vt:variant>
        <vt:i4>16</vt:i4>
      </vt:variant>
      <vt:variant>
        <vt:lpstr>Folientitel</vt:lpstr>
      </vt:variant>
      <vt:variant>
        <vt:i4>16</vt:i4>
      </vt:variant>
    </vt:vector>
  </HeadingPairs>
  <TitlesOfParts>
    <vt:vector size="38" baseType="lpstr">
      <vt:lpstr>Arial</vt:lpstr>
      <vt:lpstr>ＭＳ Ｐゴシック</vt:lpstr>
      <vt:lpstr>Symbol</vt:lpstr>
      <vt:lpstr>Wingdings</vt:lpstr>
      <vt:lpstr>Calibri</vt:lpstr>
      <vt:lpstr>Courier New</vt:lpstr>
      <vt:lpstr>ELGA ohne ELGA</vt:lpstr>
      <vt:lpstr>Aufzählung 2</vt:lpstr>
      <vt:lpstr>Textvorlage 1</vt:lpstr>
      <vt:lpstr>Textvorlage 2</vt:lpstr>
      <vt:lpstr>Grafik groß</vt:lpstr>
      <vt:lpstr>ELGA ohne ELGA</vt:lpstr>
      <vt:lpstr>ELGA ohne ELGA</vt:lpstr>
      <vt:lpstr>Aufzählung 2</vt:lpstr>
      <vt:lpstr>Aufzählung 2</vt:lpstr>
      <vt:lpstr>Aufzählung 2</vt:lpstr>
      <vt:lpstr>Aufzählung 2</vt:lpstr>
      <vt:lpstr>Aufzählung 2</vt:lpstr>
      <vt:lpstr>Aufzählung 2</vt:lpstr>
      <vt:lpstr>Aufzählung 2</vt:lpstr>
      <vt:lpstr>Aufzählung 2</vt:lpstr>
      <vt:lpstr>Aufzählung 2</vt:lpstr>
      <vt:lpstr>Vernetzung mit Vernetzung rund um  Dr. Susanne Herbek ELGA GmbH    </vt:lpstr>
      <vt:lpstr>Elektronische Gesundheitsakte</vt:lpstr>
      <vt:lpstr>ist politisch beschlossen</vt:lpstr>
      <vt:lpstr>Was ist          ?</vt:lpstr>
      <vt:lpstr>Wozu brauchen wir       ?</vt:lpstr>
      <vt:lpstr>Durchdachte Konzepte für </vt:lpstr>
      <vt:lpstr>Basiskomponenten entstehen</vt:lpstr>
      <vt:lpstr>Querschnittsthemen</vt:lpstr>
      <vt:lpstr> Portal:   www.gesundheit.gv.at</vt:lpstr>
      <vt:lpstr>Patienten-Selbstbestimmung bei </vt:lpstr>
      <vt:lpstr>Gesetzlicher Rahmen für</vt:lpstr>
      <vt:lpstr>„Vernetzung“ mit     (Beispiele)</vt:lpstr>
      <vt:lpstr>setzt auf Vernetzung</vt:lpstr>
      <vt:lpstr>e-Medikation – ein               Projekt </vt:lpstr>
      <vt:lpstr>e-Medikation  - das      Pilotprojekt</vt:lpstr>
      <vt:lpstr>Mehr Wissen über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Vernetzung mit Vernetzung rund um    Dr. Susanne Herbek, ELGA GmbH</dc:title>
  <dc:creator>Susanne Herbek</dc:creator>
  <cp:lastModifiedBy>zkrecekb</cp:lastModifiedBy>
  <cp:revision>23</cp:revision>
  <dcterms:created xsi:type="dcterms:W3CDTF">2010-06-28T08:44:04Z</dcterms:created>
  <dcterms:modified xsi:type="dcterms:W3CDTF">2010-07-06T14:31:07Z</dcterms:modified>
</cp:coreProperties>
</file>