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0" r:id="rId2"/>
    <p:sldId id="278" r:id="rId3"/>
    <p:sldId id="279" r:id="rId4"/>
    <p:sldId id="271" r:id="rId5"/>
    <p:sldId id="272" r:id="rId6"/>
    <p:sldId id="273" r:id="rId7"/>
    <p:sldId id="274" r:id="rId8"/>
    <p:sldId id="275" r:id="rId9"/>
    <p:sldId id="282" r:id="rId10"/>
    <p:sldId id="269" r:id="rId11"/>
  </p:sldIdLst>
  <p:sldSz cx="9144000" cy="6858000" type="screen4x3"/>
  <p:notesSz cx="6669088" cy="97758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F9933"/>
    <a:srgbClr val="FF5050"/>
    <a:srgbClr val="FFFF66"/>
    <a:srgbClr val="0066FF"/>
    <a:srgbClr val="FFFF00"/>
    <a:srgbClr val="CCEC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-1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200" d="100"/>
          <a:sy n="200" d="100"/>
        </p:scale>
        <p:origin x="-792" y="1194"/>
      </p:cViewPr>
      <p:guideLst>
        <p:guide orient="horz" pos="3079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8773CC6-A2A3-4C60-A22B-6B766032D4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0588" y="733425"/>
            <a:ext cx="4887912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82" tIns="45441" rIns="90882" bIns="4544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D1464F6E-1FC2-4A90-B758-880E02ADECE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80BB67-63AA-479E-9790-AEF20D44E557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 Ramin Sabet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877B2141-516B-4F77-8FB5-0847D9A1262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         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03.06.2009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AT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 Ramin Sabet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E82968A6-62DF-40D9-8A79-C3C409BA96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         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03.06.2009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D1D8941F-8012-44E0-B530-E866B1E321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03.06.2009</a:t>
            </a: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135437" cy="4535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6150" y="1557338"/>
            <a:ext cx="4137025" cy="4535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3613667F-B67E-441E-AC21-B1C2CE85A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03.06.2009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77D44D0D-CBF1-4743-855B-CD5DF45F11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A9C1FFDC-2D6A-4D1F-96BF-362B20694D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9BCB92AB-B9C1-4E69-BF6F-32468CD30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C044CE14-0751-421D-BBE9-232B38C1B3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A5DFC70A-9AEA-41E1-AFEF-50B73B61D20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5EC27EB9-809E-4D9C-A828-A5C2524DB7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477838"/>
            <a:ext cx="2124075" cy="5614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477838"/>
            <a:ext cx="6221412" cy="5614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Autor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</a:t>
            </a:r>
            <a:fld id="{6B161CFD-D348-4D86-B61E-992CA2C5FE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TT.MM.JJJJ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einfach_sicher_back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7838"/>
            <a:ext cx="69135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424862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453188"/>
            <a:ext cx="2895600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DI Ramin Sabet</a:t>
            </a: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3938" y="6524625"/>
            <a:ext cx="21336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AFD5A47C-9E7D-48E8-AA5C-CD29157681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32138" y="6381750"/>
            <a:ext cx="2879725" cy="11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          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32138" y="6381750"/>
            <a:ext cx="2879725" cy="11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03.06.2009</a:t>
            </a:r>
            <a:endParaRPr lang="de-DE"/>
          </a:p>
        </p:txBody>
      </p:sp>
      <p:sp>
        <p:nvSpPr>
          <p:cNvPr id="1041" name="Rectangle 17"/>
          <p:cNvSpPr>
            <a:spLocks noChangeArrowheads="1"/>
          </p:cNvSpPr>
          <p:nvPr userDrawn="1"/>
        </p:nvSpPr>
        <p:spPr bwMode="auto">
          <a:xfrm>
            <a:off x="7235825" y="0"/>
            <a:ext cx="1657350" cy="1052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ù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&gt;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›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-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Verdana" pitchFamily="34" charset="0"/>
        <a:buChar char="-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Verdana" pitchFamily="34" charset="0"/>
        <a:buChar char="-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Verdana" pitchFamily="34" charset="0"/>
        <a:buChar char="-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Verdana" pitchFamily="34" charset="0"/>
        <a:buChar char="-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-trust.at/info.asp?node=551&amp;lang=GE&amp;ch=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-trust.a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istik.at/web_de/statistiken/informationsgesellschaft/ikt-einsatz_in_haushalten/index.html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76D95660-AC55-41C6-AA5F-BD1B40AF49B6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536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06.10.2009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de-AT" smtClean="0"/>
              <a:t/>
            </a:r>
            <a:br>
              <a:rPr lang="de-AT" smtClean="0"/>
            </a:br>
            <a:r>
              <a:rPr lang="de-AT" smtClean="0"/>
              <a:t/>
            </a:r>
            <a:br>
              <a:rPr lang="de-AT" smtClean="0"/>
            </a:br>
            <a:r>
              <a:rPr lang="de-AT" smtClean="0"/>
              <a:t/>
            </a:r>
            <a:br>
              <a:rPr lang="de-AT" smtClean="0"/>
            </a:br>
            <a:r>
              <a:rPr lang="de-AT" sz="3000" smtClean="0"/>
              <a:t>Mobile Signatur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de-DE" smtClean="0"/>
          </a:p>
          <a:p>
            <a:pPr eaLnBrk="1" hangingPunct="1">
              <a:lnSpc>
                <a:spcPct val="90000"/>
              </a:lnSpc>
            </a:pPr>
            <a:r>
              <a:rPr lang="de-DE" smtClean="0"/>
              <a:t>06. Okt 2009</a:t>
            </a:r>
          </a:p>
        </p:txBody>
      </p:sp>
      <p:pic>
        <p:nvPicPr>
          <p:cNvPr id="15366" name="Picture 3" descr="\\DATENSERVER\Trusties\Grafikdesign\A-Trust Grafiken\atrust Grafiken &amp; Material\A-Trust Logos\_atrust_neu_einfach_sicher_Smal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4429125"/>
            <a:ext cx="2214563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A-Trust</a:t>
            </a:r>
            <a:endParaRPr lang="de-DE" smtClean="0"/>
          </a:p>
        </p:txBody>
      </p:sp>
      <p:sp>
        <p:nvSpPr>
          <p:cNvPr id="17410" name="Inhaltsplatzhalter 2"/>
          <p:cNvSpPr>
            <a:spLocks noGrp="1"/>
          </p:cNvSpPr>
          <p:nvPr>
            <p:ph idx="1"/>
          </p:nvPr>
        </p:nvSpPr>
        <p:spPr>
          <a:xfrm>
            <a:off x="468313" y="1557338"/>
            <a:ext cx="7747000" cy="4535487"/>
          </a:xfrm>
        </p:spPr>
        <p:txBody>
          <a:bodyPr/>
          <a:lstStyle/>
          <a:p>
            <a:pPr eaLnBrk="1" hangingPunct="1"/>
            <a:r>
              <a:rPr lang="de-AT" smtClean="0"/>
              <a:t>A-Trust ist ein österreichisches Unternehmen und der derzeit einzige akkreditierte Zertifizierungsdiensteanbieter (ZDA) Österreichs für die Ausgabe von qualifizierten Zertifikaten.</a:t>
            </a:r>
          </a:p>
          <a:p>
            <a:pPr eaLnBrk="1" hangingPunct="1"/>
            <a:endParaRPr lang="de-AT" smtClean="0"/>
          </a:p>
          <a:p>
            <a:pPr eaLnBrk="1" hangingPunct="1"/>
            <a:r>
              <a:rPr lang="de-AT" smtClean="0"/>
              <a:t>Die Gesellschafter der A-Trust stammen aus den Bereichen der Banken, der Interessensvertretungen und der Industrie.</a:t>
            </a:r>
          </a:p>
          <a:p>
            <a:pPr eaLnBrk="1" hangingPunct="1"/>
            <a:endParaRPr lang="de-AT" smtClean="0"/>
          </a:p>
          <a:p>
            <a:pPr eaLnBrk="1" hangingPunct="1"/>
            <a:endParaRPr lang="de-DE" smtClean="0"/>
          </a:p>
        </p:txBody>
      </p:sp>
      <p:sp>
        <p:nvSpPr>
          <p:cNvPr id="17411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17412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8FA32CDF-6BAE-4033-A307-ACB0688E960D}" type="slidenum">
              <a:rPr lang="de-DE" smtClean="0"/>
              <a:pPr/>
              <a:t>2</a:t>
            </a:fld>
            <a:endParaRPr lang="de-DE" smtClean="0"/>
          </a:p>
        </p:txBody>
      </p:sp>
      <p:sp>
        <p:nvSpPr>
          <p:cNvPr id="17413" name="Datumsplatzhalt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  <p:pic>
        <p:nvPicPr>
          <p:cNvPr id="17414" name="Picture 2" descr="http://www.a-trust.at/images/akkred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0" y="142875"/>
            <a:ext cx="1428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Technisches über A-Trust</a:t>
            </a:r>
            <a:endParaRPr lang="de-DE" smtClean="0"/>
          </a:p>
        </p:txBody>
      </p:sp>
      <p:sp>
        <p:nvSpPr>
          <p:cNvPr id="18434" name="Inhaltsplatzhalter 2"/>
          <p:cNvSpPr>
            <a:spLocks noGrp="1"/>
          </p:cNvSpPr>
          <p:nvPr>
            <p:ph idx="1"/>
          </p:nvPr>
        </p:nvSpPr>
        <p:spPr>
          <a:xfrm>
            <a:off x="468313" y="1357313"/>
            <a:ext cx="8424862" cy="4735512"/>
          </a:xfrm>
        </p:spPr>
        <p:txBody>
          <a:bodyPr/>
          <a:lstStyle/>
          <a:p>
            <a:pPr eaLnBrk="1" hangingPunct="1"/>
            <a:r>
              <a:rPr lang="de-AT" smtClean="0"/>
              <a:t>Rechenzentrum</a:t>
            </a:r>
          </a:p>
          <a:p>
            <a:pPr lvl="1" eaLnBrk="1" hangingPunct="1"/>
            <a:r>
              <a:rPr lang="de-AT" smtClean="0"/>
              <a:t>Hochsicheres, Redundantes Rechenzentrum an zwei Standorten</a:t>
            </a:r>
          </a:p>
          <a:p>
            <a:pPr lvl="1" eaLnBrk="1" hangingPunct="1"/>
            <a:r>
              <a:rPr lang="de-AT" smtClean="0"/>
              <a:t>Zutritt nur im 4-Augen Prinzip</a:t>
            </a:r>
          </a:p>
          <a:p>
            <a:pPr lvl="1" eaLnBrk="1" hangingPunct="1"/>
            <a:r>
              <a:rPr lang="de-AT" smtClean="0"/>
              <a:t>7x24 Überwachung der Server</a:t>
            </a:r>
          </a:p>
          <a:p>
            <a:pPr eaLnBrk="1" hangingPunct="1"/>
            <a:r>
              <a:rPr lang="de-AT" smtClean="0"/>
              <a:t>Anbindung, Abwehr von Attacken</a:t>
            </a:r>
          </a:p>
          <a:p>
            <a:pPr lvl="1" eaLnBrk="1" hangingPunct="1"/>
            <a:r>
              <a:rPr lang="de-AT" smtClean="0"/>
              <a:t>Anbindung über zwei unterschiedliche Provider</a:t>
            </a:r>
          </a:p>
          <a:p>
            <a:pPr lvl="1" eaLnBrk="1" hangingPunct="1"/>
            <a:r>
              <a:rPr lang="de-AT" smtClean="0"/>
              <a:t>7x24 Überwachung der redundanten Firewalls</a:t>
            </a:r>
          </a:p>
          <a:p>
            <a:pPr lvl="1" eaLnBrk="1" hangingPunct="1"/>
            <a:r>
              <a:rPr lang="de-AT" smtClean="0"/>
              <a:t>Lastverteilung der Server</a:t>
            </a:r>
          </a:p>
        </p:txBody>
      </p:sp>
      <p:sp>
        <p:nvSpPr>
          <p:cNvPr id="18435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18436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02435672-C794-4835-ACFB-3C13047FADA4}" type="slidenum">
              <a:rPr lang="de-DE" smtClean="0"/>
              <a:pPr/>
              <a:t>3</a:t>
            </a:fld>
            <a:endParaRPr lang="de-DE" smtClean="0"/>
          </a:p>
        </p:txBody>
      </p:sp>
      <p:sp>
        <p:nvSpPr>
          <p:cNvPr id="18437" name="Datumsplatzhalt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Qualifizierte Signatur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Qualifizierte Signatur nach Europäischer Signatur Richtlinie und Österreichischem Signatur Gesetz der eigenhändigen Unterschrift gleichgesetzt.</a:t>
            </a:r>
          </a:p>
          <a:p>
            <a:pPr eaLnBrk="1" hangingPunct="1"/>
            <a:r>
              <a:rPr lang="de-AT" smtClean="0"/>
              <a:t>Qualifizierte Signatur (Bürgerkarte) in Österreich umgesetzt mit:</a:t>
            </a:r>
          </a:p>
          <a:p>
            <a:pPr lvl="1" eaLnBrk="1" hangingPunct="1"/>
            <a:r>
              <a:rPr lang="de-AT" smtClean="0"/>
              <a:t>SmartCard (Maestro Karte (Bankomat) und eCard)</a:t>
            </a:r>
          </a:p>
          <a:p>
            <a:pPr lvl="1" eaLnBrk="1" hangingPunct="1"/>
            <a:r>
              <a:rPr lang="de-AT" smtClean="0"/>
              <a:t>MobileSignatur (Handy)</a:t>
            </a:r>
          </a:p>
        </p:txBody>
      </p:sp>
      <p:sp>
        <p:nvSpPr>
          <p:cNvPr id="1945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EFC9BF6C-8239-4AAF-9F4E-95CA8751B825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1946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Signatur - Allgemein</a:t>
            </a:r>
          </a:p>
        </p:txBody>
      </p:sp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89BEF8C5-2403-4A91-995B-F7FE582B6421}" type="slidenum">
              <a:rPr lang="de-DE" smtClean="0"/>
              <a:pPr/>
              <a:t>5</a:t>
            </a:fld>
            <a:endParaRPr lang="de-DE" smtClean="0"/>
          </a:p>
        </p:txBody>
      </p:sp>
      <p:sp>
        <p:nvSpPr>
          <p:cNvPr id="20484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5750" y="3857625"/>
            <a:ext cx="8424863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de-AT" sz="2400" kern="0" dirty="0">
                <a:solidFill>
                  <a:schemeClr val="tx1"/>
                </a:solidFill>
                <a:latin typeface="+mn-lt"/>
              </a:rPr>
              <a:t>Alternative:</a:t>
            </a:r>
          </a:p>
          <a:p>
            <a:pPr marL="742950" lvl="1" indent="-285750">
              <a:spcBef>
                <a:spcPct val="20000"/>
              </a:spcBef>
              <a:buFont typeface="Wingdings" pitchFamily="2" charset="2"/>
              <a:buChar char="ù"/>
              <a:defRPr/>
            </a:pPr>
            <a:r>
              <a:rPr lang="de-AT" sz="2000" kern="0" dirty="0">
                <a:solidFill>
                  <a:schemeClr val="tx1"/>
                </a:solidFill>
                <a:latin typeface="+mn-lt"/>
              </a:rPr>
              <a:t>Bürgerkarte/</a:t>
            </a:r>
            <a:r>
              <a:rPr lang="de-AT" sz="2000" kern="0" dirty="0" err="1">
                <a:solidFill>
                  <a:schemeClr val="tx1"/>
                </a:solidFill>
                <a:latin typeface="+mn-lt"/>
              </a:rPr>
              <a:t>SmartCard</a:t>
            </a:r>
            <a:r>
              <a:rPr lang="de-AT" sz="2000" kern="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r>
              <a:rPr lang="de-AT" sz="1800" kern="0" dirty="0">
                <a:solidFill>
                  <a:schemeClr val="tx1"/>
                </a:solidFill>
                <a:latin typeface="+mn-lt"/>
              </a:rPr>
              <a:t>Etwas, das nur ich habe:</a:t>
            </a:r>
          </a:p>
          <a:p>
            <a:pPr marL="742950" lvl="1" indent="-285750">
              <a:spcBef>
                <a:spcPct val="20000"/>
              </a:spcBef>
              <a:buFont typeface="Wingdings" pitchFamily="2" charset="2"/>
              <a:buNone/>
              <a:defRPr/>
            </a:pPr>
            <a:endParaRPr lang="de-AT" sz="2000" kern="0" dirty="0">
              <a:solidFill>
                <a:schemeClr val="tx1"/>
              </a:solidFill>
              <a:latin typeface="+mn-lt"/>
            </a:endParaRP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r>
              <a:rPr lang="de-AT" sz="1800" kern="0" dirty="0">
                <a:solidFill>
                  <a:schemeClr val="tx1"/>
                </a:solidFill>
                <a:latin typeface="+mn-lt"/>
              </a:rPr>
              <a:t>Etwas, das nur ich weiß: PIN: 4711</a:t>
            </a: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endParaRPr lang="de-AT" sz="1800" kern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85750" y="1785938"/>
            <a:ext cx="842486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 typeface="Wingdings" pitchFamily="2" charset="2"/>
              <a:buChar char="ù"/>
              <a:defRPr/>
            </a:pPr>
            <a:r>
              <a:rPr lang="de-AT" sz="2000" kern="0" dirty="0">
                <a:solidFill>
                  <a:schemeClr val="tx1"/>
                </a:solidFill>
                <a:latin typeface="+mn-lt"/>
              </a:rPr>
              <a:t>MobileSignatur:</a:t>
            </a: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r>
              <a:rPr lang="de-AT" sz="1800" kern="0" dirty="0">
                <a:solidFill>
                  <a:schemeClr val="tx1"/>
                </a:solidFill>
                <a:latin typeface="+mn-lt"/>
              </a:rPr>
              <a:t>Etwas, das nur ich habe:</a:t>
            </a: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endParaRPr lang="de-AT" sz="1800" kern="0" dirty="0">
              <a:solidFill>
                <a:schemeClr val="tx1"/>
              </a:solidFill>
              <a:latin typeface="+mn-lt"/>
            </a:endParaRP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r>
              <a:rPr lang="de-AT" sz="1800" kern="0" dirty="0">
                <a:solidFill>
                  <a:schemeClr val="tx1"/>
                </a:solidFill>
                <a:latin typeface="+mn-lt"/>
              </a:rPr>
              <a:t>Etwas, das nur ich weiß: Geheimnis: ‚</a:t>
            </a:r>
            <a:r>
              <a:rPr lang="de-AT" sz="1800" kern="0" dirty="0" err="1">
                <a:solidFill>
                  <a:schemeClr val="tx1"/>
                </a:solidFill>
                <a:latin typeface="+mn-lt"/>
              </a:rPr>
              <a:t>passwort</a:t>
            </a:r>
            <a:r>
              <a:rPr lang="de-AT" sz="1800" kern="0" dirty="0">
                <a:solidFill>
                  <a:schemeClr val="tx1"/>
                </a:solidFill>
                <a:latin typeface="+mn-lt"/>
              </a:rPr>
              <a:t>‘</a:t>
            </a:r>
          </a:p>
          <a:p>
            <a:pPr marL="1143000" lvl="2" indent="-228600">
              <a:spcBef>
                <a:spcPct val="20000"/>
              </a:spcBef>
              <a:buFont typeface="Verdana" pitchFamily="34" charset="0"/>
              <a:buChar char="&gt;"/>
              <a:defRPr/>
            </a:pPr>
            <a:endParaRPr lang="de-AT" sz="1800" kern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0487" name="Straight Connector 8"/>
          <p:cNvCxnSpPr>
            <a:cxnSpLocks noChangeShapeType="1"/>
          </p:cNvCxnSpPr>
          <p:nvPr/>
        </p:nvCxnSpPr>
        <p:spPr bwMode="auto">
          <a:xfrm>
            <a:off x="571500" y="3643313"/>
            <a:ext cx="7858125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20488" name="Picture 5" descr="smartc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357688"/>
            <a:ext cx="1295400" cy="8080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20489" name="Picture 10" descr="Picture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785938"/>
            <a:ext cx="8715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Signatur - Voraussetzungen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Mobile Signatur (Handy)</a:t>
            </a:r>
          </a:p>
          <a:p>
            <a:pPr lvl="1" eaLnBrk="1" hangingPunct="1"/>
            <a:r>
              <a:rPr lang="de-AT" smtClean="0"/>
              <a:t>Es kann jedes Mobiltelefon verwendet werden (SMS Empfang).</a:t>
            </a:r>
          </a:p>
          <a:p>
            <a:pPr lvl="1" eaLnBrk="1" hangingPunct="1"/>
            <a:r>
              <a:rPr lang="de-AT" smtClean="0"/>
              <a:t>Das Mobiltelefon muss im Rahmen eines Registrierungsprozesses dem Signator zugeordnet werden.</a:t>
            </a:r>
          </a:p>
          <a:p>
            <a:pPr eaLnBrk="1" hangingPunct="1"/>
            <a:r>
              <a:rPr lang="de-AT" smtClean="0"/>
              <a:t>Bürgerkarte</a:t>
            </a:r>
          </a:p>
          <a:p>
            <a:pPr lvl="1" eaLnBrk="1" hangingPunct="1"/>
            <a:r>
              <a:rPr lang="de-AT" smtClean="0"/>
              <a:t>Aktivierte Bürgerkarte (Maestro, eCard, etc.)</a:t>
            </a:r>
          </a:p>
          <a:p>
            <a:pPr lvl="1" eaLnBrk="1" hangingPunct="1"/>
            <a:r>
              <a:rPr lang="de-AT" smtClean="0"/>
              <a:t>Installierter Kartenleser</a:t>
            </a:r>
          </a:p>
        </p:txBody>
      </p:sp>
      <p:sp>
        <p:nvSpPr>
          <p:cNvPr id="2150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F5D2050A-F1EE-4FF6-BA1E-021E2A332C64}" type="slidenum">
              <a:rPr lang="de-DE" smtClean="0"/>
              <a:pPr/>
              <a:t>6</a:t>
            </a:fld>
            <a:endParaRPr lang="de-DE" smtClean="0"/>
          </a:p>
        </p:txBody>
      </p:sp>
      <p:sp>
        <p:nvSpPr>
          <p:cNvPr id="2150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285750" y="477838"/>
            <a:ext cx="7462838" cy="719137"/>
          </a:xfrm>
        </p:spPr>
        <p:txBody>
          <a:bodyPr/>
          <a:lstStyle/>
          <a:p>
            <a:pPr eaLnBrk="1" hangingPunct="1"/>
            <a:r>
              <a:rPr lang="de-AT" smtClean="0"/>
              <a:t>Mobile Signatur–Registrierung (derzeit)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Mittels kartenbasierter Signatur wird ein Antrag auf Ausstellung einer Mobilen Signatur gestellt.</a:t>
            </a:r>
          </a:p>
          <a:p>
            <a:pPr eaLnBrk="1" hangingPunct="1"/>
            <a:r>
              <a:rPr lang="de-AT" smtClean="0"/>
              <a:t>Stammdaten werden vom existierenden Vertrag übernommen.</a:t>
            </a:r>
          </a:p>
          <a:p>
            <a:pPr eaLnBrk="1" hangingPunct="1"/>
            <a:r>
              <a:rPr lang="de-AT" smtClean="0"/>
              <a:t>Besitz der angegebenen Mobiltelefonnummer wird mittels Verifikations-SMS geprüft.</a:t>
            </a:r>
          </a:p>
          <a:p>
            <a:pPr eaLnBrk="1" hangingPunct="1"/>
            <a:r>
              <a:rPr lang="de-AT" smtClean="0"/>
              <a:t>Signaturvertrag wird mittels kartenbasierter Signatur unterschrieben</a:t>
            </a:r>
          </a:p>
          <a:p>
            <a:pPr eaLnBrk="1" hangingPunct="1"/>
            <a:endParaRPr lang="de-AT" smtClean="0"/>
          </a:p>
          <a:p>
            <a:pPr eaLnBrk="1" hangingPunct="1"/>
            <a:r>
              <a:rPr lang="de-AT" smtClean="0"/>
              <a:t>Alternative Registrierung: Registrierungsstelle</a:t>
            </a:r>
          </a:p>
        </p:txBody>
      </p:sp>
      <p:sp>
        <p:nvSpPr>
          <p:cNvPr id="2253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2176DEB0-2BBA-4DB1-8061-ACC0669AF3F1}" type="slidenum">
              <a:rPr lang="de-DE" smtClean="0"/>
              <a:pPr/>
              <a:t>7</a:t>
            </a:fld>
            <a:endParaRPr lang="de-DE" smtClean="0"/>
          </a:p>
        </p:txBody>
      </p:sp>
      <p:sp>
        <p:nvSpPr>
          <p:cNvPr id="2253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95288" y="477838"/>
            <a:ext cx="7105650" cy="719137"/>
          </a:xfrm>
        </p:spPr>
        <p:txBody>
          <a:bodyPr/>
          <a:lstStyle/>
          <a:p>
            <a:pPr eaLnBrk="1" hangingPunct="1"/>
            <a:r>
              <a:rPr lang="de-AT" smtClean="0"/>
              <a:t>Signatur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1214438"/>
            <a:ext cx="8643937" cy="50006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de-AT" dirty="0" smtClean="0"/>
              <a:t>Web-Applikation (</a:t>
            </a:r>
            <a:r>
              <a:rPr lang="de-AT" dirty="0" err="1" smtClean="0"/>
              <a:t>zB</a:t>
            </a:r>
            <a:r>
              <a:rPr lang="de-AT" dirty="0" smtClean="0"/>
              <a:t>.: e-Banking) benötigt Signatur</a:t>
            </a:r>
          </a:p>
          <a:p>
            <a:pPr eaLnBrk="1" hangingPunct="1">
              <a:defRPr/>
            </a:pPr>
            <a:r>
              <a:rPr lang="de-AT" dirty="0" smtClean="0"/>
              <a:t>Signator kann </a:t>
            </a:r>
            <a:r>
              <a:rPr lang="de-AT" smtClean="0"/>
              <a:t>zwischen „Kartenbasierter“ und „Mobiler“ </a:t>
            </a:r>
            <a:r>
              <a:rPr lang="de-AT" dirty="0" smtClean="0"/>
              <a:t>Signatur auswählen</a:t>
            </a:r>
          </a:p>
          <a:p>
            <a:pPr eaLnBrk="1" hangingPunct="1">
              <a:defRPr/>
            </a:pPr>
            <a:r>
              <a:rPr lang="de-AT" dirty="0" smtClean="0"/>
              <a:t>Web-Applikation leitet Security-Layer-Request anstelle auf lokale BKU (127.0.0.1) auf </a:t>
            </a:r>
            <a:r>
              <a:rPr lang="de-AT" dirty="0" smtClean="0">
                <a:hlinkClick r:id="rId2"/>
              </a:rPr>
              <a:t>https://www.a-trust.at</a:t>
            </a:r>
            <a:endParaRPr lang="de-AT" dirty="0" smtClean="0"/>
          </a:p>
          <a:p>
            <a:pPr eaLnBrk="1" hangingPunct="1">
              <a:defRPr/>
            </a:pPr>
            <a:r>
              <a:rPr lang="de-AT" dirty="0" smtClean="0"/>
              <a:t>Kommunikation zwischen Web Applikation und A-Trust Server</a:t>
            </a:r>
          </a:p>
          <a:p>
            <a:pPr eaLnBrk="1" hangingPunct="1">
              <a:defRPr/>
            </a:pPr>
            <a:r>
              <a:rPr lang="de-AT" dirty="0" smtClean="0"/>
              <a:t>Anzeige der zu signierenden Daten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de-AT" dirty="0" smtClean="0"/>
          </a:p>
          <a:p>
            <a:pPr eaLnBrk="1" hangingPunct="1">
              <a:defRPr/>
            </a:pPr>
            <a:r>
              <a:rPr lang="de-AT" dirty="0" smtClean="0"/>
              <a:t>Eingabe Handynummer und Passwort</a:t>
            </a:r>
          </a:p>
          <a:p>
            <a:pPr eaLnBrk="1" hangingPunct="1">
              <a:defRPr/>
            </a:pPr>
            <a:r>
              <a:rPr lang="de-AT" dirty="0" smtClean="0"/>
              <a:t>Verifikations-SMS empfangen</a:t>
            </a:r>
          </a:p>
          <a:p>
            <a:pPr eaLnBrk="1" hangingPunct="1">
              <a:defRPr/>
            </a:pPr>
            <a:r>
              <a:rPr lang="de-AT" dirty="0" smtClean="0"/>
              <a:t>Inhalt der Verifikations-SMS eingeben</a:t>
            </a:r>
          </a:p>
          <a:p>
            <a:pPr eaLnBrk="1" hangingPunct="1">
              <a:defRPr/>
            </a:pPr>
            <a:r>
              <a:rPr lang="de-AT" dirty="0" smtClean="0"/>
              <a:t>Server löst Signatur aus</a:t>
            </a:r>
          </a:p>
        </p:txBody>
      </p:sp>
      <p:sp>
        <p:nvSpPr>
          <p:cNvPr id="2355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B36D391A-EC9D-47B6-8C18-751F28C43832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2355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3643313"/>
            <a:ext cx="17907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395288" y="214313"/>
            <a:ext cx="6913562" cy="982662"/>
          </a:xfrm>
        </p:spPr>
        <p:txBody>
          <a:bodyPr/>
          <a:lstStyle/>
          <a:p>
            <a:pPr eaLnBrk="1" hangingPunct="1"/>
            <a:r>
              <a:rPr lang="de-AT" smtClean="0"/>
              <a:t>Internet &amp; Mobiltelefon User in Österreich</a:t>
            </a:r>
          </a:p>
        </p:txBody>
      </p:sp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8CD41563-0EFA-4CCB-A02A-A4E5625472F7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2458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  <p:pic>
        <p:nvPicPr>
          <p:cNvPr id="24581" name="Picture 4" descr="http://www.statistik.at/web_de/wcmsprod/groups/b/documents/webobj/02054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2300" y="2000250"/>
            <a:ext cx="5981700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Content Placeholder 9"/>
          <p:cNvSpPr>
            <a:spLocks noGrp="1"/>
          </p:cNvSpPr>
          <p:nvPr>
            <p:ph idx="1"/>
          </p:nvPr>
        </p:nvSpPr>
        <p:spPr>
          <a:xfrm>
            <a:off x="428625" y="1285875"/>
            <a:ext cx="8424863" cy="1714500"/>
          </a:xfrm>
        </p:spPr>
        <p:txBody>
          <a:bodyPr/>
          <a:lstStyle/>
          <a:p>
            <a:pPr eaLnBrk="1" hangingPunct="1"/>
            <a:r>
              <a:rPr lang="de-AT" sz="2000" smtClean="0"/>
              <a:t>Bereits 76% der Haushalte in Österreich waren zum Befragungszeitpunkt (Februar – März 2008) mit einem Computer ausgestattet.</a:t>
            </a:r>
          </a:p>
          <a:p>
            <a:pPr eaLnBrk="1" hangingPunct="1"/>
            <a:r>
              <a:rPr lang="de-AT" sz="2000" smtClean="0">
                <a:hlinkClick r:id="rId3"/>
              </a:rPr>
              <a:t>Quelle: </a:t>
            </a:r>
            <a:br>
              <a:rPr lang="de-AT" sz="2000" smtClean="0">
                <a:hlinkClick r:id="rId3"/>
              </a:rPr>
            </a:br>
            <a:r>
              <a:rPr lang="de-AT" sz="2000" smtClean="0">
                <a:hlinkClick r:id="rId3"/>
              </a:rPr>
              <a:t>Statistik Austria</a:t>
            </a:r>
            <a:endParaRPr lang="de-AT" sz="2000" smtClean="0"/>
          </a:p>
          <a:p>
            <a:pPr eaLnBrk="1" hangingPunct="1"/>
            <a:endParaRPr lang="de-AT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/>
              <a:t>DI Ramin Sabet</a:t>
            </a:r>
          </a:p>
        </p:txBody>
      </p:sp>
      <p:sp>
        <p:nvSpPr>
          <p:cNvPr id="1003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de-DE" smtClean="0"/>
              <a:t>Seite </a:t>
            </a:r>
            <a:fld id="{360C595D-CDBF-41D3-AB3D-93B2A6CDE670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10036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de-DE"/>
              <a:t>03.06.2009</a:t>
            </a:r>
          </a:p>
        </p:txBody>
      </p:sp>
      <p:sp>
        <p:nvSpPr>
          <p:cNvPr id="1003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412875"/>
            <a:ext cx="7092950" cy="1081088"/>
          </a:xfrm>
        </p:spPr>
        <p:txBody>
          <a:bodyPr/>
          <a:lstStyle/>
          <a:p>
            <a:pPr eaLnBrk="1" hangingPunct="1"/>
            <a:r>
              <a:rPr lang="de-DE" sz="2400" smtClean="0"/>
              <a:t>DANKE FÜR IHRE AUFMERSAMKEIT!</a:t>
            </a:r>
          </a:p>
        </p:txBody>
      </p:sp>
      <p:sp>
        <p:nvSpPr>
          <p:cNvPr id="100362" name="Rectangle 4"/>
          <p:cNvSpPr>
            <a:spLocks noChangeArrowheads="1"/>
          </p:cNvSpPr>
          <p:nvPr/>
        </p:nvSpPr>
        <p:spPr bwMode="auto">
          <a:xfrm>
            <a:off x="590550" y="5516563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400">
                <a:solidFill>
                  <a:schemeClr val="tx1"/>
                </a:solidFill>
              </a:rPr>
              <a:t>www.a-trust.at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endParaRPr lang="de-DE" sz="2400">
              <a:solidFill>
                <a:schemeClr val="tx1"/>
              </a:solidFill>
            </a:endParaRPr>
          </a:p>
        </p:txBody>
      </p:sp>
      <p:graphicFrame>
        <p:nvGraphicFramePr>
          <p:cNvPr id="100357" name="Object 5"/>
          <p:cNvGraphicFramePr>
            <a:graphicFrameLocks noChangeAspect="1"/>
          </p:cNvGraphicFramePr>
          <p:nvPr/>
        </p:nvGraphicFramePr>
        <p:xfrm>
          <a:off x="2987675" y="2781300"/>
          <a:ext cx="3476625" cy="2257425"/>
        </p:xfrm>
        <a:graphic>
          <a:graphicData uri="http://schemas.openxmlformats.org/presentationml/2006/ole">
            <p:oleObj spid="_x0000_s100357" name="Bitmap" r:id="rId3" imgW="2285714" imgH="1486107" progId="PBrush">
              <p:embed/>
            </p:oleObj>
          </a:graphicData>
        </a:graphic>
      </p:graphicFrame>
      <p:pic>
        <p:nvPicPr>
          <p:cNvPr id="100363" name="Picture 6" descr="egovguetesiegel6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4581525"/>
            <a:ext cx="2160588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svorlage_V1.0_20040408">
  <a:themeElements>
    <a:clrScheme name="Präsentationsvorlage_V1.0_200404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äsentationsvorlage_V1.0_20040408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äsentationsvorlage_V1.0_200404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vorlage_V1.0_200404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vorlage_V1.0_200404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vorlage_V1.0_200404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vorlage_V1.0_200404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svorlage_V1.0_200404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vorlage_V1.0_200404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vorlage_V1.0_200404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vorlage_V1.0_200404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vorlage_V1.0_200404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vorlage_V1.0_200404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svorlage_V1.0_200404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Einstellungen\VW\Lokale Einstellungen\Temporary Internet Files\OLK6\Präsentationsvorlage_V1.0_20040408.pot</Template>
  <TotalTime>0</TotalTime>
  <Words>347</Words>
  <Application>Microsoft Office PowerPoint</Application>
  <PresentationFormat>Bildschirmpräsentation (4:3)</PresentationFormat>
  <Paragraphs>92</Paragraphs>
  <Slides>10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Entwurfsvorlage</vt:lpstr>
      </vt:variant>
      <vt:variant>
        <vt:i4>10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24" baseType="lpstr">
      <vt:lpstr>Verdana</vt:lpstr>
      <vt:lpstr>Arial</vt:lpstr>
      <vt:lpstr>Wingdings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Präsentationsvorlage_V1.0_20040408</vt:lpstr>
      <vt:lpstr>Bitmap</vt:lpstr>
      <vt:lpstr>   Mobile Signatur</vt:lpstr>
      <vt:lpstr>A-Trust</vt:lpstr>
      <vt:lpstr>Technisches über A-Trust</vt:lpstr>
      <vt:lpstr>Qualifizierte Signatur</vt:lpstr>
      <vt:lpstr>Signatur - Allgemein</vt:lpstr>
      <vt:lpstr>Signatur - Voraussetzungen</vt:lpstr>
      <vt:lpstr>Mobile Signatur–Registrierung (derzeit)</vt:lpstr>
      <vt:lpstr>Signatur</vt:lpstr>
      <vt:lpstr>Internet &amp; Mobiltelefon User in Österreich</vt:lpstr>
      <vt:lpstr>DANKE FÜR IHRE AUFMERSAMKEIT!</vt:lpstr>
    </vt:vector>
  </TitlesOfParts>
  <Company>A.Trust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VW</dc:creator>
  <cp:lastModifiedBy>zkrecekb</cp:lastModifiedBy>
  <cp:revision>153</cp:revision>
  <dcterms:created xsi:type="dcterms:W3CDTF">2004-04-08T13:35:43Z</dcterms:created>
  <dcterms:modified xsi:type="dcterms:W3CDTF">2009-10-08T07:54:43Z</dcterms:modified>
</cp:coreProperties>
</file>