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1" r:id="rId1"/>
  </p:sldMasterIdLst>
  <p:sldIdLst>
    <p:sldId id="256" r:id="rId2"/>
    <p:sldId id="267" r:id="rId3"/>
    <p:sldId id="276" r:id="rId4"/>
    <p:sldId id="258" r:id="rId5"/>
    <p:sldId id="277" r:id="rId6"/>
    <p:sldId id="259" r:id="rId7"/>
    <p:sldId id="278" r:id="rId8"/>
    <p:sldId id="260" r:id="rId9"/>
    <p:sldId id="279" r:id="rId10"/>
    <p:sldId id="274" r:id="rId11"/>
    <p:sldId id="280" r:id="rId12"/>
    <p:sldId id="281" r:id="rId13"/>
    <p:sldId id="261" r:id="rId14"/>
    <p:sldId id="282" r:id="rId15"/>
    <p:sldId id="275" r:id="rId16"/>
    <p:sldId id="263" r:id="rId17"/>
    <p:sldId id="283" r:id="rId18"/>
    <p:sldId id="269" r:id="rId19"/>
    <p:sldId id="265" r:id="rId20"/>
    <p:sldId id="272" r:id="rId21"/>
    <p:sldId id="270" r:id="rId22"/>
    <p:sldId id="271" r:id="rId23"/>
    <p:sldId id="273" r:id="rId24"/>
    <p:sldId id="266" r:id="rId25"/>
  </p:sldIdLst>
  <p:sldSz cx="12192000" cy="6858000"/>
  <p:notesSz cx="6858000" cy="9144000"/>
  <p:defaultText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94503" autoAdjust="0"/>
  </p:normalViewPr>
  <p:slideViewPr>
    <p:cSldViewPr snapToGrid="0">
      <p:cViewPr varScale="1">
        <p:scale>
          <a:sx n="103" d="100"/>
          <a:sy n="103" d="100"/>
        </p:scale>
        <p:origin x="126" y="210"/>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44BAEFC-A542-423C-8138-EF8842A1314D}"/>
              </a:ext>
            </a:extLst>
          </p:cNvPr>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de-AT"/>
          </a:p>
        </p:txBody>
      </p:sp>
      <p:sp>
        <p:nvSpPr>
          <p:cNvPr id="3" name="Untertitel 2">
            <a:extLst>
              <a:ext uri="{FF2B5EF4-FFF2-40B4-BE49-F238E27FC236}">
                <a16:creationId xmlns:a16="http://schemas.microsoft.com/office/drawing/2014/main" id="{EA62C63F-46B8-46E7-AAC7-0660EF789FD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de-AT"/>
          </a:p>
        </p:txBody>
      </p:sp>
      <p:sp>
        <p:nvSpPr>
          <p:cNvPr id="4" name="Datumsplatzhalter 3">
            <a:extLst>
              <a:ext uri="{FF2B5EF4-FFF2-40B4-BE49-F238E27FC236}">
                <a16:creationId xmlns:a16="http://schemas.microsoft.com/office/drawing/2014/main" id="{3AFF4AE3-5FC7-4F26-930B-B36AF3FA699C}"/>
              </a:ext>
            </a:extLst>
          </p:cNvPr>
          <p:cNvSpPr>
            <a:spLocks noGrp="1"/>
          </p:cNvSpPr>
          <p:nvPr>
            <p:ph type="dt" sz="half" idx="10"/>
          </p:nvPr>
        </p:nvSpPr>
        <p:spPr/>
        <p:txBody>
          <a:bodyPr/>
          <a:lstStyle/>
          <a:p>
            <a:fld id="{F024305F-C626-4C4C-B8B1-B35E7BD70BF7}" type="datetimeFigureOut">
              <a:rPr lang="de-AT" smtClean="0"/>
              <a:t>16.02.2023</a:t>
            </a:fld>
            <a:endParaRPr lang="de-AT"/>
          </a:p>
        </p:txBody>
      </p:sp>
      <p:sp>
        <p:nvSpPr>
          <p:cNvPr id="5" name="Fußzeilenplatzhalter 4">
            <a:extLst>
              <a:ext uri="{FF2B5EF4-FFF2-40B4-BE49-F238E27FC236}">
                <a16:creationId xmlns:a16="http://schemas.microsoft.com/office/drawing/2014/main" id="{737DDE24-3871-485C-A17B-C4E7BE510B28}"/>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D468173B-6D24-4467-8E92-E4EDB2104B09}"/>
              </a:ext>
            </a:extLst>
          </p:cNvPr>
          <p:cNvSpPr>
            <a:spLocks noGrp="1"/>
          </p:cNvSpPr>
          <p:nvPr>
            <p:ph type="sldNum" sz="quarter" idx="12"/>
          </p:nvPr>
        </p:nvSpPr>
        <p:spPr/>
        <p:txBody>
          <a:bodyPr/>
          <a:lstStyle/>
          <a:p>
            <a:fld id="{63EF9F4C-76AC-4EE7-8BFB-935940CD5C39}" type="slidenum">
              <a:rPr lang="de-AT" smtClean="0"/>
              <a:t>‹Nr.›</a:t>
            </a:fld>
            <a:endParaRPr lang="de-AT"/>
          </a:p>
        </p:txBody>
      </p:sp>
    </p:spTree>
    <p:extLst>
      <p:ext uri="{BB962C8B-B14F-4D97-AF65-F5344CB8AC3E}">
        <p14:creationId xmlns:p14="http://schemas.microsoft.com/office/powerpoint/2010/main" val="38018446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04CAC8-5DC2-456F-96AC-9BBB472D6B3E}"/>
              </a:ext>
            </a:extLst>
          </p:cNvPr>
          <p:cNvSpPr>
            <a:spLocks noGrp="1"/>
          </p:cNvSpPr>
          <p:nvPr>
            <p:ph type="title"/>
          </p:nvPr>
        </p:nvSpPr>
        <p:spPr/>
        <p:txBody>
          <a:bodyPr/>
          <a:lstStyle/>
          <a:p>
            <a:r>
              <a:rPr lang="de-DE"/>
              <a:t>Mastertitelformat bearbeiten</a:t>
            </a:r>
            <a:endParaRPr lang="de-AT"/>
          </a:p>
        </p:txBody>
      </p:sp>
      <p:sp>
        <p:nvSpPr>
          <p:cNvPr id="3" name="Vertikaler Textplatzhalter 2">
            <a:extLst>
              <a:ext uri="{FF2B5EF4-FFF2-40B4-BE49-F238E27FC236}">
                <a16:creationId xmlns:a16="http://schemas.microsoft.com/office/drawing/2014/main" id="{1ABEB929-A159-4CA5-95AE-363278FD8FEC}"/>
              </a:ext>
            </a:extLst>
          </p:cNvPr>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274C02E4-25A3-4AE9-964A-7E0F1CB3AE75}"/>
              </a:ext>
            </a:extLst>
          </p:cNvPr>
          <p:cNvSpPr>
            <a:spLocks noGrp="1"/>
          </p:cNvSpPr>
          <p:nvPr>
            <p:ph type="dt" sz="half" idx="10"/>
          </p:nvPr>
        </p:nvSpPr>
        <p:spPr/>
        <p:txBody>
          <a:bodyPr/>
          <a:lstStyle/>
          <a:p>
            <a:fld id="{F024305F-C626-4C4C-B8B1-B35E7BD70BF7}" type="datetimeFigureOut">
              <a:rPr lang="de-AT" smtClean="0"/>
              <a:t>16.02.2023</a:t>
            </a:fld>
            <a:endParaRPr lang="de-AT"/>
          </a:p>
        </p:txBody>
      </p:sp>
      <p:sp>
        <p:nvSpPr>
          <p:cNvPr id="5" name="Fußzeilenplatzhalter 4">
            <a:extLst>
              <a:ext uri="{FF2B5EF4-FFF2-40B4-BE49-F238E27FC236}">
                <a16:creationId xmlns:a16="http://schemas.microsoft.com/office/drawing/2014/main" id="{F2757B83-F1E0-47C4-9B62-881A4AAC857C}"/>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CFAE2F23-18D1-447B-8DD5-C44B250B41D6}"/>
              </a:ext>
            </a:extLst>
          </p:cNvPr>
          <p:cNvSpPr>
            <a:spLocks noGrp="1"/>
          </p:cNvSpPr>
          <p:nvPr>
            <p:ph type="sldNum" sz="quarter" idx="12"/>
          </p:nvPr>
        </p:nvSpPr>
        <p:spPr/>
        <p:txBody>
          <a:bodyPr/>
          <a:lstStyle/>
          <a:p>
            <a:fld id="{63EF9F4C-76AC-4EE7-8BFB-935940CD5C39}" type="slidenum">
              <a:rPr lang="de-AT" smtClean="0"/>
              <a:t>‹Nr.›</a:t>
            </a:fld>
            <a:endParaRPr lang="de-AT"/>
          </a:p>
        </p:txBody>
      </p:sp>
    </p:spTree>
    <p:extLst>
      <p:ext uri="{BB962C8B-B14F-4D97-AF65-F5344CB8AC3E}">
        <p14:creationId xmlns:p14="http://schemas.microsoft.com/office/powerpoint/2010/main" val="15590255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a:extLst>
              <a:ext uri="{FF2B5EF4-FFF2-40B4-BE49-F238E27FC236}">
                <a16:creationId xmlns:a16="http://schemas.microsoft.com/office/drawing/2014/main" id="{49CD0088-0ED4-4CFF-B9D3-9FA06C8BBEE3}"/>
              </a:ext>
            </a:extLst>
          </p:cNvPr>
          <p:cNvSpPr>
            <a:spLocks noGrp="1"/>
          </p:cNvSpPr>
          <p:nvPr>
            <p:ph type="title" orient="vert"/>
          </p:nvPr>
        </p:nvSpPr>
        <p:spPr>
          <a:xfrm>
            <a:off x="8724900" y="365125"/>
            <a:ext cx="2628900" cy="5811838"/>
          </a:xfrm>
        </p:spPr>
        <p:txBody>
          <a:bodyPr vert="eaVert"/>
          <a:lstStyle/>
          <a:p>
            <a:r>
              <a:rPr lang="de-DE"/>
              <a:t>Mastertitelformat bearbeiten</a:t>
            </a:r>
            <a:endParaRPr lang="de-AT"/>
          </a:p>
        </p:txBody>
      </p:sp>
      <p:sp>
        <p:nvSpPr>
          <p:cNvPr id="3" name="Vertikaler Textplatzhalter 2">
            <a:extLst>
              <a:ext uri="{FF2B5EF4-FFF2-40B4-BE49-F238E27FC236}">
                <a16:creationId xmlns:a16="http://schemas.microsoft.com/office/drawing/2014/main" id="{B8EB573E-F6C0-4232-9309-761F580B76C4}"/>
              </a:ext>
            </a:extLst>
          </p:cNvPr>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093C0990-3B88-4F05-A09C-08ADE0278A6B}"/>
              </a:ext>
            </a:extLst>
          </p:cNvPr>
          <p:cNvSpPr>
            <a:spLocks noGrp="1"/>
          </p:cNvSpPr>
          <p:nvPr>
            <p:ph type="dt" sz="half" idx="10"/>
          </p:nvPr>
        </p:nvSpPr>
        <p:spPr/>
        <p:txBody>
          <a:bodyPr/>
          <a:lstStyle/>
          <a:p>
            <a:fld id="{F024305F-C626-4C4C-B8B1-B35E7BD70BF7}" type="datetimeFigureOut">
              <a:rPr lang="de-AT" smtClean="0"/>
              <a:t>16.02.2023</a:t>
            </a:fld>
            <a:endParaRPr lang="de-AT"/>
          </a:p>
        </p:txBody>
      </p:sp>
      <p:sp>
        <p:nvSpPr>
          <p:cNvPr id="5" name="Fußzeilenplatzhalter 4">
            <a:extLst>
              <a:ext uri="{FF2B5EF4-FFF2-40B4-BE49-F238E27FC236}">
                <a16:creationId xmlns:a16="http://schemas.microsoft.com/office/drawing/2014/main" id="{4F64ADD7-2958-484F-872C-AD5AD1E27853}"/>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7EEF3085-F632-4E6F-84AC-07004C14A39F}"/>
              </a:ext>
            </a:extLst>
          </p:cNvPr>
          <p:cNvSpPr>
            <a:spLocks noGrp="1"/>
          </p:cNvSpPr>
          <p:nvPr>
            <p:ph type="sldNum" sz="quarter" idx="12"/>
          </p:nvPr>
        </p:nvSpPr>
        <p:spPr/>
        <p:txBody>
          <a:bodyPr/>
          <a:lstStyle/>
          <a:p>
            <a:fld id="{63EF9F4C-76AC-4EE7-8BFB-935940CD5C39}" type="slidenum">
              <a:rPr lang="de-AT" smtClean="0"/>
              <a:t>‹Nr.›</a:t>
            </a:fld>
            <a:endParaRPr lang="de-AT"/>
          </a:p>
        </p:txBody>
      </p:sp>
    </p:spTree>
    <p:extLst>
      <p:ext uri="{BB962C8B-B14F-4D97-AF65-F5344CB8AC3E}">
        <p14:creationId xmlns:p14="http://schemas.microsoft.com/office/powerpoint/2010/main" val="37497652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3838546-0F75-441D-A1F8-6834C61B3364}"/>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0B569DC1-29DE-402B-BBB6-60192D1416B7}"/>
              </a:ext>
            </a:extLst>
          </p:cNvPr>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B77AE4D3-7944-4DB5-A206-478B497AD880}"/>
              </a:ext>
            </a:extLst>
          </p:cNvPr>
          <p:cNvSpPr>
            <a:spLocks noGrp="1"/>
          </p:cNvSpPr>
          <p:nvPr>
            <p:ph type="dt" sz="half" idx="10"/>
          </p:nvPr>
        </p:nvSpPr>
        <p:spPr/>
        <p:txBody>
          <a:bodyPr/>
          <a:lstStyle/>
          <a:p>
            <a:fld id="{F024305F-C626-4C4C-B8B1-B35E7BD70BF7}" type="datetimeFigureOut">
              <a:rPr lang="de-AT" smtClean="0"/>
              <a:t>16.02.2023</a:t>
            </a:fld>
            <a:endParaRPr lang="de-AT"/>
          </a:p>
        </p:txBody>
      </p:sp>
      <p:sp>
        <p:nvSpPr>
          <p:cNvPr id="5" name="Fußzeilenplatzhalter 4">
            <a:extLst>
              <a:ext uri="{FF2B5EF4-FFF2-40B4-BE49-F238E27FC236}">
                <a16:creationId xmlns:a16="http://schemas.microsoft.com/office/drawing/2014/main" id="{5D4653E3-A26F-46FE-A28D-E8617EA04D91}"/>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60A39728-9171-4825-9714-F2E1A8A0AFCA}"/>
              </a:ext>
            </a:extLst>
          </p:cNvPr>
          <p:cNvSpPr>
            <a:spLocks noGrp="1"/>
          </p:cNvSpPr>
          <p:nvPr>
            <p:ph type="sldNum" sz="quarter" idx="12"/>
          </p:nvPr>
        </p:nvSpPr>
        <p:spPr/>
        <p:txBody>
          <a:bodyPr/>
          <a:lstStyle/>
          <a:p>
            <a:fld id="{63EF9F4C-76AC-4EE7-8BFB-935940CD5C39}" type="slidenum">
              <a:rPr lang="de-AT" smtClean="0"/>
              <a:t>‹Nr.›</a:t>
            </a:fld>
            <a:endParaRPr lang="de-AT"/>
          </a:p>
        </p:txBody>
      </p:sp>
    </p:spTree>
    <p:extLst>
      <p:ext uri="{BB962C8B-B14F-4D97-AF65-F5344CB8AC3E}">
        <p14:creationId xmlns:p14="http://schemas.microsoft.com/office/powerpoint/2010/main" val="3336782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1E8F9F8-FE23-4C8F-8867-577098AF3FFA}"/>
              </a:ext>
            </a:extLst>
          </p:cNvPr>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de-AT"/>
          </a:p>
        </p:txBody>
      </p:sp>
      <p:sp>
        <p:nvSpPr>
          <p:cNvPr id="3" name="Textplatzhalter 2">
            <a:extLst>
              <a:ext uri="{FF2B5EF4-FFF2-40B4-BE49-F238E27FC236}">
                <a16:creationId xmlns:a16="http://schemas.microsoft.com/office/drawing/2014/main" id="{C44BDE5E-793A-4393-A919-EEA54FC3F64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umsplatzhalter 3">
            <a:extLst>
              <a:ext uri="{FF2B5EF4-FFF2-40B4-BE49-F238E27FC236}">
                <a16:creationId xmlns:a16="http://schemas.microsoft.com/office/drawing/2014/main" id="{02FC3B27-54B6-4ECE-B140-A5412F4995EC}"/>
              </a:ext>
            </a:extLst>
          </p:cNvPr>
          <p:cNvSpPr>
            <a:spLocks noGrp="1"/>
          </p:cNvSpPr>
          <p:nvPr>
            <p:ph type="dt" sz="half" idx="10"/>
          </p:nvPr>
        </p:nvSpPr>
        <p:spPr/>
        <p:txBody>
          <a:bodyPr/>
          <a:lstStyle/>
          <a:p>
            <a:fld id="{F024305F-C626-4C4C-B8B1-B35E7BD70BF7}" type="datetimeFigureOut">
              <a:rPr lang="de-AT" smtClean="0"/>
              <a:t>16.02.2023</a:t>
            </a:fld>
            <a:endParaRPr lang="de-AT"/>
          </a:p>
        </p:txBody>
      </p:sp>
      <p:sp>
        <p:nvSpPr>
          <p:cNvPr id="5" name="Fußzeilenplatzhalter 4">
            <a:extLst>
              <a:ext uri="{FF2B5EF4-FFF2-40B4-BE49-F238E27FC236}">
                <a16:creationId xmlns:a16="http://schemas.microsoft.com/office/drawing/2014/main" id="{641105F5-D57C-40F9-A3CE-6C82DECD5B37}"/>
              </a:ext>
            </a:extLst>
          </p:cNvPr>
          <p:cNvSpPr>
            <a:spLocks noGrp="1"/>
          </p:cNvSpPr>
          <p:nvPr>
            <p:ph type="ftr" sz="quarter" idx="11"/>
          </p:nvPr>
        </p:nvSpPr>
        <p:spPr/>
        <p:txBody>
          <a:bodyPr/>
          <a:lstStyle/>
          <a:p>
            <a:endParaRPr lang="de-AT"/>
          </a:p>
        </p:txBody>
      </p:sp>
      <p:sp>
        <p:nvSpPr>
          <p:cNvPr id="6" name="Foliennummernplatzhalter 5">
            <a:extLst>
              <a:ext uri="{FF2B5EF4-FFF2-40B4-BE49-F238E27FC236}">
                <a16:creationId xmlns:a16="http://schemas.microsoft.com/office/drawing/2014/main" id="{F8D1E333-D33B-4E35-A091-53AA3D398C26}"/>
              </a:ext>
            </a:extLst>
          </p:cNvPr>
          <p:cNvSpPr>
            <a:spLocks noGrp="1"/>
          </p:cNvSpPr>
          <p:nvPr>
            <p:ph type="sldNum" sz="quarter" idx="12"/>
          </p:nvPr>
        </p:nvSpPr>
        <p:spPr/>
        <p:txBody>
          <a:bodyPr/>
          <a:lstStyle/>
          <a:p>
            <a:fld id="{63EF9F4C-76AC-4EE7-8BFB-935940CD5C39}" type="slidenum">
              <a:rPr lang="de-AT" smtClean="0"/>
              <a:t>‹Nr.›</a:t>
            </a:fld>
            <a:endParaRPr lang="de-AT"/>
          </a:p>
        </p:txBody>
      </p:sp>
    </p:spTree>
    <p:extLst>
      <p:ext uri="{BB962C8B-B14F-4D97-AF65-F5344CB8AC3E}">
        <p14:creationId xmlns:p14="http://schemas.microsoft.com/office/powerpoint/2010/main" val="14592096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91151EB-5E9D-4E67-BAA7-90A160463945}"/>
              </a:ext>
            </a:extLst>
          </p:cNvPr>
          <p:cNvSpPr>
            <a:spLocks noGrp="1"/>
          </p:cNvSpPr>
          <p:nvPr>
            <p:ph type="title"/>
          </p:nvPr>
        </p:nvSpPr>
        <p:spPr/>
        <p:txBody>
          <a:bodyPr/>
          <a:lstStyle/>
          <a:p>
            <a:r>
              <a:rPr lang="de-DE"/>
              <a:t>Mastertitelformat bearbeiten</a:t>
            </a:r>
            <a:endParaRPr lang="de-AT"/>
          </a:p>
        </p:txBody>
      </p:sp>
      <p:sp>
        <p:nvSpPr>
          <p:cNvPr id="3" name="Inhaltsplatzhalter 2">
            <a:extLst>
              <a:ext uri="{FF2B5EF4-FFF2-40B4-BE49-F238E27FC236}">
                <a16:creationId xmlns:a16="http://schemas.microsoft.com/office/drawing/2014/main" id="{AE4201A6-BB97-4733-B8F1-EF2BC5C33680}"/>
              </a:ext>
            </a:extLst>
          </p:cNvPr>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Inhaltsplatzhalter 3">
            <a:extLst>
              <a:ext uri="{FF2B5EF4-FFF2-40B4-BE49-F238E27FC236}">
                <a16:creationId xmlns:a16="http://schemas.microsoft.com/office/drawing/2014/main" id="{CA3BBCD7-DAD3-4C6A-ADAF-0411E8D34902}"/>
              </a:ext>
            </a:extLst>
          </p:cNvPr>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Datumsplatzhalter 4">
            <a:extLst>
              <a:ext uri="{FF2B5EF4-FFF2-40B4-BE49-F238E27FC236}">
                <a16:creationId xmlns:a16="http://schemas.microsoft.com/office/drawing/2014/main" id="{E9E9F7C0-FDEB-4CCF-967D-CCCB3F095F36}"/>
              </a:ext>
            </a:extLst>
          </p:cNvPr>
          <p:cNvSpPr>
            <a:spLocks noGrp="1"/>
          </p:cNvSpPr>
          <p:nvPr>
            <p:ph type="dt" sz="half" idx="10"/>
          </p:nvPr>
        </p:nvSpPr>
        <p:spPr/>
        <p:txBody>
          <a:bodyPr/>
          <a:lstStyle/>
          <a:p>
            <a:fld id="{F024305F-C626-4C4C-B8B1-B35E7BD70BF7}" type="datetimeFigureOut">
              <a:rPr lang="de-AT" smtClean="0"/>
              <a:t>16.02.2023</a:t>
            </a:fld>
            <a:endParaRPr lang="de-AT"/>
          </a:p>
        </p:txBody>
      </p:sp>
      <p:sp>
        <p:nvSpPr>
          <p:cNvPr id="6" name="Fußzeilenplatzhalter 5">
            <a:extLst>
              <a:ext uri="{FF2B5EF4-FFF2-40B4-BE49-F238E27FC236}">
                <a16:creationId xmlns:a16="http://schemas.microsoft.com/office/drawing/2014/main" id="{CFBC6509-F36A-4AC0-852E-2011B25365FB}"/>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51C9265E-FED2-4E4E-A6C6-6A797624BAC0}"/>
              </a:ext>
            </a:extLst>
          </p:cNvPr>
          <p:cNvSpPr>
            <a:spLocks noGrp="1"/>
          </p:cNvSpPr>
          <p:nvPr>
            <p:ph type="sldNum" sz="quarter" idx="12"/>
          </p:nvPr>
        </p:nvSpPr>
        <p:spPr/>
        <p:txBody>
          <a:bodyPr/>
          <a:lstStyle/>
          <a:p>
            <a:fld id="{63EF9F4C-76AC-4EE7-8BFB-935940CD5C39}" type="slidenum">
              <a:rPr lang="de-AT" smtClean="0"/>
              <a:t>‹Nr.›</a:t>
            </a:fld>
            <a:endParaRPr lang="de-AT"/>
          </a:p>
        </p:txBody>
      </p:sp>
    </p:spTree>
    <p:extLst>
      <p:ext uri="{BB962C8B-B14F-4D97-AF65-F5344CB8AC3E}">
        <p14:creationId xmlns:p14="http://schemas.microsoft.com/office/powerpoint/2010/main" val="41770171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30F867E-4810-4239-A6E4-FC54653BB1A7}"/>
              </a:ext>
            </a:extLst>
          </p:cNvPr>
          <p:cNvSpPr>
            <a:spLocks noGrp="1"/>
          </p:cNvSpPr>
          <p:nvPr>
            <p:ph type="title"/>
          </p:nvPr>
        </p:nvSpPr>
        <p:spPr>
          <a:xfrm>
            <a:off x="839788" y="365125"/>
            <a:ext cx="10515600" cy="1325563"/>
          </a:xfrm>
        </p:spPr>
        <p:txBody>
          <a:bodyPr/>
          <a:lstStyle/>
          <a:p>
            <a:r>
              <a:rPr lang="de-DE"/>
              <a:t>Mastertitelformat bearbeiten</a:t>
            </a:r>
            <a:endParaRPr lang="de-AT"/>
          </a:p>
        </p:txBody>
      </p:sp>
      <p:sp>
        <p:nvSpPr>
          <p:cNvPr id="3" name="Textplatzhalter 2">
            <a:extLst>
              <a:ext uri="{FF2B5EF4-FFF2-40B4-BE49-F238E27FC236}">
                <a16:creationId xmlns:a16="http://schemas.microsoft.com/office/drawing/2014/main" id="{B1E82C41-AF16-4395-A601-06791CA04E3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Inhaltsplatzhalter 3">
            <a:extLst>
              <a:ext uri="{FF2B5EF4-FFF2-40B4-BE49-F238E27FC236}">
                <a16:creationId xmlns:a16="http://schemas.microsoft.com/office/drawing/2014/main" id="{ADE08F14-C1C8-4D07-ADE3-0AE10947DEB6}"/>
              </a:ext>
            </a:extLst>
          </p:cNvPr>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5" name="Textplatzhalter 4">
            <a:extLst>
              <a:ext uri="{FF2B5EF4-FFF2-40B4-BE49-F238E27FC236}">
                <a16:creationId xmlns:a16="http://schemas.microsoft.com/office/drawing/2014/main" id="{B1E6DD66-DE41-4F57-863B-8D0808ADBE7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Inhaltsplatzhalter 5">
            <a:extLst>
              <a:ext uri="{FF2B5EF4-FFF2-40B4-BE49-F238E27FC236}">
                <a16:creationId xmlns:a16="http://schemas.microsoft.com/office/drawing/2014/main" id="{F2D14F49-1BB6-4CF8-9ABB-3B7C715231C2}"/>
              </a:ext>
            </a:extLst>
          </p:cNvPr>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7" name="Datumsplatzhalter 6">
            <a:extLst>
              <a:ext uri="{FF2B5EF4-FFF2-40B4-BE49-F238E27FC236}">
                <a16:creationId xmlns:a16="http://schemas.microsoft.com/office/drawing/2014/main" id="{2DF0AAA0-9658-4498-80E3-6C913B5B8E2C}"/>
              </a:ext>
            </a:extLst>
          </p:cNvPr>
          <p:cNvSpPr>
            <a:spLocks noGrp="1"/>
          </p:cNvSpPr>
          <p:nvPr>
            <p:ph type="dt" sz="half" idx="10"/>
          </p:nvPr>
        </p:nvSpPr>
        <p:spPr/>
        <p:txBody>
          <a:bodyPr/>
          <a:lstStyle/>
          <a:p>
            <a:fld id="{F024305F-C626-4C4C-B8B1-B35E7BD70BF7}" type="datetimeFigureOut">
              <a:rPr lang="de-AT" smtClean="0"/>
              <a:t>16.02.2023</a:t>
            </a:fld>
            <a:endParaRPr lang="de-AT"/>
          </a:p>
        </p:txBody>
      </p:sp>
      <p:sp>
        <p:nvSpPr>
          <p:cNvPr id="8" name="Fußzeilenplatzhalter 7">
            <a:extLst>
              <a:ext uri="{FF2B5EF4-FFF2-40B4-BE49-F238E27FC236}">
                <a16:creationId xmlns:a16="http://schemas.microsoft.com/office/drawing/2014/main" id="{CD120C22-68C1-4DC0-8098-8A882FA063F1}"/>
              </a:ext>
            </a:extLst>
          </p:cNvPr>
          <p:cNvSpPr>
            <a:spLocks noGrp="1"/>
          </p:cNvSpPr>
          <p:nvPr>
            <p:ph type="ftr" sz="quarter" idx="11"/>
          </p:nvPr>
        </p:nvSpPr>
        <p:spPr/>
        <p:txBody>
          <a:bodyPr/>
          <a:lstStyle/>
          <a:p>
            <a:endParaRPr lang="de-AT"/>
          </a:p>
        </p:txBody>
      </p:sp>
      <p:sp>
        <p:nvSpPr>
          <p:cNvPr id="9" name="Foliennummernplatzhalter 8">
            <a:extLst>
              <a:ext uri="{FF2B5EF4-FFF2-40B4-BE49-F238E27FC236}">
                <a16:creationId xmlns:a16="http://schemas.microsoft.com/office/drawing/2014/main" id="{1CA4CFF1-D1E4-40A3-A196-0F7E83846513}"/>
              </a:ext>
            </a:extLst>
          </p:cNvPr>
          <p:cNvSpPr>
            <a:spLocks noGrp="1"/>
          </p:cNvSpPr>
          <p:nvPr>
            <p:ph type="sldNum" sz="quarter" idx="12"/>
          </p:nvPr>
        </p:nvSpPr>
        <p:spPr/>
        <p:txBody>
          <a:bodyPr/>
          <a:lstStyle/>
          <a:p>
            <a:fld id="{63EF9F4C-76AC-4EE7-8BFB-935940CD5C39}" type="slidenum">
              <a:rPr lang="de-AT" smtClean="0"/>
              <a:t>‹Nr.›</a:t>
            </a:fld>
            <a:endParaRPr lang="de-AT"/>
          </a:p>
        </p:txBody>
      </p:sp>
    </p:spTree>
    <p:extLst>
      <p:ext uri="{BB962C8B-B14F-4D97-AF65-F5344CB8AC3E}">
        <p14:creationId xmlns:p14="http://schemas.microsoft.com/office/powerpoint/2010/main" val="8839299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1E1D5F3-5937-46C1-A9B0-5B5EAF45DE4F}"/>
              </a:ext>
            </a:extLst>
          </p:cNvPr>
          <p:cNvSpPr>
            <a:spLocks noGrp="1"/>
          </p:cNvSpPr>
          <p:nvPr>
            <p:ph type="title"/>
          </p:nvPr>
        </p:nvSpPr>
        <p:spPr/>
        <p:txBody>
          <a:bodyPr/>
          <a:lstStyle/>
          <a:p>
            <a:r>
              <a:rPr lang="de-DE"/>
              <a:t>Mastertitelformat bearbeiten</a:t>
            </a:r>
            <a:endParaRPr lang="de-AT"/>
          </a:p>
        </p:txBody>
      </p:sp>
      <p:sp>
        <p:nvSpPr>
          <p:cNvPr id="3" name="Datumsplatzhalter 2">
            <a:extLst>
              <a:ext uri="{FF2B5EF4-FFF2-40B4-BE49-F238E27FC236}">
                <a16:creationId xmlns:a16="http://schemas.microsoft.com/office/drawing/2014/main" id="{7E7A48B9-FB87-41AC-9FF7-38A3366C520B}"/>
              </a:ext>
            </a:extLst>
          </p:cNvPr>
          <p:cNvSpPr>
            <a:spLocks noGrp="1"/>
          </p:cNvSpPr>
          <p:nvPr>
            <p:ph type="dt" sz="half" idx="10"/>
          </p:nvPr>
        </p:nvSpPr>
        <p:spPr/>
        <p:txBody>
          <a:bodyPr/>
          <a:lstStyle/>
          <a:p>
            <a:fld id="{F024305F-C626-4C4C-B8B1-B35E7BD70BF7}" type="datetimeFigureOut">
              <a:rPr lang="de-AT" smtClean="0"/>
              <a:t>16.02.2023</a:t>
            </a:fld>
            <a:endParaRPr lang="de-AT"/>
          </a:p>
        </p:txBody>
      </p:sp>
      <p:sp>
        <p:nvSpPr>
          <p:cNvPr id="4" name="Fußzeilenplatzhalter 3">
            <a:extLst>
              <a:ext uri="{FF2B5EF4-FFF2-40B4-BE49-F238E27FC236}">
                <a16:creationId xmlns:a16="http://schemas.microsoft.com/office/drawing/2014/main" id="{A65BBDBD-AA0A-468E-9021-6CDC7438B339}"/>
              </a:ext>
            </a:extLst>
          </p:cNvPr>
          <p:cNvSpPr>
            <a:spLocks noGrp="1"/>
          </p:cNvSpPr>
          <p:nvPr>
            <p:ph type="ftr" sz="quarter" idx="11"/>
          </p:nvPr>
        </p:nvSpPr>
        <p:spPr/>
        <p:txBody>
          <a:bodyPr/>
          <a:lstStyle/>
          <a:p>
            <a:endParaRPr lang="de-AT"/>
          </a:p>
        </p:txBody>
      </p:sp>
      <p:sp>
        <p:nvSpPr>
          <p:cNvPr id="5" name="Foliennummernplatzhalter 4">
            <a:extLst>
              <a:ext uri="{FF2B5EF4-FFF2-40B4-BE49-F238E27FC236}">
                <a16:creationId xmlns:a16="http://schemas.microsoft.com/office/drawing/2014/main" id="{4D7C7454-20EF-494C-9705-A63361A7BE3A}"/>
              </a:ext>
            </a:extLst>
          </p:cNvPr>
          <p:cNvSpPr>
            <a:spLocks noGrp="1"/>
          </p:cNvSpPr>
          <p:nvPr>
            <p:ph type="sldNum" sz="quarter" idx="12"/>
          </p:nvPr>
        </p:nvSpPr>
        <p:spPr/>
        <p:txBody>
          <a:bodyPr/>
          <a:lstStyle/>
          <a:p>
            <a:fld id="{63EF9F4C-76AC-4EE7-8BFB-935940CD5C39}" type="slidenum">
              <a:rPr lang="de-AT" smtClean="0"/>
              <a:t>‹Nr.›</a:t>
            </a:fld>
            <a:endParaRPr lang="de-AT"/>
          </a:p>
        </p:txBody>
      </p:sp>
    </p:spTree>
    <p:extLst>
      <p:ext uri="{BB962C8B-B14F-4D97-AF65-F5344CB8AC3E}">
        <p14:creationId xmlns:p14="http://schemas.microsoft.com/office/powerpoint/2010/main" val="4117678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a:extLst>
              <a:ext uri="{FF2B5EF4-FFF2-40B4-BE49-F238E27FC236}">
                <a16:creationId xmlns:a16="http://schemas.microsoft.com/office/drawing/2014/main" id="{30DCE016-5712-4499-80BF-5B186C7AD0CC}"/>
              </a:ext>
            </a:extLst>
          </p:cNvPr>
          <p:cNvSpPr>
            <a:spLocks noGrp="1"/>
          </p:cNvSpPr>
          <p:nvPr>
            <p:ph type="dt" sz="half" idx="10"/>
          </p:nvPr>
        </p:nvSpPr>
        <p:spPr/>
        <p:txBody>
          <a:bodyPr/>
          <a:lstStyle/>
          <a:p>
            <a:fld id="{F024305F-C626-4C4C-B8B1-B35E7BD70BF7}" type="datetimeFigureOut">
              <a:rPr lang="de-AT" smtClean="0"/>
              <a:t>16.02.2023</a:t>
            </a:fld>
            <a:endParaRPr lang="de-AT"/>
          </a:p>
        </p:txBody>
      </p:sp>
      <p:sp>
        <p:nvSpPr>
          <p:cNvPr id="3" name="Fußzeilenplatzhalter 2">
            <a:extLst>
              <a:ext uri="{FF2B5EF4-FFF2-40B4-BE49-F238E27FC236}">
                <a16:creationId xmlns:a16="http://schemas.microsoft.com/office/drawing/2014/main" id="{817DCDBD-F1B9-4220-B2F7-C46FBFC3E10C}"/>
              </a:ext>
            </a:extLst>
          </p:cNvPr>
          <p:cNvSpPr>
            <a:spLocks noGrp="1"/>
          </p:cNvSpPr>
          <p:nvPr>
            <p:ph type="ftr" sz="quarter" idx="11"/>
          </p:nvPr>
        </p:nvSpPr>
        <p:spPr/>
        <p:txBody>
          <a:bodyPr/>
          <a:lstStyle/>
          <a:p>
            <a:endParaRPr lang="de-AT"/>
          </a:p>
        </p:txBody>
      </p:sp>
      <p:sp>
        <p:nvSpPr>
          <p:cNvPr id="4" name="Foliennummernplatzhalter 3">
            <a:extLst>
              <a:ext uri="{FF2B5EF4-FFF2-40B4-BE49-F238E27FC236}">
                <a16:creationId xmlns:a16="http://schemas.microsoft.com/office/drawing/2014/main" id="{F6D48F25-8627-4475-AAB0-C32B8C9F2949}"/>
              </a:ext>
            </a:extLst>
          </p:cNvPr>
          <p:cNvSpPr>
            <a:spLocks noGrp="1"/>
          </p:cNvSpPr>
          <p:nvPr>
            <p:ph type="sldNum" sz="quarter" idx="12"/>
          </p:nvPr>
        </p:nvSpPr>
        <p:spPr/>
        <p:txBody>
          <a:bodyPr/>
          <a:lstStyle/>
          <a:p>
            <a:fld id="{63EF9F4C-76AC-4EE7-8BFB-935940CD5C39}" type="slidenum">
              <a:rPr lang="de-AT" smtClean="0"/>
              <a:t>‹Nr.›</a:t>
            </a:fld>
            <a:endParaRPr lang="de-AT"/>
          </a:p>
        </p:txBody>
      </p:sp>
    </p:spTree>
    <p:extLst>
      <p:ext uri="{BB962C8B-B14F-4D97-AF65-F5344CB8AC3E}">
        <p14:creationId xmlns:p14="http://schemas.microsoft.com/office/powerpoint/2010/main" val="4904247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75B007B-E9D0-4AAF-B551-CC28C920D6DA}"/>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Inhaltsplatzhalter 2">
            <a:extLst>
              <a:ext uri="{FF2B5EF4-FFF2-40B4-BE49-F238E27FC236}">
                <a16:creationId xmlns:a16="http://schemas.microsoft.com/office/drawing/2014/main" id="{43C842D5-0545-4636-A1F8-1D3587FCD7D4}"/>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Textplatzhalter 3">
            <a:extLst>
              <a:ext uri="{FF2B5EF4-FFF2-40B4-BE49-F238E27FC236}">
                <a16:creationId xmlns:a16="http://schemas.microsoft.com/office/drawing/2014/main" id="{B70DDB67-80F3-4590-B1EE-75AEA2B0419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FBEECACE-C3C6-4CA0-93B2-26D6D2F27419}"/>
              </a:ext>
            </a:extLst>
          </p:cNvPr>
          <p:cNvSpPr>
            <a:spLocks noGrp="1"/>
          </p:cNvSpPr>
          <p:nvPr>
            <p:ph type="dt" sz="half" idx="10"/>
          </p:nvPr>
        </p:nvSpPr>
        <p:spPr/>
        <p:txBody>
          <a:bodyPr/>
          <a:lstStyle/>
          <a:p>
            <a:fld id="{F024305F-C626-4C4C-B8B1-B35E7BD70BF7}" type="datetimeFigureOut">
              <a:rPr lang="de-AT" smtClean="0"/>
              <a:t>16.02.2023</a:t>
            </a:fld>
            <a:endParaRPr lang="de-AT"/>
          </a:p>
        </p:txBody>
      </p:sp>
      <p:sp>
        <p:nvSpPr>
          <p:cNvPr id="6" name="Fußzeilenplatzhalter 5">
            <a:extLst>
              <a:ext uri="{FF2B5EF4-FFF2-40B4-BE49-F238E27FC236}">
                <a16:creationId xmlns:a16="http://schemas.microsoft.com/office/drawing/2014/main" id="{CFFD0F76-442D-4BA8-B8E0-F61447B60A66}"/>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0C6C0F77-3EFD-4846-8861-91785AEB8675}"/>
              </a:ext>
            </a:extLst>
          </p:cNvPr>
          <p:cNvSpPr>
            <a:spLocks noGrp="1"/>
          </p:cNvSpPr>
          <p:nvPr>
            <p:ph type="sldNum" sz="quarter" idx="12"/>
          </p:nvPr>
        </p:nvSpPr>
        <p:spPr/>
        <p:txBody>
          <a:bodyPr/>
          <a:lstStyle/>
          <a:p>
            <a:fld id="{63EF9F4C-76AC-4EE7-8BFB-935940CD5C39}" type="slidenum">
              <a:rPr lang="de-AT" smtClean="0"/>
              <a:t>‹Nr.›</a:t>
            </a:fld>
            <a:endParaRPr lang="de-AT"/>
          </a:p>
        </p:txBody>
      </p:sp>
    </p:spTree>
    <p:extLst>
      <p:ext uri="{BB962C8B-B14F-4D97-AF65-F5344CB8AC3E}">
        <p14:creationId xmlns:p14="http://schemas.microsoft.com/office/powerpoint/2010/main" val="3459354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1A7C483-FE8F-49E3-B25F-FFA367093047}"/>
              </a:ext>
            </a:extLst>
          </p:cNvPr>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de-AT"/>
          </a:p>
        </p:txBody>
      </p:sp>
      <p:sp>
        <p:nvSpPr>
          <p:cNvPr id="3" name="Bildplatzhalter 2">
            <a:extLst>
              <a:ext uri="{FF2B5EF4-FFF2-40B4-BE49-F238E27FC236}">
                <a16:creationId xmlns:a16="http://schemas.microsoft.com/office/drawing/2014/main" id="{176717DE-0B69-4001-9E47-E9E13CCA92F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e-AT"/>
          </a:p>
        </p:txBody>
      </p:sp>
      <p:sp>
        <p:nvSpPr>
          <p:cNvPr id="4" name="Textplatzhalter 3">
            <a:extLst>
              <a:ext uri="{FF2B5EF4-FFF2-40B4-BE49-F238E27FC236}">
                <a16:creationId xmlns:a16="http://schemas.microsoft.com/office/drawing/2014/main" id="{972DE72C-3597-4C30-999E-3745F460304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umsplatzhalter 4">
            <a:extLst>
              <a:ext uri="{FF2B5EF4-FFF2-40B4-BE49-F238E27FC236}">
                <a16:creationId xmlns:a16="http://schemas.microsoft.com/office/drawing/2014/main" id="{84B5F5F8-A519-45E4-B58C-60146B8A4D35}"/>
              </a:ext>
            </a:extLst>
          </p:cNvPr>
          <p:cNvSpPr>
            <a:spLocks noGrp="1"/>
          </p:cNvSpPr>
          <p:nvPr>
            <p:ph type="dt" sz="half" idx="10"/>
          </p:nvPr>
        </p:nvSpPr>
        <p:spPr/>
        <p:txBody>
          <a:bodyPr/>
          <a:lstStyle/>
          <a:p>
            <a:fld id="{F024305F-C626-4C4C-B8B1-B35E7BD70BF7}" type="datetimeFigureOut">
              <a:rPr lang="de-AT" smtClean="0"/>
              <a:t>16.02.2023</a:t>
            </a:fld>
            <a:endParaRPr lang="de-AT"/>
          </a:p>
        </p:txBody>
      </p:sp>
      <p:sp>
        <p:nvSpPr>
          <p:cNvPr id="6" name="Fußzeilenplatzhalter 5">
            <a:extLst>
              <a:ext uri="{FF2B5EF4-FFF2-40B4-BE49-F238E27FC236}">
                <a16:creationId xmlns:a16="http://schemas.microsoft.com/office/drawing/2014/main" id="{D463BA2B-6851-4645-8AA3-7BBA4F1C60B8}"/>
              </a:ext>
            </a:extLst>
          </p:cNvPr>
          <p:cNvSpPr>
            <a:spLocks noGrp="1"/>
          </p:cNvSpPr>
          <p:nvPr>
            <p:ph type="ftr" sz="quarter" idx="11"/>
          </p:nvPr>
        </p:nvSpPr>
        <p:spPr/>
        <p:txBody>
          <a:bodyPr/>
          <a:lstStyle/>
          <a:p>
            <a:endParaRPr lang="de-AT"/>
          </a:p>
        </p:txBody>
      </p:sp>
      <p:sp>
        <p:nvSpPr>
          <p:cNvPr id="7" name="Foliennummernplatzhalter 6">
            <a:extLst>
              <a:ext uri="{FF2B5EF4-FFF2-40B4-BE49-F238E27FC236}">
                <a16:creationId xmlns:a16="http://schemas.microsoft.com/office/drawing/2014/main" id="{8A1C05B8-03AC-4330-9F6B-575F05A600D4}"/>
              </a:ext>
            </a:extLst>
          </p:cNvPr>
          <p:cNvSpPr>
            <a:spLocks noGrp="1"/>
          </p:cNvSpPr>
          <p:nvPr>
            <p:ph type="sldNum" sz="quarter" idx="12"/>
          </p:nvPr>
        </p:nvSpPr>
        <p:spPr/>
        <p:txBody>
          <a:bodyPr/>
          <a:lstStyle/>
          <a:p>
            <a:fld id="{63EF9F4C-76AC-4EE7-8BFB-935940CD5C39}" type="slidenum">
              <a:rPr lang="de-AT" smtClean="0"/>
              <a:t>‹Nr.›</a:t>
            </a:fld>
            <a:endParaRPr lang="de-AT"/>
          </a:p>
        </p:txBody>
      </p:sp>
    </p:spTree>
    <p:extLst>
      <p:ext uri="{BB962C8B-B14F-4D97-AF65-F5344CB8AC3E}">
        <p14:creationId xmlns:p14="http://schemas.microsoft.com/office/powerpoint/2010/main" val="3974513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a:extLst>
              <a:ext uri="{FF2B5EF4-FFF2-40B4-BE49-F238E27FC236}">
                <a16:creationId xmlns:a16="http://schemas.microsoft.com/office/drawing/2014/main" id="{28A2DB9B-4751-410D-BFA0-B96284FF1B1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de-AT"/>
          </a:p>
        </p:txBody>
      </p:sp>
      <p:sp>
        <p:nvSpPr>
          <p:cNvPr id="3" name="Textplatzhalter 2">
            <a:extLst>
              <a:ext uri="{FF2B5EF4-FFF2-40B4-BE49-F238E27FC236}">
                <a16:creationId xmlns:a16="http://schemas.microsoft.com/office/drawing/2014/main" id="{00CEC7F5-896E-4802-9C25-532C6B0E012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de-AT"/>
          </a:p>
        </p:txBody>
      </p:sp>
      <p:sp>
        <p:nvSpPr>
          <p:cNvPr id="4" name="Datumsplatzhalter 3">
            <a:extLst>
              <a:ext uri="{FF2B5EF4-FFF2-40B4-BE49-F238E27FC236}">
                <a16:creationId xmlns:a16="http://schemas.microsoft.com/office/drawing/2014/main" id="{35A28A06-DF32-4FD4-BE9F-96C9CB588BB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24305F-C626-4C4C-B8B1-B35E7BD70BF7}" type="datetimeFigureOut">
              <a:rPr lang="de-AT" smtClean="0"/>
              <a:t>16.02.2023</a:t>
            </a:fld>
            <a:endParaRPr lang="de-AT"/>
          </a:p>
        </p:txBody>
      </p:sp>
      <p:sp>
        <p:nvSpPr>
          <p:cNvPr id="5" name="Fußzeilenplatzhalter 4">
            <a:extLst>
              <a:ext uri="{FF2B5EF4-FFF2-40B4-BE49-F238E27FC236}">
                <a16:creationId xmlns:a16="http://schemas.microsoft.com/office/drawing/2014/main" id="{3F49D0D1-C271-4FAA-AD00-3849F1C6FE0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AT"/>
          </a:p>
        </p:txBody>
      </p:sp>
      <p:sp>
        <p:nvSpPr>
          <p:cNvPr id="6" name="Foliennummernplatzhalter 5">
            <a:extLst>
              <a:ext uri="{FF2B5EF4-FFF2-40B4-BE49-F238E27FC236}">
                <a16:creationId xmlns:a16="http://schemas.microsoft.com/office/drawing/2014/main" id="{77CFF799-4DD5-4ED5-B863-D557CCD14F7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3EF9F4C-76AC-4EE7-8BFB-935940CD5C39}" type="slidenum">
              <a:rPr lang="de-AT" smtClean="0"/>
              <a:t>‹Nr.›</a:t>
            </a:fld>
            <a:endParaRPr lang="de-AT"/>
          </a:p>
        </p:txBody>
      </p:sp>
    </p:spTree>
    <p:extLst>
      <p:ext uri="{BB962C8B-B14F-4D97-AF65-F5344CB8AC3E}">
        <p14:creationId xmlns:p14="http://schemas.microsoft.com/office/powerpoint/2010/main" val="4094471147"/>
      </p:ext>
    </p:extLst>
  </p:cSld>
  <p:clrMap bg1="lt1" tx1="dk1" bg2="lt2" tx2="dk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2.jpg"/><Relationship Id="rId3" Type="http://schemas.openxmlformats.org/officeDocument/2006/relationships/image" Target="../media/image15.jpeg"/><Relationship Id="rId7" Type="http://schemas.openxmlformats.org/officeDocument/2006/relationships/image" Target="../media/image19.jpeg"/><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image" Target="../media/image18.jpeg"/><Relationship Id="rId5" Type="http://schemas.openxmlformats.org/officeDocument/2006/relationships/image" Target="../media/image17.jpeg"/><Relationship Id="rId4" Type="http://schemas.openxmlformats.org/officeDocument/2006/relationships/image" Target="../media/image16.jpe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5" Type="http://schemas.openxmlformats.org/officeDocument/2006/relationships/image" Target="../media/image2.jp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image" Target="../media/image30.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1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6" Type="http://schemas.openxmlformats.org/officeDocument/2006/relationships/image" Target="../media/image2.jpg"/><Relationship Id="rId5" Type="http://schemas.openxmlformats.org/officeDocument/2006/relationships/image" Target="../media/image6.jpeg"/><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34.jpeg"/><Relationship Id="rId1" Type="http://schemas.openxmlformats.org/officeDocument/2006/relationships/slideLayout" Target="../slideLayouts/slideLayout2.xml"/><Relationship Id="rId4" Type="http://schemas.openxmlformats.org/officeDocument/2006/relationships/image" Target="../media/image2.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3.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0285AC81-17D7-4E99-BABB-B0FBB312D143}"/>
              </a:ext>
            </a:extLst>
          </p:cNvPr>
          <p:cNvSpPr>
            <a:spLocks noGrp="1"/>
          </p:cNvSpPr>
          <p:nvPr>
            <p:ph type="title"/>
          </p:nvPr>
        </p:nvSpPr>
        <p:spPr>
          <a:xfrm>
            <a:off x="1097280" y="286603"/>
            <a:ext cx="10058400" cy="1407973"/>
          </a:xfrm>
        </p:spPr>
        <p:txBody>
          <a:bodyPr>
            <a:normAutofit/>
          </a:bodyPr>
          <a:lstStyle/>
          <a:p>
            <a:pPr algn="ctr"/>
            <a:r>
              <a:rPr lang="de-DE" sz="4000" b="1" dirty="0">
                <a:solidFill>
                  <a:srgbClr val="0070C0"/>
                </a:solidFill>
              </a:rPr>
              <a:t>Das Pickerl „§57a“ 2023 und in der Zukunft</a:t>
            </a:r>
            <a:br>
              <a:rPr lang="de-DE" sz="4000" b="1" dirty="0"/>
            </a:br>
            <a:r>
              <a:rPr lang="de-DE" sz="4000" b="1" dirty="0">
                <a:solidFill>
                  <a:srgbClr val="00B050"/>
                </a:solidFill>
              </a:rPr>
              <a:t>Sind wir fit genug?</a:t>
            </a:r>
            <a:endParaRPr lang="de-AT" sz="4000" b="1" dirty="0">
              <a:solidFill>
                <a:srgbClr val="00B050"/>
              </a:solidFill>
            </a:endParaRPr>
          </a:p>
        </p:txBody>
      </p:sp>
      <p:pic>
        <p:nvPicPr>
          <p:cNvPr id="1028" name="Picture 4" descr="Sternzeichen: Das galaktische Bildschirmtrio kostet Aufpreis, egal, das muss  drin sein. ">
            <a:extLst>
              <a:ext uri="{FF2B5EF4-FFF2-40B4-BE49-F238E27FC236}">
                <a16:creationId xmlns:a16="http://schemas.microsoft.com/office/drawing/2014/main" id="{5E11CA97-18DC-475F-A112-DD98AC11BE7D}"/>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72455" y="1694576"/>
            <a:ext cx="9661794" cy="4386099"/>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A8289BE9-A971-6DE9-FBB0-7683D2DEEB3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16235729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ACC172B-33D4-43FE-A978-FE29EEBF088B}"/>
              </a:ext>
            </a:extLst>
          </p:cNvPr>
          <p:cNvSpPr>
            <a:spLocks noGrp="1"/>
          </p:cNvSpPr>
          <p:nvPr>
            <p:ph type="title"/>
          </p:nvPr>
        </p:nvSpPr>
        <p:spPr/>
        <p:txBody>
          <a:bodyPr>
            <a:normAutofit/>
          </a:bodyPr>
          <a:lstStyle/>
          <a:p>
            <a:pPr algn="ctr"/>
            <a:r>
              <a:rPr lang="de-DE" sz="3600" b="1" dirty="0">
                <a:solidFill>
                  <a:srgbClr val="0070C0"/>
                </a:solidFill>
              </a:rPr>
              <a:t>Technologieträger von Heute und Morgen</a:t>
            </a:r>
            <a:endParaRPr lang="de-AT" sz="3600" b="1" dirty="0">
              <a:solidFill>
                <a:srgbClr val="0070C0"/>
              </a:solidFill>
            </a:endParaRPr>
          </a:p>
        </p:txBody>
      </p:sp>
      <p:pic>
        <p:nvPicPr>
          <p:cNvPr id="7170" name="Picture 2" descr="Mercedes EQ Formula E Team gewährt ersten Einblick in seinen  Gen2-Challenger | FIA Formula E">
            <a:extLst>
              <a:ext uri="{FF2B5EF4-FFF2-40B4-BE49-F238E27FC236}">
                <a16:creationId xmlns:a16="http://schemas.microsoft.com/office/drawing/2014/main" id="{2DC5D8BF-4E27-4184-8A4B-B741C873FFB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49504" y="1979802"/>
            <a:ext cx="3478548" cy="1449198"/>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Der Sportwagen der Zukunft | heise Autos">
            <a:extLst>
              <a:ext uri="{FF2B5EF4-FFF2-40B4-BE49-F238E27FC236}">
                <a16:creationId xmlns:a16="http://schemas.microsoft.com/office/drawing/2014/main" id="{5DB6A802-3751-498F-A89F-1306D559CDB8}"/>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965278" y="1963919"/>
            <a:ext cx="2619375" cy="1743075"/>
          </a:xfrm>
          <a:prstGeom prst="rect">
            <a:avLst/>
          </a:prstGeom>
          <a:noFill/>
          <a:extLst>
            <a:ext uri="{909E8E84-426E-40DD-AFC4-6F175D3DCCD1}">
              <a14:hiddenFill xmlns:a14="http://schemas.microsoft.com/office/drawing/2010/main">
                <a:solidFill>
                  <a:srgbClr val="FFFFFF"/>
                </a:solidFill>
              </a14:hiddenFill>
            </a:ext>
          </a:extLst>
        </p:spPr>
      </p:pic>
      <p:pic>
        <p:nvPicPr>
          <p:cNvPr id="7176" name="Picture 8" descr="Lkw der Zukunft: Ohne Verbrenner und autonom?">
            <a:extLst>
              <a:ext uri="{FF2B5EF4-FFF2-40B4-BE49-F238E27FC236}">
                <a16:creationId xmlns:a16="http://schemas.microsoft.com/office/drawing/2014/main" id="{E8500A8A-F3C1-4E0B-9955-A5597589717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9504" y="3942826"/>
            <a:ext cx="3688272" cy="1989239"/>
          </a:xfrm>
          <a:prstGeom prst="rect">
            <a:avLst/>
          </a:prstGeom>
          <a:noFill/>
          <a:extLst>
            <a:ext uri="{909E8E84-426E-40DD-AFC4-6F175D3DCCD1}">
              <a14:hiddenFill xmlns:a14="http://schemas.microsoft.com/office/drawing/2010/main">
                <a:solidFill>
                  <a:srgbClr val="FFFFFF"/>
                </a:solidFill>
              </a14:hiddenFill>
            </a:ext>
          </a:extLst>
        </p:spPr>
      </p:pic>
      <p:pic>
        <p:nvPicPr>
          <p:cNvPr id="7178" name="Picture 10" descr="Fotostrecke: Die Auto-Zukunft der wichtigsten Marken - Foto 19/34">
            <a:extLst>
              <a:ext uri="{FF2B5EF4-FFF2-40B4-BE49-F238E27FC236}">
                <a16:creationId xmlns:a16="http://schemas.microsoft.com/office/drawing/2014/main" id="{E02BBDA5-1F88-4D0F-A665-2668B7077C42}"/>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46214" y="4311941"/>
            <a:ext cx="3349829" cy="1838238"/>
          </a:xfrm>
          <a:prstGeom prst="rect">
            <a:avLst/>
          </a:prstGeom>
          <a:noFill/>
          <a:extLst>
            <a:ext uri="{909E8E84-426E-40DD-AFC4-6F175D3DCCD1}">
              <a14:hiddenFill xmlns:a14="http://schemas.microsoft.com/office/drawing/2010/main">
                <a:solidFill>
                  <a:srgbClr val="FFFFFF"/>
                </a:solidFill>
              </a14:hiddenFill>
            </a:ext>
          </a:extLst>
        </p:spPr>
      </p:pic>
      <p:pic>
        <p:nvPicPr>
          <p:cNvPr id="7180" name="Picture 12" descr="Fiat 500 Elektro: Test, Verbrauch, Reichweite, Preis, Bilder | ADAC">
            <a:extLst>
              <a:ext uri="{FF2B5EF4-FFF2-40B4-BE49-F238E27FC236}">
                <a16:creationId xmlns:a16="http://schemas.microsoft.com/office/drawing/2014/main" id="{160530A9-084D-491F-99E3-DB54056EE807}"/>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604481" y="4395832"/>
            <a:ext cx="2838016" cy="1548345"/>
          </a:xfrm>
          <a:prstGeom prst="rect">
            <a:avLst/>
          </a:prstGeom>
          <a:noFill/>
          <a:extLst>
            <a:ext uri="{909E8E84-426E-40DD-AFC4-6F175D3DCCD1}">
              <a14:hiddenFill xmlns:a14="http://schemas.microsoft.com/office/drawing/2010/main">
                <a:solidFill>
                  <a:srgbClr val="FFFFFF"/>
                </a:solidFill>
              </a14:hiddenFill>
            </a:ext>
          </a:extLst>
        </p:spPr>
      </p:pic>
      <p:pic>
        <p:nvPicPr>
          <p:cNvPr id="7182" name="Picture 14" descr="Mercedes-Benz C-Klasse - Die kleine S-Klasse … - BVZ.at">
            <a:extLst>
              <a:ext uri="{FF2B5EF4-FFF2-40B4-BE49-F238E27FC236}">
                <a16:creationId xmlns:a16="http://schemas.microsoft.com/office/drawing/2014/main" id="{581CCD6C-4243-436A-95D0-6A9BC324220A}"/>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96043" y="1963919"/>
            <a:ext cx="3246453" cy="1743074"/>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1FA5E2BE-DE16-22C9-5FBB-58BD2A7FC708}"/>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34978912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8DEC21F-0117-45F3-ACA8-5832A3F0976D}"/>
              </a:ext>
            </a:extLst>
          </p:cNvPr>
          <p:cNvSpPr>
            <a:spLocks noGrp="1"/>
          </p:cNvSpPr>
          <p:nvPr>
            <p:ph type="title"/>
          </p:nvPr>
        </p:nvSpPr>
        <p:spPr>
          <a:xfrm>
            <a:off x="838200" y="198668"/>
            <a:ext cx="10515600" cy="3230331"/>
          </a:xfrm>
        </p:spPr>
        <p:txBody>
          <a:bodyPr>
            <a:normAutofit fontScale="90000"/>
          </a:bodyPr>
          <a:lstStyle/>
          <a:p>
            <a:r>
              <a:rPr lang="de-DE" sz="2700" b="1" dirty="0">
                <a:solidFill>
                  <a:srgbClr val="0070C0"/>
                </a:solidFill>
              </a:rPr>
              <a:t>Der Motorsport ist noch immer der beste Ort der Hersteller, wo enorme Summen investiert werden, um neue Technologien unter extremsten Bedingungen zu testen, mit dem Ziel die Systeme und Technologien in die</a:t>
            </a:r>
            <a:r>
              <a:rPr lang="de-DE" b="1" dirty="0">
                <a:solidFill>
                  <a:srgbClr val="0070C0"/>
                </a:solidFill>
              </a:rPr>
              <a:t> </a:t>
            </a:r>
            <a:r>
              <a:rPr lang="de-DE" sz="2700" b="1" dirty="0">
                <a:solidFill>
                  <a:srgbClr val="0070C0"/>
                </a:solidFill>
              </a:rPr>
              <a:t>Serie</a:t>
            </a:r>
            <a:r>
              <a:rPr lang="de-DE" b="1" dirty="0">
                <a:solidFill>
                  <a:srgbClr val="0070C0"/>
                </a:solidFill>
              </a:rPr>
              <a:t> </a:t>
            </a:r>
            <a:r>
              <a:rPr lang="de-DE" sz="2700" b="1" dirty="0">
                <a:solidFill>
                  <a:srgbClr val="0070C0"/>
                </a:solidFill>
              </a:rPr>
              <a:t>zu bringen. (Beispiel Formel E oder Formel 1 und Rally WM mit Hybridtechnologien , die WEC ist schon vor 10 Jahren mit Hybrid Technologie auf der Langstrecke unterwegs</a:t>
            </a:r>
            <a:br>
              <a:rPr lang="de-AT" sz="2700" b="1" dirty="0">
                <a:solidFill>
                  <a:srgbClr val="0070C0"/>
                </a:solidFill>
              </a:rPr>
            </a:br>
            <a:r>
              <a:rPr lang="de-DE" sz="2700" b="1" dirty="0">
                <a:solidFill>
                  <a:srgbClr val="0070C0"/>
                </a:solidFill>
              </a:rPr>
              <a:t>gewesen . Porsche und Audi waren Vorreiter und nutzen diese Technologien heute im Serienbau</a:t>
            </a:r>
            <a:br>
              <a:rPr lang="de-AT" dirty="0"/>
            </a:br>
            <a:endParaRPr lang="de-AT" sz="2700" dirty="0"/>
          </a:p>
        </p:txBody>
      </p:sp>
      <p:pic>
        <p:nvPicPr>
          <p:cNvPr id="5122" name="Picture 2" descr="Le Mans 2017: Porsche 919 #2 gewinnt! (Platzierung) | autozeitung.de">
            <a:extLst>
              <a:ext uri="{FF2B5EF4-FFF2-40B4-BE49-F238E27FC236}">
                <a16:creationId xmlns:a16="http://schemas.microsoft.com/office/drawing/2014/main" id="{6DCE6D6D-AB3A-4E65-8F87-5A2E8B972F89}"/>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760956" y="2946632"/>
            <a:ext cx="6942338" cy="3230331"/>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9B2EED93-77A0-830B-BE6C-A896476CAB6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34093898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2AF9E1D-611A-45B2-9232-7D2BD899B2A0}"/>
              </a:ext>
            </a:extLst>
          </p:cNvPr>
          <p:cNvSpPr>
            <a:spLocks noGrp="1"/>
          </p:cNvSpPr>
          <p:nvPr>
            <p:ph type="title"/>
          </p:nvPr>
        </p:nvSpPr>
        <p:spPr>
          <a:xfrm>
            <a:off x="838200" y="365125"/>
            <a:ext cx="10515600" cy="1916436"/>
          </a:xfrm>
        </p:spPr>
        <p:txBody>
          <a:bodyPr>
            <a:noAutofit/>
          </a:bodyPr>
          <a:lstStyle/>
          <a:p>
            <a:r>
              <a:rPr lang="de-DE" sz="2400" b="1" dirty="0">
                <a:solidFill>
                  <a:srgbClr val="0070C0"/>
                </a:solidFill>
              </a:rPr>
              <a:t>Überprüfungsrichtlinien für Hochvoltfahrzeuge werden nötig werden</a:t>
            </a:r>
            <a:br>
              <a:rPr lang="de-DE" sz="2400" b="1" dirty="0">
                <a:solidFill>
                  <a:srgbClr val="0070C0"/>
                </a:solidFill>
              </a:rPr>
            </a:br>
            <a:r>
              <a:rPr lang="de-DE" sz="2400" b="1" dirty="0">
                <a:solidFill>
                  <a:srgbClr val="0070C0"/>
                </a:solidFill>
              </a:rPr>
              <a:t> ( Potentialausgleichsprüfung, Akkuprüfung (Befestigung und Temperatur, Anschlüsse </a:t>
            </a:r>
            <a:r>
              <a:rPr lang="de-DE" sz="2400" b="1" dirty="0" err="1">
                <a:solidFill>
                  <a:srgbClr val="0070C0"/>
                </a:solidFill>
              </a:rPr>
              <a:t>usw</a:t>
            </a:r>
            <a:r>
              <a:rPr lang="de-DE" sz="2400" b="1" dirty="0">
                <a:solidFill>
                  <a:srgbClr val="0070C0"/>
                </a:solidFill>
              </a:rPr>
              <a:t> ) um Stromschläge zu verhindern. Diese Gutachter werden zusätzliche Ausbildungen benötigen ( HV2).</a:t>
            </a:r>
            <a:br>
              <a:rPr lang="de-AT" sz="2400" b="1" dirty="0">
                <a:solidFill>
                  <a:srgbClr val="0070C0"/>
                </a:solidFill>
              </a:rPr>
            </a:br>
            <a:r>
              <a:rPr lang="de-DE" sz="2400" b="1" dirty="0">
                <a:solidFill>
                  <a:srgbClr val="0070C0"/>
                </a:solidFill>
              </a:rPr>
              <a:t>Auch der Wasserstoffantrieb wird kommen.</a:t>
            </a:r>
            <a:br>
              <a:rPr lang="de-AT" sz="2400" b="1" dirty="0">
                <a:solidFill>
                  <a:srgbClr val="0070C0"/>
                </a:solidFill>
              </a:rPr>
            </a:br>
            <a:endParaRPr lang="de-AT" sz="2400" b="1" dirty="0">
              <a:solidFill>
                <a:srgbClr val="0070C0"/>
              </a:solidFill>
            </a:endParaRPr>
          </a:p>
        </p:txBody>
      </p:sp>
      <p:pic>
        <p:nvPicPr>
          <p:cNvPr id="6146" name="Picture 2" descr="Antriebseinheit Eines Elektroautos Stockfoto und mehr Bilder von  Elektro-Fahrzeug - Elektro-Fahrzeug, Elektroauto, Motor - iStock">
            <a:extLst>
              <a:ext uri="{FF2B5EF4-FFF2-40B4-BE49-F238E27FC236}">
                <a16:creationId xmlns:a16="http://schemas.microsoft.com/office/drawing/2014/main" id="{FC6F7CB8-AEF6-4FB1-81C9-6DC6EE455B04}"/>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54929" y="2201661"/>
            <a:ext cx="7226422" cy="3728621"/>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AD70DF10-3A5B-7A9F-4897-AA1D58910E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420963642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4483BD6-2F4A-499A-A7F3-9635F23CE4EA}"/>
              </a:ext>
            </a:extLst>
          </p:cNvPr>
          <p:cNvSpPr>
            <a:spLocks noGrp="1"/>
          </p:cNvSpPr>
          <p:nvPr>
            <p:ph type="title"/>
          </p:nvPr>
        </p:nvSpPr>
        <p:spPr/>
        <p:txBody>
          <a:bodyPr>
            <a:normAutofit/>
          </a:bodyPr>
          <a:lstStyle/>
          <a:p>
            <a:pPr algn="ctr"/>
            <a:r>
              <a:rPr lang="de-DE" sz="2400" b="1" dirty="0">
                <a:solidFill>
                  <a:srgbClr val="0070C0"/>
                </a:solidFill>
              </a:rPr>
              <a:t>Die Prüfung moderner Beleuchtungsanlagen von Kraftfahrzeugen im Zuge der §57a Überprüfung benötigt um einiges mehr an Zeit, Fachkenntnis und eventuell neue Geräte um über den Zustand oder Mängel Auskunft geben zu können.</a:t>
            </a:r>
            <a:endParaRPr lang="de-AT" sz="2400" b="1" dirty="0">
              <a:solidFill>
                <a:srgbClr val="0070C0"/>
              </a:solidFill>
            </a:endParaRPr>
          </a:p>
        </p:txBody>
      </p:sp>
      <p:pic>
        <p:nvPicPr>
          <p:cNvPr id="6146" name="Picture 2" descr="Autoscheinwerfer: Dioden an die Macht! - Technik &amp; Motor - FAZ">
            <a:extLst>
              <a:ext uri="{FF2B5EF4-FFF2-40B4-BE49-F238E27FC236}">
                <a16:creationId xmlns:a16="http://schemas.microsoft.com/office/drawing/2014/main" id="{8CED0B1B-E8CC-4A68-BC38-F72833A2C0F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59814" y="1783680"/>
            <a:ext cx="6504753" cy="4351338"/>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descr="Statt E-Auto: So stellt sich ein beliebter Hersteller die Auto-Zukunft vor">
            <a:extLst>
              <a:ext uri="{FF2B5EF4-FFF2-40B4-BE49-F238E27FC236}">
                <a16:creationId xmlns:a16="http://schemas.microsoft.com/office/drawing/2014/main" id="{51808657-CEC2-455E-9DBD-68B493C4CD6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87360" y="1783680"/>
            <a:ext cx="5044826" cy="4351338"/>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76D859DA-CD40-746A-1216-D002368C2D27}"/>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8558361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9C968CA-4F46-4CE3-91F9-67E903FFA320}"/>
              </a:ext>
            </a:extLst>
          </p:cNvPr>
          <p:cNvSpPr>
            <a:spLocks noGrp="1"/>
          </p:cNvSpPr>
          <p:nvPr>
            <p:ph type="title"/>
          </p:nvPr>
        </p:nvSpPr>
        <p:spPr>
          <a:xfrm>
            <a:off x="838200" y="365125"/>
            <a:ext cx="10515600" cy="2466852"/>
          </a:xfrm>
        </p:spPr>
        <p:txBody>
          <a:bodyPr>
            <a:normAutofit fontScale="90000"/>
          </a:bodyPr>
          <a:lstStyle/>
          <a:p>
            <a:r>
              <a:rPr lang="de-DE" sz="2700" b="1" dirty="0">
                <a:solidFill>
                  <a:srgbClr val="0070C0"/>
                </a:solidFill>
              </a:rPr>
              <a:t>Der Deutsche </a:t>
            </a:r>
            <a:r>
              <a:rPr lang="de-DE" sz="2700" b="1" dirty="0" err="1">
                <a:solidFill>
                  <a:srgbClr val="0070C0"/>
                </a:solidFill>
              </a:rPr>
              <a:t>Tüv</a:t>
            </a:r>
            <a:r>
              <a:rPr lang="de-DE" sz="2700" b="1" dirty="0">
                <a:solidFill>
                  <a:srgbClr val="0070C0"/>
                </a:solidFill>
              </a:rPr>
              <a:t> bezeichnet die Prüfung moderner Scheinwerfertechnologien als eine </a:t>
            </a:r>
            <a:r>
              <a:rPr lang="de-DE" sz="2700" b="1" dirty="0">
                <a:solidFill>
                  <a:srgbClr val="C00000"/>
                </a:solidFill>
              </a:rPr>
              <a:t>Prüfung mit keinem Platz für Toleranz</a:t>
            </a:r>
            <a:r>
              <a:rPr lang="de-DE" sz="2700" b="1" dirty="0">
                <a:solidFill>
                  <a:srgbClr val="0070C0"/>
                </a:solidFill>
              </a:rPr>
              <a:t>, und fordert moderne Prüfanweisungen und Anleitungen, auch elektronisch.</a:t>
            </a:r>
            <a:br>
              <a:rPr lang="de-AT" sz="2700" b="1" dirty="0">
                <a:solidFill>
                  <a:srgbClr val="0070C0"/>
                </a:solidFill>
              </a:rPr>
            </a:br>
            <a:r>
              <a:rPr lang="de-DE" sz="2700" b="1" dirty="0">
                <a:solidFill>
                  <a:srgbClr val="0070C0"/>
                </a:solidFill>
              </a:rPr>
              <a:t>Auch Wir brauchen das umgehend. Beispiel: Bei Lichtsystemen, die weit über 5000,00 Euro kosten, prüfen wir noch immer die Hell-Dunkelgrenze vom Abblendlicht, ( keine Matrix, kein Kurvenlicht, keine elektronische Steuerung usw.)</a:t>
            </a:r>
            <a:br>
              <a:rPr lang="de-AT" sz="2700" b="1" dirty="0">
                <a:solidFill>
                  <a:srgbClr val="0070C0"/>
                </a:solidFill>
              </a:rPr>
            </a:br>
            <a:r>
              <a:rPr lang="de-DE" sz="2700" b="1" dirty="0">
                <a:solidFill>
                  <a:srgbClr val="0070C0"/>
                </a:solidFill>
              </a:rPr>
              <a:t>In Deutschland gibt es schon eine Richtlinie für die Prüfung von Scheinwerfersystemen, die diese neuen Technologien beinhaltet.</a:t>
            </a:r>
            <a:br>
              <a:rPr lang="de-AT" sz="2700" b="1" dirty="0">
                <a:solidFill>
                  <a:srgbClr val="0070C0"/>
                </a:solidFill>
              </a:rPr>
            </a:br>
            <a:endParaRPr lang="de-AT" sz="2700" b="1" dirty="0">
              <a:solidFill>
                <a:srgbClr val="0070C0"/>
              </a:solidFill>
            </a:endParaRPr>
          </a:p>
        </p:txBody>
      </p:sp>
      <p:pic>
        <p:nvPicPr>
          <p:cNvPr id="7170" name="Picture 2" descr="LED-Scheinwerfer richtig prüfen und einstellen - Krafthand">
            <a:extLst>
              <a:ext uri="{FF2B5EF4-FFF2-40B4-BE49-F238E27FC236}">
                <a16:creationId xmlns:a16="http://schemas.microsoft.com/office/drawing/2014/main" id="{6F4FA115-3421-4276-A67A-3E47DBC2C81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11046" y="3036888"/>
            <a:ext cx="8229600" cy="3140075"/>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D2398E11-D376-B657-5C7D-068F0FCBED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202930870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95AE5FB-888D-4983-B522-F1423B1E2870}"/>
              </a:ext>
            </a:extLst>
          </p:cNvPr>
          <p:cNvSpPr>
            <a:spLocks noGrp="1"/>
          </p:cNvSpPr>
          <p:nvPr>
            <p:ph type="title"/>
          </p:nvPr>
        </p:nvSpPr>
        <p:spPr>
          <a:xfrm>
            <a:off x="838200" y="449014"/>
            <a:ext cx="10515600" cy="1325563"/>
          </a:xfrm>
        </p:spPr>
        <p:txBody>
          <a:bodyPr>
            <a:noAutofit/>
          </a:bodyPr>
          <a:lstStyle/>
          <a:p>
            <a:pPr algn="ctr"/>
            <a:r>
              <a:rPr lang="de-DE" sz="2400" b="1" dirty="0">
                <a:solidFill>
                  <a:srgbClr val="0070C0"/>
                </a:solidFill>
              </a:rPr>
              <a:t>Der gleiche Name, der selbe Hersteller,</a:t>
            </a:r>
            <a:br>
              <a:rPr lang="de-DE" sz="2400" b="1" dirty="0">
                <a:solidFill>
                  <a:srgbClr val="0070C0"/>
                </a:solidFill>
              </a:rPr>
            </a:br>
            <a:r>
              <a:rPr lang="de-DE" sz="2400" b="1" dirty="0">
                <a:solidFill>
                  <a:srgbClr val="0070C0"/>
                </a:solidFill>
              </a:rPr>
              <a:t>aber doch durch den Altersunterschied Grundverschieden</a:t>
            </a:r>
            <a:br>
              <a:rPr lang="de-DE" sz="2400" b="1" dirty="0">
                <a:solidFill>
                  <a:srgbClr val="0070C0"/>
                </a:solidFill>
              </a:rPr>
            </a:br>
            <a:r>
              <a:rPr lang="de-DE" sz="2400" b="1" dirty="0">
                <a:solidFill>
                  <a:srgbClr val="0070C0"/>
                </a:solidFill>
              </a:rPr>
              <a:t>Ab </a:t>
            </a:r>
            <a:r>
              <a:rPr lang="de-DE" sz="2400" b="1">
                <a:solidFill>
                  <a:srgbClr val="0070C0"/>
                </a:solidFill>
              </a:rPr>
              <a:t>und zu </a:t>
            </a:r>
            <a:r>
              <a:rPr lang="de-DE" sz="2400" b="1" dirty="0">
                <a:solidFill>
                  <a:srgbClr val="0070C0"/>
                </a:solidFill>
              </a:rPr>
              <a:t>lohnt ein Blick in die Vergangenheit um die Zukunft zu verstehen</a:t>
            </a:r>
            <a:endParaRPr lang="de-AT" sz="2400" b="1" dirty="0">
              <a:solidFill>
                <a:srgbClr val="0070C0"/>
              </a:solidFill>
            </a:endParaRPr>
          </a:p>
        </p:txBody>
      </p:sp>
      <p:pic>
        <p:nvPicPr>
          <p:cNvPr id="8194" name="Picture 2" descr="Electrogenic Citroën DS EV - Secret Classics">
            <a:extLst>
              <a:ext uri="{FF2B5EF4-FFF2-40B4-BE49-F238E27FC236}">
                <a16:creationId xmlns:a16="http://schemas.microsoft.com/office/drawing/2014/main" id="{993D19EB-A2E4-4F26-8831-A395397CF7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67748" y="2382473"/>
            <a:ext cx="5484318" cy="3112316"/>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DS Automobiles DS9 | radicalmag">
            <a:extLst>
              <a:ext uri="{FF2B5EF4-FFF2-40B4-BE49-F238E27FC236}">
                <a16:creationId xmlns:a16="http://schemas.microsoft.com/office/drawing/2014/main" id="{E86DB0D6-E302-4826-9FE7-E5A1A956FE8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998128" y="2189527"/>
            <a:ext cx="5109610" cy="3305262"/>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4D20B860-E90B-EB6D-A902-65FF7ED72F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32978389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8D23AD0-C8C8-49A6-81A3-09279AF16494}"/>
              </a:ext>
            </a:extLst>
          </p:cNvPr>
          <p:cNvSpPr>
            <a:spLocks noGrp="1"/>
          </p:cNvSpPr>
          <p:nvPr>
            <p:ph type="title"/>
          </p:nvPr>
        </p:nvSpPr>
        <p:spPr>
          <a:xfrm>
            <a:off x="838200" y="365126"/>
            <a:ext cx="10515600" cy="104658"/>
          </a:xfrm>
        </p:spPr>
        <p:txBody>
          <a:bodyPr>
            <a:normAutofit fontScale="90000"/>
          </a:bodyPr>
          <a:lstStyle/>
          <a:p>
            <a:endParaRPr lang="de-AT" dirty="0"/>
          </a:p>
        </p:txBody>
      </p:sp>
      <p:sp>
        <p:nvSpPr>
          <p:cNvPr id="3" name="Inhaltsplatzhalter 2">
            <a:extLst>
              <a:ext uri="{FF2B5EF4-FFF2-40B4-BE49-F238E27FC236}">
                <a16:creationId xmlns:a16="http://schemas.microsoft.com/office/drawing/2014/main" id="{81BB3D94-3571-4839-B577-62BE680335CC}"/>
              </a:ext>
            </a:extLst>
          </p:cNvPr>
          <p:cNvSpPr>
            <a:spLocks noGrp="1"/>
          </p:cNvSpPr>
          <p:nvPr>
            <p:ph idx="1"/>
          </p:nvPr>
        </p:nvSpPr>
        <p:spPr>
          <a:xfrm>
            <a:off x="838200" y="2776756"/>
            <a:ext cx="10515600" cy="4001549"/>
          </a:xfrm>
        </p:spPr>
        <p:txBody>
          <a:bodyPr>
            <a:normAutofit fontScale="47500" lnSpcReduction="20000"/>
          </a:bodyPr>
          <a:lstStyle/>
          <a:p>
            <a:pPr marL="0" indent="0">
              <a:buNone/>
            </a:pPr>
            <a:r>
              <a:rPr lang="de-DE" sz="3600" dirty="0"/>
              <a:t>  </a:t>
            </a:r>
            <a:br>
              <a:rPr lang="de-DE" sz="3600" dirty="0"/>
            </a:br>
            <a:r>
              <a:rPr lang="de-DE" sz="3600" dirty="0"/>
              <a:t>    </a:t>
            </a:r>
            <a:r>
              <a:rPr lang="de-DE" sz="5100" b="1" dirty="0">
                <a:solidFill>
                  <a:srgbClr val="0070C0"/>
                </a:solidFill>
              </a:rPr>
              <a:t>6.1.4 Ablehnung der Begutachtung</a:t>
            </a:r>
          </a:p>
          <a:p>
            <a:pPr marL="0" indent="0">
              <a:buNone/>
            </a:pPr>
            <a:endParaRPr lang="de-DE" sz="4200" dirty="0">
              <a:solidFill>
                <a:srgbClr val="0070C0"/>
              </a:solidFill>
            </a:endParaRPr>
          </a:p>
          <a:p>
            <a:r>
              <a:rPr lang="de-DE" sz="3600" b="1" dirty="0"/>
              <a:t>Die Durchführung einer wiederkehrenden Begutachtung kann ohne Angabe von Gründen abgelehnt werden. Eine Ablehnung wäre insbesondere in folgenden Fällen sinnvoll bzw. notwendig:</a:t>
            </a:r>
          </a:p>
          <a:p>
            <a:r>
              <a:rPr lang="de-DE" sz="3600" u="none" strike="noStrike" dirty="0">
                <a:effectLst/>
              </a:rPr>
              <a:t>fehlende Übereinstimmung zwischen Fahrzeugpapieren und vorgeführtem Fahrzeug,</a:t>
            </a:r>
          </a:p>
          <a:p>
            <a:r>
              <a:rPr lang="de-DE" sz="3600" u="none" strike="noStrike" dirty="0">
                <a:effectLst/>
              </a:rPr>
              <a:t>offensichtlich Motor anderer Type eingebaut oder offensichtliche Manipulation am Motor erkennbar,</a:t>
            </a:r>
          </a:p>
          <a:p>
            <a:r>
              <a:rPr lang="de-DE" sz="3600" u="none" strike="noStrike" dirty="0">
                <a:solidFill>
                  <a:srgbClr val="FF0000"/>
                </a:solidFill>
                <a:effectLst/>
              </a:rPr>
              <a:t>fehlende Daten, fehlende oder nicht geeignete Prüfgeräte, bzw. fehlende oder nicht ausreichende Fachkenntnisse für das vorgeführte Fahrzeug (z.B. „Exote“ Oldtimer, Motorräder, Sportwagen, Elektrofahrzeuge, </a:t>
            </a:r>
            <a:r>
              <a:rPr lang="de-DE" sz="3600" u="none" strike="noStrike" dirty="0" err="1">
                <a:solidFill>
                  <a:srgbClr val="FF0000"/>
                </a:solidFill>
                <a:effectLst/>
              </a:rPr>
              <a:t>usw</a:t>
            </a:r>
            <a:r>
              <a:rPr lang="de-DE" sz="3600" u="none" strike="noStrike" dirty="0">
                <a:solidFill>
                  <a:srgbClr val="FF0000"/>
                </a:solidFill>
                <a:effectLst/>
              </a:rPr>
              <a:t>!) </a:t>
            </a:r>
          </a:p>
          <a:p>
            <a:r>
              <a:rPr lang="de-DE" sz="3600" u="none" strike="noStrike" dirty="0">
                <a:effectLst/>
              </a:rPr>
              <a:t>dringender Verdacht auf schwere Mängel die nur im Zuge von Zerlegungsarbeiten objektiviert werden können, wenn kein diesbezüglicher Auftrag vom Zulassungsbesitzer eingeholt werden kann.</a:t>
            </a:r>
          </a:p>
          <a:p>
            <a:pPr marL="0" indent="0">
              <a:buNone/>
            </a:pPr>
            <a:br>
              <a:rPr lang="de-DE" dirty="0"/>
            </a:br>
            <a:endParaRPr lang="de-AT" dirty="0"/>
          </a:p>
        </p:txBody>
      </p:sp>
      <p:pic>
        <p:nvPicPr>
          <p:cNvPr id="7170" name="Picture 2" descr="Alle Maserati Granturismo Coupé (seit 2007) Tests &amp; Erfahrungen -  autoplenum.de">
            <a:extLst>
              <a:ext uri="{FF2B5EF4-FFF2-40B4-BE49-F238E27FC236}">
                <a16:creationId xmlns:a16="http://schemas.microsoft.com/office/drawing/2014/main" id="{2FF1CAAD-C3A4-4D6B-8B7A-B8148ED66FB4}"/>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94040" y="469785"/>
            <a:ext cx="3775046" cy="2206303"/>
          </a:xfrm>
          <a:prstGeom prst="rect">
            <a:avLst/>
          </a:prstGeom>
          <a:noFill/>
          <a:extLst>
            <a:ext uri="{909E8E84-426E-40DD-AFC4-6F175D3DCCD1}">
              <a14:hiddenFill xmlns:a14="http://schemas.microsoft.com/office/drawing/2010/main">
                <a:solidFill>
                  <a:srgbClr val="FFFFFF"/>
                </a:solidFill>
              </a14:hiddenFill>
            </a:ext>
          </a:extLst>
        </p:spPr>
      </p:pic>
      <p:pic>
        <p:nvPicPr>
          <p:cNvPr id="7172" name="Picture 4" descr="Der Mustang ist der Boss (Oldtimer-Blogartikel vom 19.12.2012) | Zwischengas">
            <a:extLst>
              <a:ext uri="{FF2B5EF4-FFF2-40B4-BE49-F238E27FC236}">
                <a16:creationId xmlns:a16="http://schemas.microsoft.com/office/drawing/2014/main" id="{FFE1207A-3494-4A0C-A0A3-508CF5D4262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8826" y="570453"/>
            <a:ext cx="3565277" cy="2206303"/>
          </a:xfrm>
          <a:prstGeom prst="rect">
            <a:avLst/>
          </a:prstGeom>
          <a:noFill/>
          <a:extLst>
            <a:ext uri="{909E8E84-426E-40DD-AFC4-6F175D3DCCD1}">
              <a14:hiddenFill xmlns:a14="http://schemas.microsoft.com/office/drawing/2010/main">
                <a:solidFill>
                  <a:srgbClr val="FFFFFF"/>
                </a:solidFill>
              </a14:hiddenFill>
            </a:ext>
          </a:extLst>
        </p:spPr>
      </p:pic>
      <p:pic>
        <p:nvPicPr>
          <p:cNvPr id="7174" name="Picture 6" descr="BMW M1000RR: Neue WSBK-Basis mit Winglets und mehr Drehzahl">
            <a:extLst>
              <a:ext uri="{FF2B5EF4-FFF2-40B4-BE49-F238E27FC236}">
                <a16:creationId xmlns:a16="http://schemas.microsoft.com/office/drawing/2014/main" id="{604B9404-4512-4402-B726-98677010BC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219662" y="763398"/>
            <a:ext cx="3498210" cy="1912689"/>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A3E7A1B7-796E-9E92-6BC1-E6275A43D013}"/>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240886290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64A5F4-4F6F-4EB0-89EB-495579101351}"/>
              </a:ext>
            </a:extLst>
          </p:cNvPr>
          <p:cNvSpPr>
            <a:spLocks noGrp="1"/>
          </p:cNvSpPr>
          <p:nvPr>
            <p:ph type="title"/>
          </p:nvPr>
        </p:nvSpPr>
        <p:spPr>
          <a:xfrm>
            <a:off x="838200" y="365125"/>
            <a:ext cx="10515600" cy="2626650"/>
          </a:xfrm>
        </p:spPr>
        <p:txBody>
          <a:bodyPr>
            <a:noAutofit/>
          </a:bodyPr>
          <a:lstStyle/>
          <a:p>
            <a:r>
              <a:rPr lang="de-AT" sz="2400" b="1" dirty="0">
                <a:solidFill>
                  <a:srgbClr val="0070C0"/>
                </a:solidFill>
              </a:rPr>
              <a:t>5.2.2.3 Lenkberechtigung/ Probefahrt</a:t>
            </a:r>
            <a:br>
              <a:rPr lang="de-AT" sz="2400" b="1" dirty="0">
                <a:solidFill>
                  <a:srgbClr val="0070C0"/>
                </a:solidFill>
              </a:rPr>
            </a:br>
            <a:r>
              <a:rPr lang="de-AT" sz="2400" b="1" dirty="0">
                <a:solidFill>
                  <a:srgbClr val="0070C0"/>
                </a:solidFill>
              </a:rPr>
              <a:t>Probefahrten sind im Rahmen der wiederkehrenden Begutachtung jedenfalls dann notwendig, wenn es zur Beurteilung einzelner Bauteile bzw. des Gesamtzustands des Fahrzeugs notwendig ist.</a:t>
            </a:r>
            <a:br>
              <a:rPr lang="de-AT" sz="2400" b="1" dirty="0">
                <a:solidFill>
                  <a:srgbClr val="0070C0"/>
                </a:solidFill>
              </a:rPr>
            </a:br>
            <a:r>
              <a:rPr lang="de-AT" sz="2400" b="1" dirty="0">
                <a:solidFill>
                  <a:srgbClr val="0070C0"/>
                </a:solidFill>
              </a:rPr>
              <a:t> </a:t>
            </a:r>
            <a:br>
              <a:rPr lang="de-AT" sz="2400" b="1" dirty="0">
                <a:solidFill>
                  <a:srgbClr val="0070C0"/>
                </a:solidFill>
              </a:rPr>
            </a:br>
            <a:r>
              <a:rPr lang="de-AT" sz="2400" b="1" dirty="0">
                <a:solidFill>
                  <a:srgbClr val="0070C0"/>
                </a:solidFill>
              </a:rPr>
              <a:t>Die Probefahrt als wesentliches Instrument der Gesamtbeurteilung ist prinzipiell von einer geeigneten Person durchzuführen.</a:t>
            </a:r>
            <a:br>
              <a:rPr lang="de-AT" sz="2400" b="1" dirty="0">
                <a:solidFill>
                  <a:srgbClr val="0070C0"/>
                </a:solidFill>
              </a:rPr>
            </a:br>
            <a:endParaRPr lang="de-AT" sz="2400" b="1" dirty="0">
              <a:solidFill>
                <a:srgbClr val="0070C0"/>
              </a:solidFill>
            </a:endParaRPr>
          </a:p>
        </p:txBody>
      </p:sp>
      <p:pic>
        <p:nvPicPr>
          <p:cNvPr id="1026" name="Picture 2" descr="Fertigmagnetschild &quot;Werkstattprobefahrt&quot; -sofort lieferbar">
            <a:extLst>
              <a:ext uri="{FF2B5EF4-FFF2-40B4-BE49-F238E27FC236}">
                <a16:creationId xmlns:a16="http://schemas.microsoft.com/office/drawing/2014/main" id="{C45B5DFF-74B5-43F0-9572-B336CB94CCB8}"/>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38200" y="3692541"/>
            <a:ext cx="6601287" cy="2450807"/>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Kosten für Probefahrt erstattungspflichtig">
            <a:extLst>
              <a:ext uri="{FF2B5EF4-FFF2-40B4-BE49-F238E27FC236}">
                <a16:creationId xmlns:a16="http://schemas.microsoft.com/office/drawing/2014/main" id="{7D5AD116-F16F-4DC3-B8D1-4D38594E2CF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8579" y="3209016"/>
            <a:ext cx="2911875" cy="2934331"/>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5CB5E168-4EFE-0021-C994-AFEF1E8991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26146530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51E98A4-21F6-49BE-863E-5483B007B738}"/>
              </a:ext>
            </a:extLst>
          </p:cNvPr>
          <p:cNvSpPr>
            <a:spLocks noGrp="1"/>
          </p:cNvSpPr>
          <p:nvPr>
            <p:ph type="title"/>
          </p:nvPr>
        </p:nvSpPr>
        <p:spPr>
          <a:xfrm>
            <a:off x="838199" y="314791"/>
            <a:ext cx="10515600" cy="1547565"/>
          </a:xfrm>
        </p:spPr>
        <p:txBody>
          <a:bodyPr>
            <a:normAutofit fontScale="90000"/>
          </a:bodyPr>
          <a:lstStyle/>
          <a:p>
            <a:pPr algn="ctr"/>
            <a:r>
              <a:rPr lang="de-DE" sz="4000" b="1" dirty="0">
                <a:solidFill>
                  <a:srgbClr val="C00000"/>
                </a:solidFill>
              </a:rPr>
              <a:t>Zerlegungsarbeiten:</a:t>
            </a:r>
            <a:br>
              <a:rPr lang="de-DE" sz="4000" b="1" dirty="0">
                <a:solidFill>
                  <a:srgbClr val="C00000"/>
                </a:solidFill>
              </a:rPr>
            </a:br>
            <a:r>
              <a:rPr lang="de-DE" sz="4000" b="1" dirty="0">
                <a:solidFill>
                  <a:srgbClr val="0070C0"/>
                </a:solidFill>
              </a:rPr>
              <a:t> </a:t>
            </a:r>
            <a:r>
              <a:rPr lang="de-DE" sz="3100" b="1" dirty="0">
                <a:solidFill>
                  <a:srgbClr val="0070C0"/>
                </a:solidFill>
              </a:rPr>
              <a:t>Dürfen wir oder dürfen wir nicht?</a:t>
            </a:r>
            <a:br>
              <a:rPr lang="de-DE" sz="3100" b="1" dirty="0">
                <a:solidFill>
                  <a:srgbClr val="0070C0"/>
                </a:solidFill>
              </a:rPr>
            </a:br>
            <a:r>
              <a:rPr lang="de-DE" sz="3100" b="1" dirty="0">
                <a:solidFill>
                  <a:srgbClr val="0070C0"/>
                </a:solidFill>
              </a:rPr>
              <a:t>Oder müssen wir?</a:t>
            </a:r>
            <a:endParaRPr lang="de-AT" sz="3100" b="1" dirty="0">
              <a:solidFill>
                <a:srgbClr val="0070C0"/>
              </a:solidFill>
            </a:endParaRPr>
          </a:p>
        </p:txBody>
      </p:sp>
      <p:pic>
        <p:nvPicPr>
          <p:cNvPr id="11266" name="Picture 2" descr="Pickerl §57a-Überprüfung - Didi's Auto in Radstadt, Salzburg">
            <a:extLst>
              <a:ext uri="{FF2B5EF4-FFF2-40B4-BE49-F238E27FC236}">
                <a16:creationId xmlns:a16="http://schemas.microsoft.com/office/drawing/2014/main" id="{3A87F664-33B7-4412-8C2A-E709E82453DE}"/>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832496" y="1825625"/>
            <a:ext cx="6527007" cy="4351338"/>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A1B68B01-3AC2-8E83-609E-9DD026E4ED7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89736279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195E9BB-F899-4BF4-94F3-1958F4C9A092}"/>
              </a:ext>
            </a:extLst>
          </p:cNvPr>
          <p:cNvSpPr>
            <a:spLocks noGrp="1"/>
          </p:cNvSpPr>
          <p:nvPr>
            <p:ph type="title"/>
          </p:nvPr>
        </p:nvSpPr>
        <p:spPr>
          <a:xfrm>
            <a:off x="326472" y="-1623066"/>
            <a:ext cx="14173578" cy="1346229"/>
          </a:xfrm>
        </p:spPr>
        <p:txBody>
          <a:bodyPr/>
          <a:lstStyle/>
          <a:p>
            <a:endParaRPr lang="de-AT" dirty="0"/>
          </a:p>
        </p:txBody>
      </p:sp>
      <p:sp>
        <p:nvSpPr>
          <p:cNvPr id="3" name="Inhaltsplatzhalter 2">
            <a:extLst>
              <a:ext uri="{FF2B5EF4-FFF2-40B4-BE49-F238E27FC236}">
                <a16:creationId xmlns:a16="http://schemas.microsoft.com/office/drawing/2014/main" id="{3FB7987D-39C9-4422-8F7C-074AAB2C220B}"/>
              </a:ext>
            </a:extLst>
          </p:cNvPr>
          <p:cNvSpPr>
            <a:spLocks noGrp="1"/>
          </p:cNvSpPr>
          <p:nvPr>
            <p:ph idx="1"/>
          </p:nvPr>
        </p:nvSpPr>
        <p:spPr>
          <a:xfrm>
            <a:off x="838200" y="1649338"/>
            <a:ext cx="10515600" cy="4527625"/>
          </a:xfrm>
        </p:spPr>
        <p:txBody>
          <a:bodyPr>
            <a:normAutofit fontScale="25000" lnSpcReduction="20000"/>
          </a:bodyPr>
          <a:lstStyle/>
          <a:p>
            <a:pPr marL="0" indent="0">
              <a:buNone/>
            </a:pPr>
            <a:r>
              <a:rPr lang="de-DE" sz="5100" b="1" dirty="0">
                <a:solidFill>
                  <a:srgbClr val="0070C0"/>
                </a:solidFill>
              </a:rPr>
              <a:t>   </a:t>
            </a:r>
            <a:r>
              <a:rPr lang="de-DE" sz="10400" b="1" dirty="0">
                <a:solidFill>
                  <a:srgbClr val="0070C0"/>
                </a:solidFill>
              </a:rPr>
              <a:t>6.3.2.3 Zerlegungsarbeiten</a:t>
            </a:r>
          </a:p>
          <a:p>
            <a:pPr marL="0" indent="0">
              <a:buNone/>
            </a:pPr>
            <a:br>
              <a:rPr lang="de-DE" dirty="0"/>
            </a:br>
            <a:endParaRPr lang="de-DE" dirty="0"/>
          </a:p>
          <a:p>
            <a:r>
              <a:rPr lang="de-DE" sz="6800" dirty="0"/>
              <a:t>Die wiederkehrende Begutachtung hat grundsätzlich in der Weise zu erfolgen, dass eine Zerstörung oder Zerlegung von Fahrzeugteilen vermieden wird, ausgenommen solcher Zerlegungsarbeiten, die für den Zugang zu Prüfanschluss- oder Entnahmepunkten notwendig sind. Deshalb steht am Gutachten der Vermerk </a:t>
            </a:r>
            <a:r>
              <a:rPr lang="de-DE" sz="6800" dirty="0">
                <a:solidFill>
                  <a:srgbClr val="C00000"/>
                </a:solidFill>
              </a:rPr>
              <a:t>„Die Prüfung des Fahrzeuges erfolgte ohne Zerlegungsarbeiten, ausgenommen solche Zerlegungsarbeiten, die für den Zugang zu Prüfanschluss- oder Entnahmepunkten notwendig sind.“</a:t>
            </a:r>
          </a:p>
          <a:p>
            <a:endParaRPr lang="de-DE" sz="6800" dirty="0"/>
          </a:p>
          <a:p>
            <a:r>
              <a:rPr lang="de-DE" sz="6800" dirty="0"/>
              <a:t>Sollten sich jedoch darüber hinaus konkrete Hinweise auf verdeckte (vor allem schwere) Schäden bzw. Mängel ergeben, zu deren Feststellung Zerlegungsarbeiten unumgänglich sind, sind diese im Interesse der Wahrung der Verkehrs- und Betriebssicherheit sowie der Umweltschutzauflagen durchzuführen. Dem Zulassungsbesitzer kann hierbei auch aufgetragen werden das Fahrzeug einem zur Reparatur solcher Fahrzeuge befugten Gewerbetreibenden vorzuführen, um die Zerlegungsarbeiten dort durchführen und gegebenenfalls auch die Mängel beheben zu lassen.</a:t>
            </a:r>
          </a:p>
          <a:p>
            <a:pPr marL="0" indent="0">
              <a:buNone/>
            </a:pPr>
            <a:endParaRPr lang="de-DE" sz="6800" dirty="0"/>
          </a:p>
          <a:p>
            <a:r>
              <a:rPr lang="de-DE" sz="6800" dirty="0"/>
              <a:t>Keinesfalls dürfen aber (aus privatrechtlichen Gründen) Zerlegungsarbeiten gegen den Willen des Auftraggebers der wiederkehrenden Begutachtung eigenmächtig durchgeführt werden. Sollten derart notwendige Zerlegungsarbeiten abgelehnt werden, ist die Begutachtung abzubrechen (kein Gutachten). Es ist aber auch denkbar, das Fahrzeug in allen Punkten fertig zu überprüfen und in jenem Punkt, in dem der Verdacht besteht und der Zerlegungsarbeit nicht zugestimmt wurde, einen schweren Mangel zu vermerken und im Feld Bemerkungen den Mangel zu dokumentieren/beschreiben.</a:t>
            </a:r>
          </a:p>
          <a:p>
            <a:endParaRPr lang="de-AT" dirty="0"/>
          </a:p>
        </p:txBody>
      </p:sp>
      <p:pic>
        <p:nvPicPr>
          <p:cNvPr id="8196" name="Picture 4" descr="Motorroller 50ccm - 45 km/h - 4 Takt - ZNEN Fantasy EURO 4 Sport Edition -  ROT | Funsporthandel">
            <a:extLst>
              <a:ext uri="{FF2B5EF4-FFF2-40B4-BE49-F238E27FC236}">
                <a16:creationId xmlns:a16="http://schemas.microsoft.com/office/drawing/2014/main" id="{B91CC90D-A50A-4070-BDB6-C67C3E1E63C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725398" y="367469"/>
            <a:ext cx="2931208" cy="1956988"/>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11B4773E-6F10-D8EB-EA4F-26DE1EEE8C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39960376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CEFB29A-D542-406B-B11E-97724CA5CD57}"/>
              </a:ext>
            </a:extLst>
          </p:cNvPr>
          <p:cNvSpPr>
            <a:spLocks noGrp="1"/>
          </p:cNvSpPr>
          <p:nvPr>
            <p:ph type="title"/>
          </p:nvPr>
        </p:nvSpPr>
        <p:spPr>
          <a:xfrm>
            <a:off x="838200" y="365126"/>
            <a:ext cx="10515600" cy="1220394"/>
          </a:xfrm>
        </p:spPr>
        <p:txBody>
          <a:bodyPr>
            <a:normAutofit fontScale="90000"/>
          </a:bodyPr>
          <a:lstStyle/>
          <a:p>
            <a:pPr algn="ctr"/>
            <a:r>
              <a:rPr lang="de-DE" sz="2400" b="1" dirty="0">
                <a:solidFill>
                  <a:srgbClr val="0070C0"/>
                </a:solidFill>
              </a:rPr>
              <a:t>Da sich die Fahrzeugtechnik und der Fahrzeugbau in den letzten Jahren rasant entwickelt hat und Technologien in unsere Fahrzeuge eingezogen sind, die vor 10 Jahren noch undenkbar waren, haben sich natürlich auch die Anforderungen und Herausforderungen an die §57a Gutachter geändert.</a:t>
            </a:r>
            <a:br>
              <a:rPr lang="de-DE" sz="2400" b="1" dirty="0">
                <a:solidFill>
                  <a:srgbClr val="0070C0"/>
                </a:solidFill>
              </a:rPr>
            </a:br>
            <a:r>
              <a:rPr lang="de-DE" sz="2400" b="1" dirty="0">
                <a:solidFill>
                  <a:srgbClr val="C00000"/>
                </a:solidFill>
              </a:rPr>
              <a:t>Auch die „ </a:t>
            </a:r>
            <a:r>
              <a:rPr lang="de-DE" sz="2400" b="1" dirty="0" err="1">
                <a:solidFill>
                  <a:srgbClr val="C00000"/>
                </a:solidFill>
              </a:rPr>
              <a:t>Pickerlüberprüfungen</a:t>
            </a:r>
            <a:r>
              <a:rPr lang="de-DE" sz="2400" b="1" dirty="0">
                <a:solidFill>
                  <a:srgbClr val="C00000"/>
                </a:solidFill>
              </a:rPr>
              <a:t>“ und die Gutachter müssen sich diesen Entwicklungen anpassen.</a:t>
            </a:r>
            <a:endParaRPr lang="de-AT" sz="2400" b="1" dirty="0"/>
          </a:p>
        </p:txBody>
      </p:sp>
      <p:pic>
        <p:nvPicPr>
          <p:cNvPr id="9220" name="Picture 4" descr="Ford Focus Facelift (2022): Das bringt die Modellpflege | AUTO MOTOR UND  SPORT">
            <a:extLst>
              <a:ext uri="{FF2B5EF4-FFF2-40B4-BE49-F238E27FC236}">
                <a16:creationId xmlns:a16="http://schemas.microsoft.com/office/drawing/2014/main" id="{5A775EB8-88B4-484D-B61F-192726CD09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786373" y="3783435"/>
            <a:ext cx="5216832" cy="2694032"/>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Ford Focus Ambiente 1,4">
            <a:extLst>
              <a:ext uri="{FF2B5EF4-FFF2-40B4-BE49-F238E27FC236}">
                <a16:creationId xmlns:a16="http://schemas.microsoft.com/office/drawing/2014/main" id="{15D46B19-B95C-4F6C-A7BA-4E961C2E8D3B}"/>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520117" y="3783435"/>
            <a:ext cx="4611720" cy="2694032"/>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Ford Focus 1.6i 16V 1999 - 2001 reviews, technical data, prices">
            <a:extLst>
              <a:ext uri="{FF2B5EF4-FFF2-40B4-BE49-F238E27FC236}">
                <a16:creationId xmlns:a16="http://schemas.microsoft.com/office/drawing/2014/main" id="{1B26FC91-D97F-427E-8835-A9766BA727D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23456" y="1585519"/>
            <a:ext cx="3548543" cy="1600201"/>
          </a:xfrm>
          <a:prstGeom prst="rect">
            <a:avLst/>
          </a:prstGeom>
          <a:noFill/>
          <a:extLst>
            <a:ext uri="{909E8E84-426E-40DD-AFC4-6F175D3DCCD1}">
              <a14:hiddenFill xmlns:a14="http://schemas.microsoft.com/office/drawing/2010/main">
                <a:solidFill>
                  <a:srgbClr val="FFFFFF"/>
                </a:solidFill>
              </a14:hiddenFill>
            </a:ext>
          </a:extLst>
        </p:spPr>
      </p:pic>
      <p:pic>
        <p:nvPicPr>
          <p:cNvPr id="6152" name="Picture 8" descr="Ford Focus (2022): Alle Infos zum großen Facelift">
            <a:extLst>
              <a:ext uri="{FF2B5EF4-FFF2-40B4-BE49-F238E27FC236}">
                <a16:creationId xmlns:a16="http://schemas.microsoft.com/office/drawing/2014/main" id="{81B866EA-79F8-4693-86CC-7BFEEA00FA9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33613" y="1696674"/>
            <a:ext cx="2857500" cy="1547660"/>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77A6169E-75B0-4755-92AD-0E033A0F8C80}"/>
              </a:ext>
            </a:extLst>
          </p:cNvPr>
          <p:cNvSpPr/>
          <p:nvPr/>
        </p:nvSpPr>
        <p:spPr>
          <a:xfrm>
            <a:off x="2332139" y="3244334"/>
            <a:ext cx="7961153" cy="461665"/>
          </a:xfrm>
          <a:prstGeom prst="rect">
            <a:avLst/>
          </a:prstGeom>
        </p:spPr>
        <p:txBody>
          <a:bodyPr wrap="square">
            <a:spAutoFit/>
          </a:bodyPr>
          <a:lstStyle/>
          <a:p>
            <a:r>
              <a:rPr lang="de-DE" sz="2400" dirty="0">
                <a:solidFill>
                  <a:srgbClr val="0070C0"/>
                </a:solidFill>
              </a:rPr>
              <a:t>Bei der Betrachtung der beiden Cockpits fällt schon einiges auf</a:t>
            </a:r>
            <a:endParaRPr lang="de-AT" sz="2400" dirty="0">
              <a:solidFill>
                <a:srgbClr val="0070C0"/>
              </a:solidFill>
            </a:endParaRPr>
          </a:p>
        </p:txBody>
      </p:sp>
      <p:pic>
        <p:nvPicPr>
          <p:cNvPr id="4" name="Grafik 3">
            <a:extLst>
              <a:ext uri="{FF2B5EF4-FFF2-40B4-BE49-F238E27FC236}">
                <a16:creationId xmlns:a16="http://schemas.microsoft.com/office/drawing/2014/main" id="{BBC3185F-9C20-9AFF-E2E9-81D1187915FB}"/>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6116673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8619B205-CFB0-4179-94BC-2E49D7D46CB9}"/>
              </a:ext>
            </a:extLst>
          </p:cNvPr>
          <p:cNvSpPr>
            <a:spLocks noGrp="1"/>
          </p:cNvSpPr>
          <p:nvPr>
            <p:ph type="title"/>
          </p:nvPr>
        </p:nvSpPr>
        <p:spPr/>
        <p:txBody>
          <a:bodyPr>
            <a:normAutofit/>
          </a:bodyPr>
          <a:lstStyle/>
          <a:p>
            <a:r>
              <a:rPr lang="de-DE" sz="2800" b="1" dirty="0">
                <a:solidFill>
                  <a:schemeClr val="accent2">
                    <a:lumMod val="75000"/>
                  </a:schemeClr>
                </a:solidFill>
              </a:rPr>
              <a:t>Mit Zerlegungsarbeit  (GV )                                Ohne Zerlegungsarbeit</a:t>
            </a:r>
            <a:endParaRPr lang="de-AT" sz="2800" b="1" dirty="0">
              <a:solidFill>
                <a:schemeClr val="accent2">
                  <a:lumMod val="75000"/>
                </a:schemeClr>
              </a:solidFill>
            </a:endParaRPr>
          </a:p>
        </p:txBody>
      </p:sp>
      <p:pic>
        <p:nvPicPr>
          <p:cNvPr id="12290" name="Picture 2" descr="Travers bak til Audi A4, 2007-2014 (B8, Type IV)(B8) (8K0 505 311 J|8K0 505  235 AA|8K0 505 431 AK), Motorkode: CAGA, Girkode: LLA">
            <a:extLst>
              <a:ext uri="{FF2B5EF4-FFF2-40B4-BE49-F238E27FC236}">
                <a16:creationId xmlns:a16="http://schemas.microsoft.com/office/drawing/2014/main" id="{68625BED-73B4-4557-9C0D-442F37BE7370}"/>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153125" y="1690688"/>
            <a:ext cx="5200675" cy="4114494"/>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315E2D54-63A5-4F96-B076-0E7890025A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2062" y="1690688"/>
            <a:ext cx="5533938" cy="4114494"/>
          </a:xfrm>
          <a:prstGeom prst="rect">
            <a:avLst/>
          </a:prstGeom>
        </p:spPr>
      </p:pic>
      <p:pic>
        <p:nvPicPr>
          <p:cNvPr id="3" name="Grafik 2">
            <a:extLst>
              <a:ext uri="{FF2B5EF4-FFF2-40B4-BE49-F238E27FC236}">
                <a16:creationId xmlns:a16="http://schemas.microsoft.com/office/drawing/2014/main" id="{C42C8B85-9432-BBF9-2A02-299A20D233B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147334490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2F0AAF8-5315-48F9-8ED9-362B80D6DE49}"/>
              </a:ext>
            </a:extLst>
          </p:cNvPr>
          <p:cNvSpPr>
            <a:spLocks noGrp="1"/>
          </p:cNvSpPr>
          <p:nvPr>
            <p:ph type="title"/>
          </p:nvPr>
        </p:nvSpPr>
        <p:spPr>
          <a:xfrm>
            <a:off x="838200" y="365125"/>
            <a:ext cx="10515600" cy="213715"/>
          </a:xfrm>
        </p:spPr>
        <p:txBody>
          <a:bodyPr>
            <a:normAutofit fontScale="90000"/>
          </a:bodyPr>
          <a:lstStyle/>
          <a:p>
            <a:endParaRPr lang="de-AT" dirty="0"/>
          </a:p>
        </p:txBody>
      </p:sp>
      <p:sp>
        <p:nvSpPr>
          <p:cNvPr id="3" name="Inhaltsplatzhalter 2">
            <a:extLst>
              <a:ext uri="{FF2B5EF4-FFF2-40B4-BE49-F238E27FC236}">
                <a16:creationId xmlns:a16="http://schemas.microsoft.com/office/drawing/2014/main" id="{350B166E-D642-4689-8365-870B3541174A}"/>
              </a:ext>
            </a:extLst>
          </p:cNvPr>
          <p:cNvSpPr>
            <a:spLocks noGrp="1"/>
          </p:cNvSpPr>
          <p:nvPr>
            <p:ph idx="1"/>
          </p:nvPr>
        </p:nvSpPr>
        <p:spPr>
          <a:xfrm>
            <a:off x="838200" y="939567"/>
            <a:ext cx="10515600" cy="5371620"/>
          </a:xfrm>
        </p:spPr>
        <p:txBody>
          <a:bodyPr>
            <a:normAutofit/>
          </a:bodyPr>
          <a:lstStyle/>
          <a:p>
            <a:r>
              <a:rPr lang="de-DE" sz="2600" b="1" dirty="0">
                <a:solidFill>
                  <a:srgbClr val="0070C0"/>
                </a:solidFill>
              </a:rPr>
              <a:t>8.2 Rechtliche Wirkung von Gutachten und Plakette</a:t>
            </a:r>
          </a:p>
          <a:p>
            <a:pPr marL="0" indent="0">
              <a:buNone/>
            </a:pPr>
            <a:endParaRPr lang="de-DE" dirty="0"/>
          </a:p>
          <a:p>
            <a:r>
              <a:rPr lang="de-DE" sz="1700" b="1" dirty="0"/>
              <a:t>Gutachten:</a:t>
            </a:r>
            <a:endParaRPr lang="de-DE" dirty="0"/>
          </a:p>
          <a:p>
            <a:r>
              <a:rPr lang="de-DE" sz="1700" dirty="0"/>
              <a:t>Mit der Unterschrift unter das positive Gutachten bescheinigt die geeignete Person, dass sie alle zutreffenden Prüfpositionen der Anlage 6 der </a:t>
            </a:r>
            <a:r>
              <a:rPr lang="de-DE" sz="1700" dirty="0" err="1"/>
              <a:t>PBStV</a:t>
            </a:r>
            <a:r>
              <a:rPr lang="de-DE" sz="1700" dirty="0"/>
              <a:t> überprüft hat und keine bzw. ausschließlich leichte Mängel festgestellt hat.</a:t>
            </a:r>
          </a:p>
          <a:p>
            <a:pPr marL="0" indent="0">
              <a:buNone/>
            </a:pPr>
            <a:endParaRPr lang="de-DE" sz="1700" dirty="0"/>
          </a:p>
          <a:p>
            <a:r>
              <a:rPr lang="de-DE" sz="1700" dirty="0"/>
              <a:t>Obwohl die Begutachtung für die Republik Österreich (Hoheitsverwaltung im Gegensatz zu einer privatrechtlichen Handlung z.B. im Rahmen der Geschäftstätigkeit eines Gewerbetreibenden) durchgeführt wird, stellt das (positive oder negative) Gutachten keinen Bescheid (wohl aber eine öffentliche Urkunde) dar, gegen den ein Rechtsmittel zulässig wäre.</a:t>
            </a:r>
          </a:p>
          <a:p>
            <a:pPr marL="0" indent="0">
              <a:buNone/>
            </a:pPr>
            <a:endParaRPr lang="de-DE" sz="1700" dirty="0"/>
          </a:p>
          <a:p>
            <a:r>
              <a:rPr lang="de-DE" sz="1700" dirty="0"/>
              <a:t>Ein positives Gutachten verpflichtet die Prüfstelle zur Anbringung oder Ausfolgung einer diesbezüglichen Plakette und besagt gegenüber dem Zulassungsbesitzer, dass er sich darauf verlassen kann, den kraftfahrrechtlichen Bestimmungen bzgl. der Verkehrs- und Betriebssicherheit (zumindest für den Zeitpunkt der Begutachtung) Folge zu leisten.</a:t>
            </a:r>
          </a:p>
          <a:p>
            <a:pPr marL="0" indent="0">
              <a:buNone/>
            </a:pPr>
            <a:endParaRPr lang="de-AT" dirty="0"/>
          </a:p>
        </p:txBody>
      </p:sp>
      <p:pic>
        <p:nvPicPr>
          <p:cNvPr id="4" name="Grafik 3">
            <a:extLst>
              <a:ext uri="{FF2B5EF4-FFF2-40B4-BE49-F238E27FC236}">
                <a16:creationId xmlns:a16="http://schemas.microsoft.com/office/drawing/2014/main" id="{A982AC1F-2AD6-2325-4670-55771F72ACD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40391965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F431238-0F84-4CA4-9016-4BCCCBF1B85F}"/>
              </a:ext>
            </a:extLst>
          </p:cNvPr>
          <p:cNvSpPr>
            <a:spLocks noGrp="1"/>
          </p:cNvSpPr>
          <p:nvPr>
            <p:ph type="title"/>
          </p:nvPr>
        </p:nvSpPr>
        <p:spPr>
          <a:xfrm>
            <a:off x="838200" y="365126"/>
            <a:ext cx="10515600" cy="315912"/>
          </a:xfrm>
        </p:spPr>
        <p:txBody>
          <a:bodyPr>
            <a:normAutofit fontScale="90000"/>
          </a:bodyPr>
          <a:lstStyle/>
          <a:p>
            <a:endParaRPr lang="de-AT" dirty="0"/>
          </a:p>
        </p:txBody>
      </p:sp>
      <p:sp>
        <p:nvSpPr>
          <p:cNvPr id="3" name="Inhaltsplatzhalter 2">
            <a:extLst>
              <a:ext uri="{FF2B5EF4-FFF2-40B4-BE49-F238E27FC236}">
                <a16:creationId xmlns:a16="http://schemas.microsoft.com/office/drawing/2014/main" id="{47DF6380-C75E-4ED8-8462-46C30AED6C3A}"/>
              </a:ext>
            </a:extLst>
          </p:cNvPr>
          <p:cNvSpPr>
            <a:spLocks noGrp="1"/>
          </p:cNvSpPr>
          <p:nvPr>
            <p:ph idx="1"/>
          </p:nvPr>
        </p:nvSpPr>
        <p:spPr>
          <a:xfrm>
            <a:off x="838200" y="822121"/>
            <a:ext cx="10515600" cy="5354842"/>
          </a:xfrm>
        </p:spPr>
        <p:txBody>
          <a:bodyPr>
            <a:normAutofit/>
          </a:bodyPr>
          <a:lstStyle/>
          <a:p>
            <a:pPr marL="0" indent="0">
              <a:buNone/>
            </a:pPr>
            <a:br>
              <a:rPr lang="de-DE" dirty="0"/>
            </a:br>
            <a:r>
              <a:rPr lang="de-DE" dirty="0"/>
              <a:t>   </a:t>
            </a:r>
            <a:r>
              <a:rPr lang="de-DE" sz="2600" b="1" dirty="0">
                <a:solidFill>
                  <a:srgbClr val="0070C0"/>
                </a:solidFill>
              </a:rPr>
              <a:t>6.3.2.4 Behobene Mängel/ Reparatur</a:t>
            </a:r>
            <a:br>
              <a:rPr lang="de-DE" dirty="0"/>
            </a:br>
            <a:endParaRPr lang="de-DE" dirty="0"/>
          </a:p>
          <a:p>
            <a:r>
              <a:rPr lang="de-DE" sz="1700" dirty="0"/>
              <a:t>Die wiederkehrende Begutachtung hat jedenfalls vor Behebung allenfalls festgestellter Mängel stattzufinden. D.h., dass auf jeden Fall alle Mängel im Gutachten festgehalten werden müssen, die das Fahrzeug in dem Zeitpunkt aufweist in dem es zur Begutachtungsstelle, die oft zugleich eine Werkstätte ist, gebracht wird. Die im Zuge der Reparatur- und Servicearbeiten behobenen Mängel sind im Begutachtungsprogramm unter „</a:t>
            </a:r>
            <a:r>
              <a:rPr lang="de-DE" sz="1700" b="1" dirty="0"/>
              <a:t>behobene Mängel</a:t>
            </a:r>
            <a:r>
              <a:rPr lang="de-DE" sz="1700" dirty="0"/>
              <a:t>“ (B) festzuhalten.</a:t>
            </a:r>
          </a:p>
          <a:p>
            <a:pPr marL="0" indent="0">
              <a:buNone/>
            </a:pPr>
            <a:br>
              <a:rPr lang="de-DE" sz="1700" dirty="0"/>
            </a:br>
            <a:endParaRPr lang="de-DE" sz="1700" dirty="0">
              <a:solidFill>
                <a:srgbClr val="C00000"/>
              </a:solidFill>
            </a:endParaRPr>
          </a:p>
          <a:p>
            <a:r>
              <a:rPr lang="de-DE" sz="1700" dirty="0">
                <a:solidFill>
                  <a:srgbClr val="C00000"/>
                </a:solidFill>
              </a:rPr>
              <a:t>Die oftmals übliche Vorgangsweise, dass Gutachten erst nach Durchführung von Reparatur- und Instandsetzungsarbeiten erstellt werden, entspricht nicht dem gesetzlichen Auftrag. Die Erstellung eines derartigen (nachträglichen) Gutachtens in diesem Zusammenhang ist nicht rechtmäßig und verfälscht die Mängelstatistik.</a:t>
            </a:r>
          </a:p>
          <a:p>
            <a:pPr marL="0" indent="0">
              <a:buNone/>
            </a:pPr>
            <a:endParaRPr lang="de-AT" dirty="0"/>
          </a:p>
        </p:txBody>
      </p:sp>
      <p:pic>
        <p:nvPicPr>
          <p:cNvPr id="4" name="Grafik 3">
            <a:extLst>
              <a:ext uri="{FF2B5EF4-FFF2-40B4-BE49-F238E27FC236}">
                <a16:creationId xmlns:a16="http://schemas.microsoft.com/office/drawing/2014/main" id="{68E3B4AE-052C-8CB5-476E-63CADEE3AB98}"/>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37427904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475900-D5BF-4A6A-BE3C-8155FE12CD5A}"/>
              </a:ext>
            </a:extLst>
          </p:cNvPr>
          <p:cNvSpPr>
            <a:spLocks noGrp="1"/>
          </p:cNvSpPr>
          <p:nvPr>
            <p:ph type="title"/>
          </p:nvPr>
        </p:nvSpPr>
        <p:spPr/>
        <p:txBody>
          <a:bodyPr>
            <a:normAutofit/>
          </a:bodyPr>
          <a:lstStyle/>
          <a:p>
            <a:pPr algn="ctr"/>
            <a:r>
              <a:rPr lang="de-DE" sz="2800" b="1" dirty="0">
                <a:solidFill>
                  <a:srgbClr val="0070C0"/>
                </a:solidFill>
              </a:rPr>
              <a:t>Gutachtenhistorie in den Begutachtungsprogrammen</a:t>
            </a:r>
            <a:endParaRPr lang="de-AT" sz="2800" b="1" dirty="0">
              <a:solidFill>
                <a:srgbClr val="0070C0"/>
              </a:solidFill>
            </a:endParaRPr>
          </a:p>
        </p:txBody>
      </p:sp>
      <p:graphicFrame>
        <p:nvGraphicFramePr>
          <p:cNvPr id="4" name="Inhaltsplatzhalter 3">
            <a:extLst>
              <a:ext uri="{FF2B5EF4-FFF2-40B4-BE49-F238E27FC236}">
                <a16:creationId xmlns:a16="http://schemas.microsoft.com/office/drawing/2014/main" id="{26D536A8-E1E1-4A98-A557-5D63489C9615}"/>
              </a:ext>
            </a:extLst>
          </p:cNvPr>
          <p:cNvGraphicFramePr>
            <a:graphicFrameLocks noGrp="1"/>
          </p:cNvGraphicFramePr>
          <p:nvPr>
            <p:ph idx="1"/>
          </p:nvPr>
        </p:nvGraphicFramePr>
        <p:xfrm>
          <a:off x="1543050" y="3787934"/>
          <a:ext cx="9105900" cy="426720"/>
        </p:xfrm>
        <a:graphic>
          <a:graphicData uri="http://schemas.openxmlformats.org/drawingml/2006/table">
            <a:tbl>
              <a:tblPr/>
              <a:tblGrid>
                <a:gridCol w="3035300">
                  <a:extLst>
                    <a:ext uri="{9D8B030D-6E8A-4147-A177-3AD203B41FA5}">
                      <a16:colId xmlns:a16="http://schemas.microsoft.com/office/drawing/2014/main" val="1088429609"/>
                    </a:ext>
                  </a:extLst>
                </a:gridCol>
                <a:gridCol w="3035300">
                  <a:extLst>
                    <a:ext uri="{9D8B030D-6E8A-4147-A177-3AD203B41FA5}">
                      <a16:colId xmlns:a16="http://schemas.microsoft.com/office/drawing/2014/main" val="94481848"/>
                    </a:ext>
                  </a:extLst>
                </a:gridCol>
                <a:gridCol w="3035300">
                  <a:extLst>
                    <a:ext uri="{9D8B030D-6E8A-4147-A177-3AD203B41FA5}">
                      <a16:colId xmlns:a16="http://schemas.microsoft.com/office/drawing/2014/main" val="2795694527"/>
                    </a:ext>
                  </a:extLst>
                </a:gridCol>
              </a:tblGrid>
              <a:tr h="0">
                <a:tc>
                  <a:txBody>
                    <a:bodyPr/>
                    <a:lstStyle/>
                    <a:p>
                      <a:pPr algn="l" fontAlgn="b"/>
                      <a:r>
                        <a:rPr lang="de-AT" b="1" u="none" strike="noStrike">
                          <a:effectLst/>
                          <a:latin typeface="Din"/>
                        </a:rPr>
                        <a:t>Datum</a:t>
                      </a:r>
                    </a:p>
                  </a:txBody>
                  <a:tcPr marL="114300" marR="114300" marT="76200" marB="76200" anchor="b">
                    <a:lnL>
                      <a:noFill/>
                    </a:lnL>
                    <a:lnR>
                      <a:noFill/>
                    </a:lnR>
                    <a:lnT>
                      <a:noFill/>
                    </a:lnT>
                    <a:lnB w="19050" cap="flat" cmpd="sng" algn="ctr">
                      <a:solidFill>
                        <a:srgbClr val="A87548"/>
                      </a:solidFill>
                      <a:prstDash val="solid"/>
                      <a:round/>
                      <a:headEnd type="none" w="med" len="med"/>
                      <a:tailEnd type="none" w="med" len="med"/>
                    </a:lnB>
                    <a:solidFill>
                      <a:srgbClr val="FFFFFF"/>
                    </a:solidFill>
                  </a:tcPr>
                </a:tc>
                <a:tc>
                  <a:txBody>
                    <a:bodyPr/>
                    <a:lstStyle/>
                    <a:p>
                      <a:pPr algn="l" fontAlgn="b"/>
                      <a:r>
                        <a:rPr lang="de-AT" b="1" u="none" strike="noStrike">
                          <a:effectLst/>
                          <a:latin typeface="Din"/>
                        </a:rPr>
                        <a:t>Benutzer</a:t>
                      </a:r>
                    </a:p>
                  </a:txBody>
                  <a:tcPr marL="114300" marR="114300" marT="76200" marB="76200" anchor="b">
                    <a:lnL>
                      <a:noFill/>
                    </a:lnL>
                    <a:lnR>
                      <a:noFill/>
                    </a:lnR>
                    <a:lnT>
                      <a:noFill/>
                    </a:lnT>
                    <a:lnB w="19050" cap="flat" cmpd="sng" algn="ctr">
                      <a:solidFill>
                        <a:srgbClr val="587448"/>
                      </a:solidFill>
                      <a:prstDash val="solid"/>
                      <a:round/>
                      <a:headEnd type="none" w="med" len="med"/>
                      <a:tailEnd type="none" w="med" len="med"/>
                    </a:lnB>
                    <a:solidFill>
                      <a:srgbClr val="FFFFFF"/>
                    </a:solidFill>
                  </a:tcPr>
                </a:tc>
                <a:tc>
                  <a:txBody>
                    <a:bodyPr/>
                    <a:lstStyle/>
                    <a:p>
                      <a:pPr algn="l" fontAlgn="b"/>
                      <a:r>
                        <a:rPr lang="de-AT" b="1" u="none" strike="noStrike">
                          <a:effectLst/>
                          <a:latin typeface="Din"/>
                        </a:rPr>
                        <a:t>Aktion</a:t>
                      </a:r>
                    </a:p>
                  </a:txBody>
                  <a:tcPr marL="114300" marR="114300" marT="76200" marB="76200" anchor="b">
                    <a:lnL>
                      <a:noFill/>
                    </a:lnL>
                    <a:lnR>
                      <a:noFill/>
                    </a:lnR>
                    <a:lnT>
                      <a:noFill/>
                    </a:lnT>
                    <a:lnB w="19050" cap="flat" cmpd="sng" algn="ctr">
                      <a:solidFill>
                        <a:srgbClr val="F87648"/>
                      </a:solidFill>
                      <a:prstDash val="solid"/>
                      <a:round/>
                      <a:headEnd type="none" w="med" len="med"/>
                      <a:tailEnd type="none" w="med" len="med"/>
                    </a:lnB>
                    <a:solidFill>
                      <a:srgbClr val="FFFFFF"/>
                    </a:solidFill>
                  </a:tcPr>
                </a:tc>
                <a:extLst>
                  <a:ext uri="{0D108BD9-81ED-4DB2-BD59-A6C34878D82A}">
                    <a16:rowId xmlns:a16="http://schemas.microsoft.com/office/drawing/2014/main" val="1197329124"/>
                  </a:ext>
                </a:extLst>
              </a:tr>
            </a:tbl>
          </a:graphicData>
        </a:graphic>
      </p:graphicFrame>
      <p:graphicFrame>
        <p:nvGraphicFramePr>
          <p:cNvPr id="5" name="Tabelle 4">
            <a:extLst>
              <a:ext uri="{FF2B5EF4-FFF2-40B4-BE49-F238E27FC236}">
                <a16:creationId xmlns:a16="http://schemas.microsoft.com/office/drawing/2014/main" id="{6626FC11-F785-46D7-8F9A-A1D642BDC646}"/>
              </a:ext>
            </a:extLst>
          </p:cNvPr>
          <p:cNvGraphicFramePr>
            <a:graphicFrameLocks noGrp="1"/>
          </p:cNvGraphicFramePr>
          <p:nvPr>
            <p:extLst>
              <p:ext uri="{D42A27DB-BD31-4B8C-83A1-F6EECF244321}">
                <p14:modId xmlns:p14="http://schemas.microsoft.com/office/powerpoint/2010/main" val="4275107606"/>
              </p:ext>
            </p:extLst>
          </p:nvPr>
        </p:nvGraphicFramePr>
        <p:xfrm>
          <a:off x="1210938" y="1898174"/>
          <a:ext cx="9438012" cy="4206240"/>
        </p:xfrm>
        <a:graphic>
          <a:graphicData uri="http://schemas.openxmlformats.org/drawingml/2006/table">
            <a:tbl>
              <a:tblPr/>
              <a:tblGrid>
                <a:gridCol w="3146004">
                  <a:extLst>
                    <a:ext uri="{9D8B030D-6E8A-4147-A177-3AD203B41FA5}">
                      <a16:colId xmlns:a16="http://schemas.microsoft.com/office/drawing/2014/main" val="3443577974"/>
                    </a:ext>
                  </a:extLst>
                </a:gridCol>
                <a:gridCol w="3146004">
                  <a:extLst>
                    <a:ext uri="{9D8B030D-6E8A-4147-A177-3AD203B41FA5}">
                      <a16:colId xmlns:a16="http://schemas.microsoft.com/office/drawing/2014/main" val="1195635073"/>
                    </a:ext>
                  </a:extLst>
                </a:gridCol>
                <a:gridCol w="3146004">
                  <a:extLst>
                    <a:ext uri="{9D8B030D-6E8A-4147-A177-3AD203B41FA5}">
                      <a16:colId xmlns:a16="http://schemas.microsoft.com/office/drawing/2014/main" val="624878163"/>
                    </a:ext>
                  </a:extLst>
                </a:gridCol>
              </a:tblGrid>
              <a:tr h="0">
                <a:tc>
                  <a:txBody>
                    <a:bodyPr/>
                    <a:lstStyle/>
                    <a:p>
                      <a:pPr algn="l" fontAlgn="ctr"/>
                      <a:r>
                        <a:rPr lang="de-AT">
                          <a:effectLst/>
                          <a:latin typeface="Din"/>
                        </a:rPr>
                        <a:t>02.12.2022 11:13</a:t>
                      </a:r>
                    </a:p>
                  </a:txBody>
                  <a:tcPr anchor="ctr">
                    <a:lnL>
                      <a:noFill/>
                    </a:lnL>
                    <a:lnR>
                      <a:noFill/>
                    </a:lnR>
                    <a:lnT>
                      <a:noFill/>
                    </a:lnT>
                    <a:lnB w="9525" cap="flat" cmpd="sng" algn="ctr">
                      <a:solidFill>
                        <a:srgbClr val="B87448"/>
                      </a:solidFill>
                      <a:prstDash val="solid"/>
                      <a:round/>
                      <a:headEnd type="none" w="med" len="med"/>
                      <a:tailEnd type="none" w="med" len="med"/>
                    </a:lnB>
                  </a:tcPr>
                </a:tc>
                <a:tc>
                  <a:txBody>
                    <a:bodyPr/>
                    <a:lstStyle/>
                    <a:p>
                      <a:pPr algn="l" fontAlgn="ctr"/>
                      <a:r>
                        <a:rPr lang="de-AT">
                          <a:effectLst/>
                          <a:latin typeface="Din"/>
                        </a:rPr>
                        <a:t>Rudolf Höllhumer</a:t>
                      </a:r>
                    </a:p>
                  </a:txBody>
                  <a:tcPr anchor="ctr">
                    <a:lnL>
                      <a:noFill/>
                    </a:lnL>
                    <a:lnR>
                      <a:noFill/>
                    </a:lnR>
                    <a:lnT>
                      <a:noFill/>
                    </a:lnT>
                    <a:lnB w="9525" cap="flat" cmpd="sng" algn="ctr">
                      <a:solidFill>
                        <a:srgbClr val="187548"/>
                      </a:solidFill>
                      <a:prstDash val="solid"/>
                      <a:round/>
                      <a:headEnd type="none" w="med" len="med"/>
                      <a:tailEnd type="none" w="med" len="med"/>
                    </a:lnB>
                  </a:tcPr>
                </a:tc>
                <a:tc>
                  <a:txBody>
                    <a:bodyPr/>
                    <a:lstStyle/>
                    <a:p>
                      <a:pPr algn="l" fontAlgn="ctr"/>
                      <a:r>
                        <a:rPr lang="de-AT" dirty="0">
                          <a:effectLst/>
                          <a:latin typeface="Din"/>
                        </a:rPr>
                        <a:t>Geöffnet</a:t>
                      </a:r>
                    </a:p>
                  </a:txBody>
                  <a:tcPr anchor="ctr">
                    <a:lnL>
                      <a:noFill/>
                    </a:lnL>
                    <a:lnR>
                      <a:noFill/>
                    </a:lnR>
                    <a:lnT>
                      <a:noFill/>
                    </a:lnT>
                    <a:lnB w="9525" cap="flat" cmpd="sng" algn="ctr">
                      <a:solidFill>
                        <a:srgbClr val="A87548"/>
                      </a:solidFill>
                      <a:prstDash val="solid"/>
                      <a:round/>
                      <a:headEnd type="none" w="med" len="med"/>
                      <a:tailEnd type="none" w="med" len="med"/>
                    </a:lnB>
                  </a:tcPr>
                </a:tc>
                <a:extLst>
                  <a:ext uri="{0D108BD9-81ED-4DB2-BD59-A6C34878D82A}">
                    <a16:rowId xmlns:a16="http://schemas.microsoft.com/office/drawing/2014/main" val="1962984111"/>
                  </a:ext>
                </a:extLst>
              </a:tr>
              <a:tr h="0">
                <a:tc>
                  <a:txBody>
                    <a:bodyPr/>
                    <a:lstStyle/>
                    <a:p>
                      <a:pPr algn="l" fontAlgn="ctr"/>
                      <a:r>
                        <a:rPr lang="de-AT">
                          <a:effectLst/>
                          <a:latin typeface="Din"/>
                        </a:rPr>
                        <a:t>01.12.2022 09:53</a:t>
                      </a:r>
                    </a:p>
                  </a:txBody>
                  <a:tcPr anchor="ctr">
                    <a:lnL>
                      <a:noFill/>
                    </a:lnL>
                    <a:lnR>
                      <a:noFill/>
                    </a:lnR>
                    <a:lnT w="9525" cap="flat" cmpd="sng" algn="ctr">
                      <a:solidFill>
                        <a:srgbClr val="B87448"/>
                      </a:solidFill>
                      <a:prstDash val="solid"/>
                      <a:round/>
                      <a:headEnd type="none" w="med" len="med"/>
                      <a:tailEnd type="none" w="med" len="med"/>
                    </a:lnT>
                    <a:lnB w="9525" cap="flat" cmpd="sng" algn="ctr">
                      <a:solidFill>
                        <a:srgbClr val="D87B48"/>
                      </a:solidFill>
                      <a:prstDash val="solid"/>
                      <a:round/>
                      <a:headEnd type="none" w="med" len="med"/>
                      <a:tailEnd type="none" w="med" len="med"/>
                    </a:lnB>
                    <a:solidFill>
                      <a:srgbClr val="FFFFFF"/>
                    </a:solidFill>
                  </a:tcPr>
                </a:tc>
                <a:tc>
                  <a:txBody>
                    <a:bodyPr/>
                    <a:lstStyle/>
                    <a:p>
                      <a:pPr algn="l" fontAlgn="ctr"/>
                      <a:r>
                        <a:rPr lang="de-AT">
                          <a:effectLst/>
                          <a:latin typeface="Din"/>
                        </a:rPr>
                        <a:t>Rudolf Höllhumer</a:t>
                      </a:r>
                    </a:p>
                  </a:txBody>
                  <a:tcPr anchor="ctr">
                    <a:lnL>
                      <a:noFill/>
                    </a:lnL>
                    <a:lnR>
                      <a:noFill/>
                    </a:lnR>
                    <a:lnT w="9525" cap="flat" cmpd="sng" algn="ctr">
                      <a:solidFill>
                        <a:srgbClr val="187548"/>
                      </a:solidFill>
                      <a:prstDash val="solid"/>
                      <a:round/>
                      <a:headEnd type="none" w="med" len="med"/>
                      <a:tailEnd type="none" w="med" len="med"/>
                    </a:lnT>
                    <a:lnB w="9525" cap="flat" cmpd="sng" algn="ctr">
                      <a:solidFill>
                        <a:srgbClr val="B87D48"/>
                      </a:solidFill>
                      <a:prstDash val="solid"/>
                      <a:round/>
                      <a:headEnd type="none" w="med" len="med"/>
                      <a:tailEnd type="none" w="med" len="med"/>
                    </a:lnB>
                    <a:solidFill>
                      <a:srgbClr val="FFFFFF"/>
                    </a:solidFill>
                  </a:tcPr>
                </a:tc>
                <a:tc>
                  <a:txBody>
                    <a:bodyPr/>
                    <a:lstStyle/>
                    <a:p>
                      <a:pPr algn="l" fontAlgn="ctr"/>
                      <a:r>
                        <a:rPr lang="de-AT">
                          <a:effectLst/>
                          <a:latin typeface="Din"/>
                        </a:rPr>
                        <a:t>Geöffnet</a:t>
                      </a:r>
                    </a:p>
                  </a:txBody>
                  <a:tcPr anchor="ctr">
                    <a:lnL>
                      <a:noFill/>
                    </a:lnL>
                    <a:lnR>
                      <a:noFill/>
                    </a:lnR>
                    <a:lnT w="9525" cap="flat" cmpd="sng" algn="ctr">
                      <a:solidFill>
                        <a:srgbClr val="A87548"/>
                      </a:solidFill>
                      <a:prstDash val="solid"/>
                      <a:round/>
                      <a:headEnd type="none" w="med" len="med"/>
                      <a:tailEnd type="none" w="med" len="med"/>
                    </a:lnT>
                    <a:lnB w="9525" cap="flat" cmpd="sng" algn="ctr">
                      <a:solidFill>
                        <a:srgbClr val="D87848"/>
                      </a:solidFill>
                      <a:prstDash val="solid"/>
                      <a:round/>
                      <a:headEnd type="none" w="med" len="med"/>
                      <a:tailEnd type="none" w="med" len="med"/>
                    </a:lnB>
                    <a:solidFill>
                      <a:srgbClr val="FFFFFF"/>
                    </a:solidFill>
                  </a:tcPr>
                </a:tc>
                <a:extLst>
                  <a:ext uri="{0D108BD9-81ED-4DB2-BD59-A6C34878D82A}">
                    <a16:rowId xmlns:a16="http://schemas.microsoft.com/office/drawing/2014/main" val="3212392412"/>
                  </a:ext>
                </a:extLst>
              </a:tr>
              <a:tr h="0">
                <a:tc>
                  <a:txBody>
                    <a:bodyPr/>
                    <a:lstStyle/>
                    <a:p>
                      <a:pPr algn="l" fontAlgn="ctr"/>
                      <a:r>
                        <a:rPr lang="de-AT">
                          <a:effectLst/>
                          <a:latin typeface="Din"/>
                        </a:rPr>
                        <a:t>01.12.2022 09:53</a:t>
                      </a:r>
                    </a:p>
                  </a:txBody>
                  <a:tcPr anchor="ctr">
                    <a:lnL>
                      <a:noFill/>
                    </a:lnL>
                    <a:lnR>
                      <a:noFill/>
                    </a:lnR>
                    <a:lnT w="9525" cap="flat" cmpd="sng" algn="ctr">
                      <a:solidFill>
                        <a:srgbClr val="D87B48"/>
                      </a:solidFill>
                      <a:prstDash val="solid"/>
                      <a:round/>
                      <a:headEnd type="none" w="med" len="med"/>
                      <a:tailEnd type="none" w="med" len="med"/>
                    </a:lnT>
                    <a:lnB w="9525" cap="flat" cmpd="sng" algn="ctr">
                      <a:solidFill>
                        <a:srgbClr val="187848"/>
                      </a:solidFill>
                      <a:prstDash val="solid"/>
                      <a:round/>
                      <a:headEnd type="none" w="med" len="med"/>
                      <a:tailEnd type="none" w="med" len="med"/>
                    </a:lnB>
                  </a:tcPr>
                </a:tc>
                <a:tc>
                  <a:txBody>
                    <a:bodyPr/>
                    <a:lstStyle/>
                    <a:p>
                      <a:pPr algn="l" fontAlgn="ctr"/>
                      <a:r>
                        <a:rPr lang="de-AT">
                          <a:effectLst/>
                          <a:latin typeface="Din"/>
                        </a:rPr>
                        <a:t>Rudolf Höllhumer</a:t>
                      </a:r>
                    </a:p>
                  </a:txBody>
                  <a:tcPr anchor="ctr">
                    <a:lnL>
                      <a:noFill/>
                    </a:lnL>
                    <a:lnR>
                      <a:noFill/>
                    </a:lnR>
                    <a:lnT w="9525" cap="flat" cmpd="sng" algn="ctr">
                      <a:solidFill>
                        <a:srgbClr val="B87D48"/>
                      </a:solidFill>
                      <a:prstDash val="solid"/>
                      <a:round/>
                      <a:headEnd type="none" w="med" len="med"/>
                      <a:tailEnd type="none" w="med" len="med"/>
                    </a:lnT>
                    <a:lnB w="9525" cap="flat" cmpd="sng" algn="ctr">
                      <a:solidFill>
                        <a:srgbClr val="787B48"/>
                      </a:solidFill>
                      <a:prstDash val="solid"/>
                      <a:round/>
                      <a:headEnd type="none" w="med" len="med"/>
                      <a:tailEnd type="none" w="med" len="med"/>
                    </a:lnB>
                  </a:tcPr>
                </a:tc>
                <a:tc>
                  <a:txBody>
                    <a:bodyPr/>
                    <a:lstStyle/>
                    <a:p>
                      <a:pPr algn="l" fontAlgn="ctr"/>
                      <a:r>
                        <a:rPr lang="de-AT">
                          <a:effectLst/>
                          <a:latin typeface="Din"/>
                        </a:rPr>
                        <a:t>Gedruckt</a:t>
                      </a:r>
                    </a:p>
                  </a:txBody>
                  <a:tcPr anchor="ctr">
                    <a:lnL>
                      <a:noFill/>
                    </a:lnL>
                    <a:lnR>
                      <a:noFill/>
                    </a:lnR>
                    <a:lnT w="9525" cap="flat" cmpd="sng" algn="ctr">
                      <a:solidFill>
                        <a:srgbClr val="D87848"/>
                      </a:solidFill>
                      <a:prstDash val="solid"/>
                      <a:round/>
                      <a:headEnd type="none" w="med" len="med"/>
                      <a:tailEnd type="none" w="med" len="med"/>
                    </a:lnT>
                    <a:lnB w="9525" cap="flat" cmpd="sng" algn="ctr">
                      <a:solidFill>
                        <a:srgbClr val="A87B48"/>
                      </a:solidFill>
                      <a:prstDash val="solid"/>
                      <a:round/>
                      <a:headEnd type="none" w="med" len="med"/>
                      <a:tailEnd type="none" w="med" len="med"/>
                    </a:lnB>
                  </a:tcPr>
                </a:tc>
                <a:extLst>
                  <a:ext uri="{0D108BD9-81ED-4DB2-BD59-A6C34878D82A}">
                    <a16:rowId xmlns:a16="http://schemas.microsoft.com/office/drawing/2014/main" val="588761529"/>
                  </a:ext>
                </a:extLst>
              </a:tr>
              <a:tr h="0">
                <a:tc>
                  <a:txBody>
                    <a:bodyPr/>
                    <a:lstStyle/>
                    <a:p>
                      <a:pPr algn="l" fontAlgn="ctr"/>
                      <a:r>
                        <a:rPr lang="de-AT">
                          <a:effectLst/>
                          <a:latin typeface="Din"/>
                        </a:rPr>
                        <a:t>01.12.2022 09:53</a:t>
                      </a:r>
                    </a:p>
                  </a:txBody>
                  <a:tcPr anchor="ctr">
                    <a:lnL>
                      <a:noFill/>
                    </a:lnL>
                    <a:lnR>
                      <a:noFill/>
                    </a:lnR>
                    <a:lnT w="9525" cap="flat" cmpd="sng" algn="ctr">
                      <a:solidFill>
                        <a:srgbClr val="187848"/>
                      </a:solidFill>
                      <a:prstDash val="solid"/>
                      <a:round/>
                      <a:headEnd type="none" w="med" len="med"/>
                      <a:tailEnd type="none" w="med" len="med"/>
                    </a:lnT>
                    <a:lnB w="9525" cap="flat" cmpd="sng" algn="ctr">
                      <a:solidFill>
                        <a:srgbClr val="387C48"/>
                      </a:solidFill>
                      <a:prstDash val="solid"/>
                      <a:round/>
                      <a:headEnd type="none" w="med" len="med"/>
                      <a:tailEnd type="none" w="med" len="med"/>
                    </a:lnB>
                    <a:solidFill>
                      <a:srgbClr val="FFFFFF"/>
                    </a:solidFill>
                  </a:tcPr>
                </a:tc>
                <a:tc>
                  <a:txBody>
                    <a:bodyPr/>
                    <a:lstStyle/>
                    <a:p>
                      <a:pPr algn="l" fontAlgn="ctr"/>
                      <a:r>
                        <a:rPr lang="de-AT">
                          <a:effectLst/>
                          <a:latin typeface="Din"/>
                        </a:rPr>
                        <a:t>Rudolf Höllhumer</a:t>
                      </a:r>
                    </a:p>
                  </a:txBody>
                  <a:tcPr anchor="ctr">
                    <a:lnL>
                      <a:noFill/>
                    </a:lnL>
                    <a:lnR>
                      <a:noFill/>
                    </a:lnR>
                    <a:lnT w="9525" cap="flat" cmpd="sng" algn="ctr">
                      <a:solidFill>
                        <a:srgbClr val="787B48"/>
                      </a:solidFill>
                      <a:prstDash val="solid"/>
                      <a:round/>
                      <a:headEnd type="none" w="med" len="med"/>
                      <a:tailEnd type="none" w="med" len="med"/>
                    </a:lnT>
                    <a:lnB w="9525" cap="flat" cmpd="sng" algn="ctr">
                      <a:solidFill>
                        <a:srgbClr val="988248"/>
                      </a:solidFill>
                      <a:prstDash val="solid"/>
                      <a:round/>
                      <a:headEnd type="none" w="med" len="med"/>
                      <a:tailEnd type="none" w="med" len="med"/>
                    </a:lnB>
                    <a:solidFill>
                      <a:srgbClr val="FFFFFF"/>
                    </a:solidFill>
                  </a:tcPr>
                </a:tc>
                <a:tc>
                  <a:txBody>
                    <a:bodyPr/>
                    <a:lstStyle/>
                    <a:p>
                      <a:pPr algn="l" fontAlgn="ctr"/>
                      <a:r>
                        <a:rPr lang="de-AT">
                          <a:effectLst/>
                          <a:latin typeface="Din"/>
                        </a:rPr>
                        <a:t>Geöffnet</a:t>
                      </a:r>
                    </a:p>
                  </a:txBody>
                  <a:tcPr anchor="ctr">
                    <a:lnL>
                      <a:noFill/>
                    </a:lnL>
                    <a:lnR>
                      <a:noFill/>
                    </a:lnR>
                    <a:lnT w="9525" cap="flat" cmpd="sng" algn="ctr">
                      <a:solidFill>
                        <a:srgbClr val="A87B48"/>
                      </a:solidFill>
                      <a:prstDash val="solid"/>
                      <a:round/>
                      <a:headEnd type="none" w="med" len="med"/>
                      <a:tailEnd type="none" w="med" len="med"/>
                    </a:lnT>
                    <a:lnB w="9525" cap="flat" cmpd="sng" algn="ctr">
                      <a:solidFill>
                        <a:srgbClr val="388848"/>
                      </a:solidFill>
                      <a:prstDash val="solid"/>
                      <a:round/>
                      <a:headEnd type="none" w="med" len="med"/>
                      <a:tailEnd type="none" w="med" len="med"/>
                    </a:lnB>
                    <a:solidFill>
                      <a:srgbClr val="FFFFFF"/>
                    </a:solidFill>
                  </a:tcPr>
                </a:tc>
                <a:extLst>
                  <a:ext uri="{0D108BD9-81ED-4DB2-BD59-A6C34878D82A}">
                    <a16:rowId xmlns:a16="http://schemas.microsoft.com/office/drawing/2014/main" val="4030848628"/>
                  </a:ext>
                </a:extLst>
              </a:tr>
              <a:tr h="0">
                <a:tc>
                  <a:txBody>
                    <a:bodyPr/>
                    <a:lstStyle/>
                    <a:p>
                      <a:pPr algn="l" fontAlgn="ctr"/>
                      <a:r>
                        <a:rPr lang="de-AT">
                          <a:effectLst/>
                          <a:latin typeface="Din"/>
                        </a:rPr>
                        <a:t>01.12.2022 09:53</a:t>
                      </a:r>
                    </a:p>
                  </a:txBody>
                  <a:tcPr anchor="ctr">
                    <a:lnL>
                      <a:noFill/>
                    </a:lnL>
                    <a:lnR>
                      <a:noFill/>
                    </a:lnR>
                    <a:lnT w="9525" cap="flat" cmpd="sng" algn="ctr">
                      <a:solidFill>
                        <a:srgbClr val="387C48"/>
                      </a:solidFill>
                      <a:prstDash val="solid"/>
                      <a:round/>
                      <a:headEnd type="none" w="med" len="med"/>
                      <a:tailEnd type="none" w="med" len="med"/>
                    </a:lnT>
                    <a:lnB w="9525" cap="flat" cmpd="sng" algn="ctr">
                      <a:solidFill>
                        <a:srgbClr val="C88548"/>
                      </a:solidFill>
                      <a:prstDash val="solid"/>
                      <a:round/>
                      <a:headEnd type="none" w="med" len="med"/>
                      <a:tailEnd type="none" w="med" len="med"/>
                    </a:lnB>
                    <a:solidFill>
                      <a:srgbClr val="EDEDED"/>
                    </a:solidFill>
                  </a:tcPr>
                </a:tc>
                <a:tc>
                  <a:txBody>
                    <a:bodyPr/>
                    <a:lstStyle/>
                    <a:p>
                      <a:pPr algn="l" fontAlgn="ctr"/>
                      <a:r>
                        <a:rPr lang="de-AT" u="none" strike="noStrike">
                          <a:effectLst/>
                          <a:latin typeface="Din"/>
                        </a:rPr>
                        <a:t>Rudolf Höllhumer</a:t>
                      </a:r>
                    </a:p>
                  </a:txBody>
                  <a:tcPr anchor="ctr">
                    <a:lnL>
                      <a:noFill/>
                    </a:lnL>
                    <a:lnR>
                      <a:noFill/>
                    </a:lnR>
                    <a:lnT w="9525" cap="flat" cmpd="sng" algn="ctr">
                      <a:solidFill>
                        <a:srgbClr val="988248"/>
                      </a:solidFill>
                      <a:prstDash val="solid"/>
                      <a:round/>
                      <a:headEnd type="none" w="med" len="med"/>
                      <a:tailEnd type="none" w="med" len="med"/>
                    </a:lnT>
                    <a:lnB w="9525" cap="flat" cmpd="sng" algn="ctr">
                      <a:solidFill>
                        <a:srgbClr val="988848"/>
                      </a:solidFill>
                      <a:prstDash val="solid"/>
                      <a:round/>
                      <a:headEnd type="none" w="med" len="med"/>
                      <a:tailEnd type="none" w="med" len="med"/>
                    </a:lnB>
                    <a:solidFill>
                      <a:srgbClr val="EDEDED"/>
                    </a:solidFill>
                  </a:tcPr>
                </a:tc>
                <a:tc>
                  <a:txBody>
                    <a:bodyPr/>
                    <a:lstStyle/>
                    <a:p>
                      <a:pPr algn="l" fontAlgn="ctr"/>
                      <a:r>
                        <a:rPr lang="de-DE">
                          <a:effectLst/>
                          <a:latin typeface="Din"/>
                        </a:rPr>
                        <a:t>Zur Zeit sind keine Bescheide im §57a Service für Messgeräte für Fahrzeuge dieser Kategorie hinterlegt.</a:t>
                      </a:r>
                    </a:p>
                  </a:txBody>
                  <a:tcPr anchor="ctr">
                    <a:lnL>
                      <a:noFill/>
                    </a:lnL>
                    <a:lnR>
                      <a:noFill/>
                    </a:lnR>
                    <a:lnT w="9525" cap="flat" cmpd="sng" algn="ctr">
                      <a:solidFill>
                        <a:srgbClr val="388848"/>
                      </a:solidFill>
                      <a:prstDash val="solid"/>
                      <a:round/>
                      <a:headEnd type="none" w="med" len="med"/>
                      <a:tailEnd type="none" w="med" len="med"/>
                    </a:lnT>
                    <a:lnB w="9525" cap="flat" cmpd="sng" algn="ctr">
                      <a:solidFill>
                        <a:srgbClr val="788748"/>
                      </a:solidFill>
                      <a:prstDash val="solid"/>
                      <a:round/>
                      <a:headEnd type="none" w="med" len="med"/>
                      <a:tailEnd type="none" w="med" len="med"/>
                    </a:lnB>
                    <a:solidFill>
                      <a:srgbClr val="EDEDED"/>
                    </a:solidFill>
                  </a:tcPr>
                </a:tc>
                <a:extLst>
                  <a:ext uri="{0D108BD9-81ED-4DB2-BD59-A6C34878D82A}">
                    <a16:rowId xmlns:a16="http://schemas.microsoft.com/office/drawing/2014/main" val="543893496"/>
                  </a:ext>
                </a:extLst>
              </a:tr>
              <a:tr h="0">
                <a:tc>
                  <a:txBody>
                    <a:bodyPr/>
                    <a:lstStyle/>
                    <a:p>
                      <a:pPr algn="l" fontAlgn="ctr"/>
                      <a:r>
                        <a:rPr lang="de-AT">
                          <a:effectLst/>
                          <a:latin typeface="Din"/>
                        </a:rPr>
                        <a:t>01.12.2022 09:53</a:t>
                      </a:r>
                    </a:p>
                  </a:txBody>
                  <a:tcPr anchor="ctr">
                    <a:lnL>
                      <a:noFill/>
                    </a:lnL>
                    <a:lnR>
                      <a:noFill/>
                    </a:lnR>
                    <a:lnT w="9525" cap="flat" cmpd="sng" algn="ctr">
                      <a:solidFill>
                        <a:srgbClr val="C88548"/>
                      </a:solidFill>
                      <a:prstDash val="solid"/>
                      <a:round/>
                      <a:headEnd type="none" w="med" len="med"/>
                      <a:tailEnd type="none" w="med" len="med"/>
                    </a:lnT>
                    <a:lnB w="9525" cap="flat" cmpd="sng" algn="ctr">
                      <a:solidFill>
                        <a:srgbClr val="C88848"/>
                      </a:solidFill>
                      <a:prstDash val="solid"/>
                      <a:round/>
                      <a:headEnd type="none" w="med" len="med"/>
                      <a:tailEnd type="none" w="med" len="med"/>
                    </a:lnB>
                    <a:solidFill>
                      <a:srgbClr val="FFFFFF"/>
                    </a:solidFill>
                  </a:tcPr>
                </a:tc>
                <a:tc>
                  <a:txBody>
                    <a:bodyPr/>
                    <a:lstStyle/>
                    <a:p>
                      <a:pPr algn="l" fontAlgn="ctr"/>
                      <a:r>
                        <a:rPr lang="de-AT">
                          <a:effectLst/>
                          <a:latin typeface="Din"/>
                        </a:rPr>
                        <a:t>Rudolf Höllhumer</a:t>
                      </a:r>
                    </a:p>
                  </a:txBody>
                  <a:tcPr anchor="ctr">
                    <a:lnL>
                      <a:noFill/>
                    </a:lnL>
                    <a:lnR>
                      <a:noFill/>
                    </a:lnR>
                    <a:lnT w="9525" cap="flat" cmpd="sng" algn="ctr">
                      <a:solidFill>
                        <a:srgbClr val="988848"/>
                      </a:solidFill>
                      <a:prstDash val="solid"/>
                      <a:round/>
                      <a:headEnd type="none" w="med" len="med"/>
                      <a:tailEnd type="none" w="med" len="med"/>
                    </a:lnT>
                    <a:lnB w="9525" cap="flat" cmpd="sng" algn="ctr">
                      <a:solidFill>
                        <a:srgbClr val="C88848"/>
                      </a:solidFill>
                      <a:prstDash val="solid"/>
                      <a:round/>
                      <a:headEnd type="none" w="med" len="med"/>
                      <a:tailEnd type="none" w="med" len="med"/>
                    </a:lnB>
                    <a:solidFill>
                      <a:srgbClr val="FFFFFF"/>
                    </a:solidFill>
                  </a:tcPr>
                </a:tc>
                <a:tc>
                  <a:txBody>
                    <a:bodyPr/>
                    <a:lstStyle/>
                    <a:p>
                      <a:pPr algn="l" fontAlgn="ctr"/>
                      <a:r>
                        <a:rPr lang="de-DE">
                          <a:effectLst/>
                          <a:latin typeface="Din"/>
                        </a:rPr>
                        <a:t>Zur Zeit ist für die Fahrzeugkategorie kein Bescheid im §57a Service hinterlegt.</a:t>
                      </a:r>
                    </a:p>
                  </a:txBody>
                  <a:tcPr anchor="ctr">
                    <a:lnL>
                      <a:noFill/>
                    </a:lnL>
                    <a:lnR>
                      <a:noFill/>
                    </a:lnR>
                    <a:lnT w="9525" cap="flat" cmpd="sng" algn="ctr">
                      <a:solidFill>
                        <a:srgbClr val="788748"/>
                      </a:solidFill>
                      <a:prstDash val="solid"/>
                      <a:round/>
                      <a:headEnd type="none" w="med" len="med"/>
                      <a:tailEnd type="none" w="med" len="med"/>
                    </a:lnT>
                    <a:lnB w="9525" cap="flat" cmpd="sng" algn="ctr">
                      <a:solidFill>
                        <a:srgbClr val="688B48"/>
                      </a:solidFill>
                      <a:prstDash val="solid"/>
                      <a:round/>
                      <a:headEnd type="none" w="med" len="med"/>
                      <a:tailEnd type="none" w="med" len="med"/>
                    </a:lnB>
                    <a:solidFill>
                      <a:srgbClr val="FFFFFF"/>
                    </a:solidFill>
                  </a:tcPr>
                </a:tc>
                <a:extLst>
                  <a:ext uri="{0D108BD9-81ED-4DB2-BD59-A6C34878D82A}">
                    <a16:rowId xmlns:a16="http://schemas.microsoft.com/office/drawing/2014/main" val="3127069643"/>
                  </a:ext>
                </a:extLst>
              </a:tr>
              <a:tr h="0">
                <a:tc>
                  <a:txBody>
                    <a:bodyPr/>
                    <a:lstStyle/>
                    <a:p>
                      <a:pPr algn="l" fontAlgn="ctr"/>
                      <a:r>
                        <a:rPr lang="de-AT">
                          <a:effectLst/>
                          <a:latin typeface="Din"/>
                        </a:rPr>
                        <a:t>01.12.2022 09:51</a:t>
                      </a:r>
                    </a:p>
                  </a:txBody>
                  <a:tcPr anchor="ctr">
                    <a:lnL>
                      <a:noFill/>
                    </a:lnL>
                    <a:lnR>
                      <a:noFill/>
                    </a:lnR>
                    <a:lnT w="9525" cap="flat" cmpd="sng" algn="ctr">
                      <a:solidFill>
                        <a:srgbClr val="C88848"/>
                      </a:solidFill>
                      <a:prstDash val="solid"/>
                      <a:round/>
                      <a:headEnd type="none" w="med" len="med"/>
                      <a:tailEnd type="none" w="med" len="med"/>
                    </a:lnT>
                    <a:lnB w="12700" cap="flat" cmpd="sng" algn="ctr">
                      <a:solidFill>
                        <a:srgbClr val="088B48"/>
                      </a:solidFill>
                      <a:prstDash val="solid"/>
                      <a:round/>
                      <a:headEnd type="none" w="med" len="med"/>
                      <a:tailEnd type="none" w="med" len="med"/>
                    </a:lnB>
                  </a:tcPr>
                </a:tc>
                <a:tc>
                  <a:txBody>
                    <a:bodyPr/>
                    <a:lstStyle/>
                    <a:p>
                      <a:pPr algn="l" fontAlgn="ctr"/>
                      <a:r>
                        <a:rPr lang="de-AT">
                          <a:effectLst/>
                          <a:latin typeface="Din"/>
                        </a:rPr>
                        <a:t>Rudolf Höllhumer</a:t>
                      </a:r>
                    </a:p>
                  </a:txBody>
                  <a:tcPr anchor="ctr">
                    <a:lnL>
                      <a:noFill/>
                    </a:lnL>
                    <a:lnR>
                      <a:noFill/>
                    </a:lnR>
                    <a:lnT w="9525" cap="flat" cmpd="sng" algn="ctr">
                      <a:solidFill>
                        <a:srgbClr val="C88848"/>
                      </a:solidFill>
                      <a:prstDash val="solid"/>
                      <a:round/>
                      <a:headEnd type="none" w="med" len="med"/>
                      <a:tailEnd type="none" w="med" len="med"/>
                    </a:lnT>
                    <a:lnB w="12700" cap="flat" cmpd="sng" algn="ctr">
                      <a:solidFill>
                        <a:srgbClr val="080D48"/>
                      </a:solidFill>
                      <a:prstDash val="solid"/>
                      <a:round/>
                      <a:headEnd type="none" w="med" len="med"/>
                      <a:tailEnd type="none" w="med" len="med"/>
                    </a:lnB>
                  </a:tcPr>
                </a:tc>
                <a:tc>
                  <a:txBody>
                    <a:bodyPr/>
                    <a:lstStyle/>
                    <a:p>
                      <a:pPr algn="l" fontAlgn="ctr"/>
                      <a:r>
                        <a:rPr lang="de-AT" dirty="0">
                          <a:effectLst/>
                          <a:latin typeface="Din"/>
                        </a:rPr>
                        <a:t>Erstellt</a:t>
                      </a:r>
                    </a:p>
                  </a:txBody>
                  <a:tcPr anchor="ctr">
                    <a:lnL>
                      <a:noFill/>
                    </a:lnL>
                    <a:lnR>
                      <a:noFill/>
                    </a:lnR>
                    <a:lnT w="9525" cap="flat" cmpd="sng" algn="ctr">
                      <a:solidFill>
                        <a:srgbClr val="688B48"/>
                      </a:solidFill>
                      <a:prstDash val="solid"/>
                      <a:round/>
                      <a:headEnd type="none" w="med" len="med"/>
                      <a:tailEnd type="none" w="med" len="med"/>
                    </a:lnT>
                    <a:lnB w="12700" cap="flat" cmpd="sng" algn="ctr">
                      <a:solidFill>
                        <a:srgbClr val="B80E48"/>
                      </a:solidFill>
                      <a:prstDash val="solid"/>
                      <a:round/>
                      <a:headEnd type="none" w="med" len="med"/>
                      <a:tailEnd type="none" w="med" len="med"/>
                    </a:lnB>
                  </a:tcPr>
                </a:tc>
                <a:extLst>
                  <a:ext uri="{0D108BD9-81ED-4DB2-BD59-A6C34878D82A}">
                    <a16:rowId xmlns:a16="http://schemas.microsoft.com/office/drawing/2014/main" val="347803345"/>
                  </a:ext>
                </a:extLst>
              </a:tr>
            </a:tbl>
          </a:graphicData>
        </a:graphic>
      </p:graphicFrame>
      <p:sp>
        <p:nvSpPr>
          <p:cNvPr id="6" name="Rectangle 1">
            <a:extLst>
              <a:ext uri="{FF2B5EF4-FFF2-40B4-BE49-F238E27FC236}">
                <a16:creationId xmlns:a16="http://schemas.microsoft.com/office/drawing/2014/main" id="{BD48EB8B-2F18-4C9F-B74D-E3B253AFDA01}"/>
              </a:ext>
            </a:extLst>
          </p:cNvPr>
          <p:cNvSpPr>
            <a:spLocks noChangeArrowheads="1"/>
          </p:cNvSpPr>
          <p:nvPr/>
        </p:nvSpPr>
        <p:spPr bwMode="auto">
          <a:xfrm>
            <a:off x="-226503" y="13157"/>
            <a:ext cx="6436803" cy="430887"/>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de-DE" altLang="de-DE" sz="1000" b="0" i="0" u="none" strike="noStrike" cap="none" normalizeH="0" baseline="0" dirty="0">
                <a:ln>
                  <a:noFill/>
                </a:ln>
                <a:solidFill>
                  <a:srgbClr val="333333"/>
                </a:solidFill>
                <a:effectLst/>
                <a:latin typeface="Din"/>
              </a:rPr>
              <a:t>.</a:t>
            </a:r>
            <a:endParaRPr kumimoji="0" lang="de-DE" altLang="de-DE" sz="8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de-DE" altLang="de-DE" sz="1800" b="0" i="0" u="none" strike="noStrike" cap="none" normalizeH="0" baseline="0" dirty="0">
              <a:ln>
                <a:noFill/>
              </a:ln>
              <a:solidFill>
                <a:schemeClr val="tx1"/>
              </a:solidFill>
              <a:effectLst/>
              <a:latin typeface="Arial" panose="020B0604020202020204" pitchFamily="34" charset="0"/>
            </a:endParaRPr>
          </a:p>
        </p:txBody>
      </p:sp>
      <p:pic>
        <p:nvPicPr>
          <p:cNvPr id="3" name="Grafik 2">
            <a:extLst>
              <a:ext uri="{FF2B5EF4-FFF2-40B4-BE49-F238E27FC236}">
                <a16:creationId xmlns:a16="http://schemas.microsoft.com/office/drawing/2014/main" id="{6545BC6D-88AB-6E82-CC05-33C97EAA82D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29184866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37448DF-9D67-42B1-B990-4433498DBFA6}"/>
              </a:ext>
            </a:extLst>
          </p:cNvPr>
          <p:cNvSpPr>
            <a:spLocks noGrp="1"/>
          </p:cNvSpPr>
          <p:nvPr>
            <p:ph type="title"/>
          </p:nvPr>
        </p:nvSpPr>
        <p:spPr>
          <a:xfrm>
            <a:off x="838200" y="130029"/>
            <a:ext cx="10515600" cy="1069597"/>
          </a:xfrm>
        </p:spPr>
        <p:txBody>
          <a:bodyPr>
            <a:normAutofit fontScale="90000"/>
          </a:bodyPr>
          <a:lstStyle/>
          <a:p>
            <a:pPr algn="ctr"/>
            <a:r>
              <a:rPr lang="de-DE" sz="3600" b="1" dirty="0">
                <a:solidFill>
                  <a:srgbClr val="0070C0"/>
                </a:solidFill>
              </a:rPr>
              <a:t>Vielen Dank für Ihre Aufmerksamkeit und alles Gute </a:t>
            </a:r>
            <a:r>
              <a:rPr lang="de-DE" sz="3600" b="1">
                <a:solidFill>
                  <a:srgbClr val="0070C0"/>
                </a:solidFill>
              </a:rPr>
              <a:t>für zukünftige </a:t>
            </a:r>
            <a:r>
              <a:rPr lang="de-DE" sz="3600" b="1" dirty="0">
                <a:solidFill>
                  <a:srgbClr val="0070C0"/>
                </a:solidFill>
              </a:rPr>
              <a:t>Aufgaben im Bereich „57a“</a:t>
            </a:r>
            <a:endParaRPr lang="de-AT" sz="3600" b="1" dirty="0">
              <a:solidFill>
                <a:srgbClr val="0070C0"/>
              </a:solidFill>
            </a:endParaRPr>
          </a:p>
        </p:txBody>
      </p:sp>
      <p:pic>
        <p:nvPicPr>
          <p:cNvPr id="10246" name="Picture 6" descr="DeLorean DMC-12: Die wahre Geschichte des Filmautos - WELT">
            <a:extLst>
              <a:ext uri="{FF2B5EF4-FFF2-40B4-BE49-F238E27FC236}">
                <a16:creationId xmlns:a16="http://schemas.microsoft.com/office/drawing/2014/main" id="{E9641DF9-7EC3-48D7-AEAE-6CB54372E192}"/>
              </a:ext>
            </a:extLst>
          </p:cNvPr>
          <p:cNvPicPr>
            <a:picLocks noGrp="1" noChangeAspect="1" noChangeArrowheads="1"/>
          </p:cNvPicPr>
          <p:nvPr>
            <p:ph idx="1"/>
          </p:nvPr>
        </p:nvPicPr>
        <p:blipFill>
          <a:blip>
            <a:extLst>
              <a:ext uri="{28A0092B-C50C-407E-A947-70E740481C1C}">
                <a14:useLocalDpi xmlns:a14="http://schemas.microsoft.com/office/drawing/2010/main" val="0"/>
              </a:ext>
            </a:extLst>
          </a:blip>
          <a:srcRect/>
          <a:stretch>
            <a:fillRect/>
          </a:stretch>
        </p:blipFill>
        <p:spPr bwMode="auto">
          <a:xfrm>
            <a:off x="1039461" y="2201489"/>
            <a:ext cx="10582819" cy="416686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DeLorean DMC-12: Die wahre Geschichte des Filmautos - WELT">
            <a:extLst>
              <a:ext uri="{FF2B5EF4-FFF2-40B4-BE49-F238E27FC236}">
                <a16:creationId xmlns:a16="http://schemas.microsoft.com/office/drawing/2014/main" id="{9D4BCD68-5D69-4488-AC3E-77E5FD3723B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350092" y="1318479"/>
            <a:ext cx="7866417" cy="5099413"/>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FED911A1-99BB-A80B-2F86-1F3F7FD58F7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34196964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E081BF1-459A-4F94-A85F-FD25E8087B84}"/>
              </a:ext>
            </a:extLst>
          </p:cNvPr>
          <p:cNvSpPr>
            <a:spLocks noGrp="1"/>
          </p:cNvSpPr>
          <p:nvPr>
            <p:ph type="title"/>
          </p:nvPr>
        </p:nvSpPr>
        <p:spPr>
          <a:xfrm>
            <a:off x="838200" y="365125"/>
            <a:ext cx="10515600" cy="146603"/>
          </a:xfrm>
        </p:spPr>
        <p:txBody>
          <a:bodyPr>
            <a:normAutofit fontScale="90000"/>
          </a:bodyPr>
          <a:lstStyle/>
          <a:p>
            <a:endParaRPr lang="de-AT" dirty="0"/>
          </a:p>
        </p:txBody>
      </p:sp>
      <p:sp>
        <p:nvSpPr>
          <p:cNvPr id="3" name="Inhaltsplatzhalter 2">
            <a:extLst>
              <a:ext uri="{FF2B5EF4-FFF2-40B4-BE49-F238E27FC236}">
                <a16:creationId xmlns:a16="http://schemas.microsoft.com/office/drawing/2014/main" id="{46397BCF-0528-4296-B2F1-31181DE52276}"/>
              </a:ext>
            </a:extLst>
          </p:cNvPr>
          <p:cNvSpPr>
            <a:spLocks noGrp="1"/>
          </p:cNvSpPr>
          <p:nvPr>
            <p:ph idx="1"/>
          </p:nvPr>
        </p:nvSpPr>
        <p:spPr>
          <a:xfrm>
            <a:off x="838200" y="746621"/>
            <a:ext cx="10515600" cy="5430342"/>
          </a:xfrm>
        </p:spPr>
        <p:txBody>
          <a:bodyPr>
            <a:normAutofit/>
          </a:bodyPr>
          <a:lstStyle/>
          <a:p>
            <a:pPr algn="ctr"/>
            <a:r>
              <a:rPr lang="de-DE" dirty="0"/>
              <a:t>Das Ein- </a:t>
            </a:r>
            <a:r>
              <a:rPr lang="de-DE" dirty="0" err="1"/>
              <a:t>bzw</a:t>
            </a:r>
            <a:r>
              <a:rPr lang="de-DE" dirty="0"/>
              <a:t> Ausschalten diverser</a:t>
            </a:r>
            <a:endParaRPr lang="de-AT" dirty="0"/>
          </a:p>
          <a:p>
            <a:pPr algn="ctr"/>
            <a:r>
              <a:rPr lang="de-DE" dirty="0"/>
              <a:t> ( auch einfacher) Funktionen wird sehr oft über Bildschirme gesteuert. </a:t>
            </a:r>
            <a:endParaRPr lang="de-AT" dirty="0"/>
          </a:p>
          <a:p>
            <a:r>
              <a:rPr lang="de-DE" dirty="0"/>
              <a:t>Fahrerassistenzsysteme werden über Bildschirme aktiviert, oder wenn möglich deaktiviert.</a:t>
            </a:r>
            <a:endParaRPr lang="de-AT" dirty="0"/>
          </a:p>
          <a:p>
            <a:endParaRPr lang="de-AT" dirty="0"/>
          </a:p>
        </p:txBody>
      </p:sp>
      <p:pic>
        <p:nvPicPr>
          <p:cNvPr id="1026" name="Picture 2" descr="Komplettset Totwinkel Assistent Code 234 für Mercedes Benz GLE-Klasse C167">
            <a:extLst>
              <a:ext uri="{FF2B5EF4-FFF2-40B4-BE49-F238E27FC236}">
                <a16:creationId xmlns:a16="http://schemas.microsoft.com/office/drawing/2014/main" id="{F9AE8E78-6A5C-4486-A35E-7F10C1738B1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68072" y="3498210"/>
            <a:ext cx="8665829" cy="3179427"/>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A5C9DCBD-EB5B-41D2-7073-6BB459CC27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74230165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25638BA-2EB1-4B07-8D31-CEED53A84701}"/>
              </a:ext>
            </a:extLst>
          </p:cNvPr>
          <p:cNvSpPr>
            <a:spLocks noGrp="1"/>
          </p:cNvSpPr>
          <p:nvPr>
            <p:ph type="title"/>
          </p:nvPr>
        </p:nvSpPr>
        <p:spPr>
          <a:xfrm>
            <a:off x="838200" y="365125"/>
            <a:ext cx="10515600" cy="1827659"/>
          </a:xfrm>
        </p:spPr>
        <p:txBody>
          <a:bodyPr>
            <a:normAutofit/>
          </a:bodyPr>
          <a:lstStyle/>
          <a:p>
            <a:pPr algn="ctr"/>
            <a:r>
              <a:rPr lang="de-DE" sz="2400" b="1" dirty="0">
                <a:solidFill>
                  <a:srgbClr val="0070C0"/>
                </a:solidFill>
              </a:rPr>
              <a:t>Wie prüfe ich was?</a:t>
            </a:r>
            <a:br>
              <a:rPr lang="de-DE" sz="2400" b="1" dirty="0">
                <a:solidFill>
                  <a:srgbClr val="0070C0"/>
                </a:solidFill>
              </a:rPr>
            </a:br>
            <a:r>
              <a:rPr lang="de-DE" sz="2400" b="1" dirty="0">
                <a:solidFill>
                  <a:srgbClr val="0070C0"/>
                </a:solidFill>
              </a:rPr>
              <a:t>Habe ich Kenntnis von allen Systemen die im zu prüfenden Fahrzeug verbaut sind?</a:t>
            </a:r>
            <a:br>
              <a:rPr lang="de-DE" sz="2400" b="1" dirty="0">
                <a:solidFill>
                  <a:srgbClr val="0070C0"/>
                </a:solidFill>
              </a:rPr>
            </a:br>
            <a:r>
              <a:rPr lang="de-DE" sz="2400" b="1" dirty="0">
                <a:solidFill>
                  <a:srgbClr val="0070C0"/>
                </a:solidFill>
              </a:rPr>
              <a:t>Kann ich alles bedienen und einschalten bzw. auf Funktion und Fehler prüfen?</a:t>
            </a:r>
            <a:endParaRPr lang="de-AT" sz="2400" b="1" dirty="0">
              <a:solidFill>
                <a:srgbClr val="0070C0"/>
              </a:solidFill>
            </a:endParaRPr>
          </a:p>
        </p:txBody>
      </p:sp>
      <p:pic>
        <p:nvPicPr>
          <p:cNvPr id="3074" name="Picture 2" descr="Technik: Passat Assistenzsysteme - Assistenz-König | Gute Fahrt">
            <a:extLst>
              <a:ext uri="{FF2B5EF4-FFF2-40B4-BE49-F238E27FC236}">
                <a16:creationId xmlns:a16="http://schemas.microsoft.com/office/drawing/2014/main" id="{583CB431-C90C-4D73-843D-F81FD980813B}"/>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01629" y="3217822"/>
            <a:ext cx="8716162" cy="3484819"/>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a:extLst>
              <a:ext uri="{FF2B5EF4-FFF2-40B4-BE49-F238E27FC236}">
                <a16:creationId xmlns:a16="http://schemas.microsoft.com/office/drawing/2014/main" id="{429FD478-2EBE-4940-A857-88ECA4E4B1B1}"/>
              </a:ext>
            </a:extLst>
          </p:cNvPr>
          <p:cNvSpPr/>
          <p:nvPr/>
        </p:nvSpPr>
        <p:spPr>
          <a:xfrm>
            <a:off x="3048000" y="2545906"/>
            <a:ext cx="6096000" cy="407035"/>
          </a:xfrm>
          <a:prstGeom prst="rect">
            <a:avLst/>
          </a:prstGeom>
        </p:spPr>
        <p:txBody>
          <a:bodyPr>
            <a:spAutoFit/>
          </a:bodyPr>
          <a:lstStyle/>
          <a:p>
            <a:pPr>
              <a:lnSpc>
                <a:spcPct val="107000"/>
              </a:lnSpc>
              <a:spcAft>
                <a:spcPts val="800"/>
              </a:spcAft>
            </a:pPr>
            <a:r>
              <a:rPr lang="de-DE" sz="2000" b="1" dirty="0">
                <a:solidFill>
                  <a:srgbClr val="C00000"/>
                </a:solidFill>
                <a:latin typeface="Calibri" panose="020F0502020204030204" pitchFamily="34" charset="0"/>
                <a:ea typeface="Calibri" panose="020F0502020204030204" pitchFamily="34" charset="0"/>
                <a:cs typeface="Times New Roman" panose="02020603050405020304" pitchFamily="18" charset="0"/>
              </a:rPr>
              <a:t>Was ist in dem zu prüfenden Fahrzeug verbaut?</a:t>
            </a:r>
            <a:endParaRPr lang="de-AT" sz="2000" dirty="0">
              <a:solidFill>
                <a:srgbClr val="C00000"/>
              </a:solidFill>
              <a:latin typeface="Calibri" panose="020F0502020204030204" pitchFamily="34" charset="0"/>
              <a:ea typeface="Calibri" panose="020F0502020204030204" pitchFamily="34" charset="0"/>
              <a:cs typeface="Times New Roman" panose="02020603050405020304" pitchFamily="18" charset="0"/>
            </a:endParaRPr>
          </a:p>
        </p:txBody>
      </p:sp>
      <p:pic>
        <p:nvPicPr>
          <p:cNvPr id="4" name="Grafik 3">
            <a:extLst>
              <a:ext uri="{FF2B5EF4-FFF2-40B4-BE49-F238E27FC236}">
                <a16:creationId xmlns:a16="http://schemas.microsoft.com/office/drawing/2014/main" id="{D9294AB2-298C-C1D4-193A-E38FC86CEA8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395128802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A6E46BF-6122-48C2-8A1A-5B9E673423EF}"/>
              </a:ext>
            </a:extLst>
          </p:cNvPr>
          <p:cNvSpPr>
            <a:spLocks noGrp="1"/>
          </p:cNvSpPr>
          <p:nvPr>
            <p:ph type="title"/>
          </p:nvPr>
        </p:nvSpPr>
        <p:spPr>
          <a:xfrm>
            <a:off x="838200" y="365125"/>
            <a:ext cx="10515600" cy="1996335"/>
          </a:xfrm>
        </p:spPr>
        <p:txBody>
          <a:bodyPr>
            <a:noAutofit/>
          </a:bodyPr>
          <a:lstStyle/>
          <a:p>
            <a:r>
              <a:rPr lang="de-DE" sz="2400" b="1" dirty="0">
                <a:solidFill>
                  <a:srgbClr val="0070C0"/>
                </a:solidFill>
              </a:rPr>
              <a:t>Ab 2024 müssen alle Neuwagen mit diversen vorgegebenen Systemen ausgerüstet sein:</a:t>
            </a:r>
            <a:br>
              <a:rPr lang="de-DE" sz="2400" b="1" dirty="0">
                <a:solidFill>
                  <a:srgbClr val="0070C0"/>
                </a:solidFill>
              </a:rPr>
            </a:br>
            <a:r>
              <a:rPr lang="de-DE" sz="2400" b="1" dirty="0">
                <a:solidFill>
                  <a:srgbClr val="0070C0"/>
                </a:solidFill>
              </a:rPr>
              <a:t> Notbremsassistent, Spurhalteassistent, Spurwechselassistent,</a:t>
            </a:r>
            <a:br>
              <a:rPr lang="de-AT" sz="2400" b="1" dirty="0">
                <a:solidFill>
                  <a:srgbClr val="0070C0"/>
                </a:solidFill>
              </a:rPr>
            </a:br>
            <a:r>
              <a:rPr lang="de-DE" sz="2400" b="1" dirty="0">
                <a:solidFill>
                  <a:srgbClr val="0070C0"/>
                </a:solidFill>
              </a:rPr>
              <a:t>Geschwindigkeitsassistent, Notbremslicht, Unfalldatenspeicher, Reifendrucküberwachung und einige mehr, die dann auch wiederkehrend zu prüfen sind.</a:t>
            </a:r>
            <a:endParaRPr lang="de-AT" sz="2400" b="1" dirty="0">
              <a:solidFill>
                <a:srgbClr val="0070C0"/>
              </a:solidFill>
            </a:endParaRPr>
          </a:p>
        </p:txBody>
      </p:sp>
      <p:pic>
        <p:nvPicPr>
          <p:cNvPr id="2050" name="Picture 2" descr="Acht neue Assistenzsysteme in Kleinautos Pflicht ab 6. Juli 2022 -  Verkehrswirtschaft">
            <a:extLst>
              <a:ext uri="{FF2B5EF4-FFF2-40B4-BE49-F238E27FC236}">
                <a16:creationId xmlns:a16="http://schemas.microsoft.com/office/drawing/2014/main" id="{4B6E1DE3-BF2B-4BB5-9AB1-0577DD7FD765}"/>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642368" y="2361460"/>
            <a:ext cx="8531441" cy="3986074"/>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C7C5DA43-E511-F851-2D4E-E587A065776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865588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276A67D-0653-4B64-8716-581FA8594CAA}"/>
              </a:ext>
            </a:extLst>
          </p:cNvPr>
          <p:cNvSpPr>
            <a:spLocks noGrp="1"/>
          </p:cNvSpPr>
          <p:nvPr>
            <p:ph type="title"/>
          </p:nvPr>
        </p:nvSpPr>
        <p:spPr/>
        <p:txBody>
          <a:bodyPr>
            <a:normAutofit/>
          </a:bodyPr>
          <a:lstStyle/>
          <a:p>
            <a:r>
              <a:rPr lang="de-DE" sz="2400" b="1" dirty="0">
                <a:solidFill>
                  <a:srgbClr val="0070C0"/>
                </a:solidFill>
              </a:rPr>
              <a:t>Vollvernetzte und mit Assistenzsystemen ausgestatte Fahrzeuge benötigen Gutachter die auf diesen Fahrzeugen ausgebildet sind und diese Fahrzeuge auch verstehen und prüfen können.</a:t>
            </a:r>
            <a:endParaRPr lang="de-AT" sz="2400" b="1" dirty="0">
              <a:solidFill>
                <a:srgbClr val="0070C0"/>
              </a:solidFill>
            </a:endParaRPr>
          </a:p>
        </p:txBody>
      </p:sp>
      <p:pic>
        <p:nvPicPr>
          <p:cNvPr id="4098" name="Picture 2" descr="Assistenzsysteme">
            <a:extLst>
              <a:ext uri="{FF2B5EF4-FFF2-40B4-BE49-F238E27FC236}">
                <a16:creationId xmlns:a16="http://schemas.microsoft.com/office/drawing/2014/main" id="{AD857D18-5740-4FEC-A165-59727A067792}"/>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945644" y="1700015"/>
            <a:ext cx="9318029" cy="4792860"/>
          </a:xfrm>
          <a:prstGeom prst="rect">
            <a:avLst/>
          </a:prstGeom>
          <a:noFill/>
          <a:extLst>
            <a:ext uri="{909E8E84-426E-40DD-AFC4-6F175D3DCCD1}">
              <a14:hiddenFill xmlns:a14="http://schemas.microsoft.com/office/drawing/2010/main">
                <a:solidFill>
                  <a:srgbClr val="FFFFFF"/>
                </a:solidFill>
              </a14:hiddenFill>
            </a:ext>
          </a:extLst>
        </p:spPr>
      </p:pic>
      <p:pic>
        <p:nvPicPr>
          <p:cNvPr id="4" name="Grafik 3">
            <a:extLst>
              <a:ext uri="{FF2B5EF4-FFF2-40B4-BE49-F238E27FC236}">
                <a16:creationId xmlns:a16="http://schemas.microsoft.com/office/drawing/2014/main" id="{16253FBA-2B71-D66C-DB7C-B0BACA82F43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1827931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CAF9895-4FBD-47C4-A16C-68418BFBB661}"/>
              </a:ext>
            </a:extLst>
          </p:cNvPr>
          <p:cNvSpPr>
            <a:spLocks noGrp="1"/>
          </p:cNvSpPr>
          <p:nvPr>
            <p:ph type="title"/>
          </p:nvPr>
        </p:nvSpPr>
        <p:spPr>
          <a:xfrm>
            <a:off x="838200" y="168676"/>
            <a:ext cx="10515600" cy="2139517"/>
          </a:xfrm>
        </p:spPr>
        <p:txBody>
          <a:bodyPr>
            <a:normAutofit fontScale="90000"/>
          </a:bodyPr>
          <a:lstStyle/>
          <a:p>
            <a:r>
              <a:rPr lang="de-DE" sz="2700" b="1" dirty="0">
                <a:solidFill>
                  <a:srgbClr val="0070C0"/>
                </a:solidFill>
              </a:rPr>
              <a:t>Diese Fahrzeuge erfassen eine unzählige Menge an Daten und </a:t>
            </a:r>
            <a:br>
              <a:rPr lang="de-AT" sz="2700" b="1" dirty="0">
                <a:solidFill>
                  <a:srgbClr val="0070C0"/>
                </a:solidFill>
              </a:rPr>
            </a:br>
            <a:r>
              <a:rPr lang="de-DE" sz="2700" b="1" dirty="0">
                <a:solidFill>
                  <a:srgbClr val="0070C0"/>
                </a:solidFill>
              </a:rPr>
              <a:t>     verarbeiten diese, Fehleinstellungen oder Softwareprobleme der Systeme lassen sich oft erst im Fahrbetrieb prüfen, oder machen sich erst im Fahrbetrieb bemerkbar , hier fehlen klare Prüfanweisungen die in absehbarer Zeit kommen müssen.</a:t>
            </a:r>
            <a:br>
              <a:rPr lang="de-AT" sz="2700" b="1" dirty="0">
                <a:solidFill>
                  <a:srgbClr val="0070C0"/>
                </a:solidFill>
              </a:rPr>
            </a:br>
            <a:endParaRPr lang="de-AT" sz="2700" b="1" dirty="0">
              <a:solidFill>
                <a:srgbClr val="0070C0"/>
              </a:solidFill>
            </a:endParaRPr>
          </a:p>
        </p:txBody>
      </p:sp>
      <p:pic>
        <p:nvPicPr>
          <p:cNvPr id="3080" name="Picture 8" descr="Fiesta ST MK8 - Frontkamera Störung, Service erforderlich">
            <a:extLst>
              <a:ext uri="{FF2B5EF4-FFF2-40B4-BE49-F238E27FC236}">
                <a16:creationId xmlns:a16="http://schemas.microsoft.com/office/drawing/2014/main" id="{EBF191D3-9486-4DFA-A7BD-18B8DB733A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864311" y="2058988"/>
            <a:ext cx="7696939" cy="4117975"/>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4DC29F1F-DF07-F352-A85F-336C84D0C0A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61328721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60EF248-1054-44F6-8C50-34E7C6E41DB4}"/>
              </a:ext>
            </a:extLst>
          </p:cNvPr>
          <p:cNvSpPr>
            <a:spLocks noGrp="1"/>
          </p:cNvSpPr>
          <p:nvPr>
            <p:ph type="title"/>
          </p:nvPr>
        </p:nvSpPr>
        <p:spPr/>
        <p:txBody>
          <a:bodyPr>
            <a:normAutofit/>
          </a:bodyPr>
          <a:lstStyle/>
          <a:p>
            <a:r>
              <a:rPr lang="de-DE" sz="2400" b="1" dirty="0">
                <a:solidFill>
                  <a:srgbClr val="0070C0"/>
                </a:solidFill>
              </a:rPr>
              <a:t>Moderne Brems- und Lenksysteme die bereits verbaut sind und in Zukunft bei allen Fahrzeugen Standard werden, benötigen extreme Aufmerksamkeit und Fachwissen bei der Überprüfung.</a:t>
            </a:r>
            <a:endParaRPr lang="de-AT" sz="2400" b="1" dirty="0">
              <a:solidFill>
                <a:srgbClr val="0070C0"/>
              </a:solidFill>
            </a:endParaRPr>
          </a:p>
        </p:txBody>
      </p:sp>
      <p:pic>
        <p:nvPicPr>
          <p:cNvPr id="5122" name="Picture 2" descr="Steer-By-Wire, Drive/Brake-By-Wire, Shift-By-Wire Systems Explained">
            <a:extLst>
              <a:ext uri="{FF2B5EF4-FFF2-40B4-BE49-F238E27FC236}">
                <a16:creationId xmlns:a16="http://schemas.microsoft.com/office/drawing/2014/main" id="{B9C8C005-C8A6-4FB1-AECA-B5ECC4FECFC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2222405" y="1825625"/>
            <a:ext cx="7747189" cy="4351338"/>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943EE81D-B6B2-E30F-C035-BB432D6271C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239349732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BA8D7E4-B35F-48D8-A103-DB0D8BFE34B1}"/>
              </a:ext>
            </a:extLst>
          </p:cNvPr>
          <p:cNvSpPr>
            <a:spLocks noGrp="1"/>
          </p:cNvSpPr>
          <p:nvPr>
            <p:ph type="title"/>
          </p:nvPr>
        </p:nvSpPr>
        <p:spPr>
          <a:xfrm>
            <a:off x="838200" y="365125"/>
            <a:ext cx="10515600" cy="1836537"/>
          </a:xfrm>
        </p:spPr>
        <p:txBody>
          <a:bodyPr>
            <a:noAutofit/>
          </a:bodyPr>
          <a:lstStyle/>
          <a:p>
            <a:r>
              <a:rPr lang="de-DE" sz="2400" b="1" dirty="0">
                <a:solidFill>
                  <a:srgbClr val="0070C0"/>
                </a:solidFill>
              </a:rPr>
              <a:t>Teilautonomes oder autonomes Fahren benötigen vollelektronische Lenk- und Bremssysteme, die bereits heute verbaut sind und über viele Zusatzfunktionen bereits Eingriffe in das Lenk- und Bremsverhalten ermöglichen und steuern. Das zählt absolut zur Verkehrs und Betriebssicherheit. Die Prüfung kann sehr oft nur über Herstellerangaben erfolgen.</a:t>
            </a:r>
            <a:br>
              <a:rPr lang="de-AT" sz="2400" b="1" dirty="0">
                <a:solidFill>
                  <a:srgbClr val="0070C0"/>
                </a:solidFill>
              </a:rPr>
            </a:br>
            <a:endParaRPr lang="de-AT" sz="2400" b="1" dirty="0">
              <a:solidFill>
                <a:srgbClr val="0070C0"/>
              </a:solidFill>
            </a:endParaRPr>
          </a:p>
        </p:txBody>
      </p:sp>
      <p:pic>
        <p:nvPicPr>
          <p:cNvPr id="4098" name="Picture 2" descr="Assistenzsysteme im Auto schützen nicht vor Strafe">
            <a:extLst>
              <a:ext uri="{FF2B5EF4-FFF2-40B4-BE49-F238E27FC236}">
                <a16:creationId xmlns:a16="http://schemas.microsoft.com/office/drawing/2014/main" id="{B89AFEB8-3020-4FAC-9EB0-A1F96809704A}"/>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535837" y="2024063"/>
            <a:ext cx="8859914" cy="4152900"/>
          </a:xfrm>
          <a:prstGeom prst="rect">
            <a:avLst/>
          </a:prstGeom>
          <a:noFill/>
          <a:extLst>
            <a:ext uri="{909E8E84-426E-40DD-AFC4-6F175D3DCCD1}">
              <a14:hiddenFill xmlns:a14="http://schemas.microsoft.com/office/drawing/2010/main">
                <a:solidFill>
                  <a:srgbClr val="FFFFFF"/>
                </a:solidFill>
              </a14:hiddenFill>
            </a:ext>
          </a:extLst>
        </p:spPr>
      </p:pic>
      <p:pic>
        <p:nvPicPr>
          <p:cNvPr id="3" name="Grafik 2">
            <a:extLst>
              <a:ext uri="{FF2B5EF4-FFF2-40B4-BE49-F238E27FC236}">
                <a16:creationId xmlns:a16="http://schemas.microsoft.com/office/drawing/2014/main" id="{8EB1438E-F048-FFF4-7BCB-3EDAF98162F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34249" y="6165741"/>
            <a:ext cx="1632111" cy="630701"/>
          </a:xfrm>
          <a:prstGeom prst="rect">
            <a:avLst/>
          </a:prstGeom>
        </p:spPr>
      </p:pic>
    </p:spTree>
    <p:extLst>
      <p:ext uri="{BB962C8B-B14F-4D97-AF65-F5344CB8AC3E}">
        <p14:creationId xmlns:p14="http://schemas.microsoft.com/office/powerpoint/2010/main" val="3465144255"/>
      </p:ext>
    </p:extLst>
  </p:cSld>
  <p:clrMapOvr>
    <a:masterClrMapping/>
  </p:clrMapOvr>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0</TotalTime>
  <Words>1399</Words>
  <Application>Microsoft Office PowerPoint</Application>
  <PresentationFormat>Breitbild</PresentationFormat>
  <Paragraphs>76</Paragraphs>
  <Slides>24</Slides>
  <Notes>0</Notes>
  <HiddenSlides>0</HiddenSlides>
  <MMClips>0</MMClips>
  <ScaleCrop>false</ScaleCrop>
  <HeadingPairs>
    <vt:vector size="6" baseType="variant">
      <vt:variant>
        <vt:lpstr>Verwendete Schriftarten</vt:lpstr>
      </vt:variant>
      <vt:variant>
        <vt:i4>4</vt:i4>
      </vt:variant>
      <vt:variant>
        <vt:lpstr>Design</vt:lpstr>
      </vt:variant>
      <vt:variant>
        <vt:i4>1</vt:i4>
      </vt:variant>
      <vt:variant>
        <vt:lpstr>Folientitel</vt:lpstr>
      </vt:variant>
      <vt:variant>
        <vt:i4>24</vt:i4>
      </vt:variant>
    </vt:vector>
  </HeadingPairs>
  <TitlesOfParts>
    <vt:vector size="29" baseType="lpstr">
      <vt:lpstr>Arial</vt:lpstr>
      <vt:lpstr>Calibri</vt:lpstr>
      <vt:lpstr>Calibri Light</vt:lpstr>
      <vt:lpstr>Din</vt:lpstr>
      <vt:lpstr>Office</vt:lpstr>
      <vt:lpstr>Das Pickerl „§57a“ 2023 und in der Zukunft Sind wir fit genug?</vt:lpstr>
      <vt:lpstr>Da sich die Fahrzeugtechnik und der Fahrzeugbau in den letzten Jahren rasant entwickelt hat und Technologien in unsere Fahrzeuge eingezogen sind, die vor 10 Jahren noch undenkbar waren, haben sich natürlich auch die Anforderungen und Herausforderungen an die §57a Gutachter geändert. Auch die „ Pickerlüberprüfungen“ und die Gutachter müssen sich diesen Entwicklungen anpassen.</vt:lpstr>
      <vt:lpstr>PowerPoint-Präsentation</vt:lpstr>
      <vt:lpstr>Wie prüfe ich was? Habe ich Kenntnis von allen Systemen die im zu prüfenden Fahrzeug verbaut sind? Kann ich alles bedienen und einschalten bzw. auf Funktion und Fehler prüfen?</vt:lpstr>
      <vt:lpstr>Ab 2024 müssen alle Neuwagen mit diversen vorgegebenen Systemen ausgerüstet sein:  Notbremsassistent, Spurhalteassistent, Spurwechselassistent, Geschwindigkeitsassistent, Notbremslicht, Unfalldatenspeicher, Reifendrucküberwachung und einige mehr, die dann auch wiederkehrend zu prüfen sind.</vt:lpstr>
      <vt:lpstr>Vollvernetzte und mit Assistenzsystemen ausgestatte Fahrzeuge benötigen Gutachter die auf diesen Fahrzeugen ausgebildet sind und diese Fahrzeuge auch verstehen und prüfen können.</vt:lpstr>
      <vt:lpstr>Diese Fahrzeuge erfassen eine unzählige Menge an Daten und       verarbeiten diese, Fehleinstellungen oder Softwareprobleme der Systeme lassen sich oft erst im Fahrbetrieb prüfen, oder machen sich erst im Fahrbetrieb bemerkbar , hier fehlen klare Prüfanweisungen die in absehbarer Zeit kommen müssen. </vt:lpstr>
      <vt:lpstr>Moderne Brems- und Lenksysteme die bereits verbaut sind und in Zukunft bei allen Fahrzeugen Standard werden, benötigen extreme Aufmerksamkeit und Fachwissen bei der Überprüfung.</vt:lpstr>
      <vt:lpstr>Teilautonomes oder autonomes Fahren benötigen vollelektronische Lenk- und Bremssysteme, die bereits heute verbaut sind und über viele Zusatzfunktionen bereits Eingriffe in das Lenk- und Bremsverhalten ermöglichen und steuern. Das zählt absolut zur Verkehrs und Betriebssicherheit. Die Prüfung kann sehr oft nur über Herstellerangaben erfolgen. </vt:lpstr>
      <vt:lpstr>Technologieträger von Heute und Morgen</vt:lpstr>
      <vt:lpstr>Der Motorsport ist noch immer der beste Ort der Hersteller, wo enorme Summen investiert werden, um neue Technologien unter extremsten Bedingungen zu testen, mit dem Ziel die Systeme und Technologien in die Serie zu bringen. (Beispiel Formel E oder Formel 1 und Rally WM mit Hybridtechnologien , die WEC ist schon vor 10 Jahren mit Hybrid Technologie auf der Langstrecke unterwegs gewesen . Porsche und Audi waren Vorreiter und nutzen diese Technologien heute im Serienbau </vt:lpstr>
      <vt:lpstr>Überprüfungsrichtlinien für Hochvoltfahrzeuge werden nötig werden  ( Potentialausgleichsprüfung, Akkuprüfung (Befestigung und Temperatur, Anschlüsse usw ) um Stromschläge zu verhindern. Diese Gutachter werden zusätzliche Ausbildungen benötigen ( HV2). Auch der Wasserstoffantrieb wird kommen. </vt:lpstr>
      <vt:lpstr>Die Prüfung moderner Beleuchtungsanlagen von Kraftfahrzeugen im Zuge der §57a Überprüfung benötigt um einiges mehr an Zeit, Fachkenntnis und eventuell neue Geräte um über den Zustand oder Mängel Auskunft geben zu können.</vt:lpstr>
      <vt:lpstr>Der Deutsche Tüv bezeichnet die Prüfung moderner Scheinwerfertechnologien als eine Prüfung mit keinem Platz für Toleranz, und fordert moderne Prüfanweisungen und Anleitungen, auch elektronisch. Auch Wir brauchen das umgehend. Beispiel: Bei Lichtsystemen, die weit über 5000,00 Euro kosten, prüfen wir noch immer die Hell-Dunkelgrenze vom Abblendlicht, ( keine Matrix, kein Kurvenlicht, keine elektronische Steuerung usw.) In Deutschland gibt es schon eine Richtlinie für die Prüfung von Scheinwerfersystemen, die diese neuen Technologien beinhaltet. </vt:lpstr>
      <vt:lpstr>Der gleiche Name, der selbe Hersteller, aber doch durch den Altersunterschied Grundverschieden Ab und zu lohnt ein Blick in die Vergangenheit um die Zukunft zu verstehen</vt:lpstr>
      <vt:lpstr>PowerPoint-Präsentation</vt:lpstr>
      <vt:lpstr>5.2.2.3 Lenkberechtigung/ Probefahrt Probefahrten sind im Rahmen der wiederkehrenden Begutachtung jedenfalls dann notwendig, wenn es zur Beurteilung einzelner Bauteile bzw. des Gesamtzustands des Fahrzeugs notwendig ist.   Die Probefahrt als wesentliches Instrument der Gesamtbeurteilung ist prinzipiell von einer geeigneten Person durchzuführen. </vt:lpstr>
      <vt:lpstr>Zerlegungsarbeiten:  Dürfen wir oder dürfen wir nicht? Oder müssen wir?</vt:lpstr>
      <vt:lpstr>PowerPoint-Präsentation</vt:lpstr>
      <vt:lpstr>Mit Zerlegungsarbeit  (GV )                                Ohne Zerlegungsarbeit</vt:lpstr>
      <vt:lpstr>PowerPoint-Präsentation</vt:lpstr>
      <vt:lpstr>PowerPoint-Präsentation</vt:lpstr>
      <vt:lpstr>Gutachtenhistorie in den Begutachtungsprogrammen</vt:lpstr>
      <vt:lpstr>Vielen Dank für Ihre Aufmerksamkeit und alles Gute für zukünftige Aufgaben im Bereich „57a“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WS711</dc:creator>
  <cp:lastModifiedBy>Schatz Karin - WKOÖ</cp:lastModifiedBy>
  <cp:revision>47</cp:revision>
  <dcterms:created xsi:type="dcterms:W3CDTF">2022-12-01T10:30:08Z</dcterms:created>
  <dcterms:modified xsi:type="dcterms:W3CDTF">2023-02-16T11:01:06Z</dcterms:modified>
</cp:coreProperties>
</file>